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5" r:id="rId2"/>
    <p:sldId id="269" r:id="rId3"/>
    <p:sldId id="266" r:id="rId4"/>
    <p:sldId id="270" r:id="rId5"/>
    <p:sldId id="271" r:id="rId6"/>
    <p:sldId id="272" r:id="rId7"/>
    <p:sldId id="273" r:id="rId8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91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82438"/>
    <a:srgbClr val="8539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06" autoAdjust="0"/>
    <p:restoredTop sz="90895" autoAdjust="0"/>
  </p:normalViewPr>
  <p:slideViewPr>
    <p:cSldViewPr snapToGrid="0" snapToObjects="1">
      <p:cViewPr varScale="1">
        <p:scale>
          <a:sx n="139" d="100"/>
          <a:sy n="139" d="100"/>
        </p:scale>
        <p:origin x="656" y="168"/>
      </p:cViewPr>
      <p:guideLst>
        <p:guide orient="horz" pos="1620"/>
        <p:guide pos="291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2EEAFD-6E62-EA4B-8722-E7934E9B5BB3}" type="datetimeFigureOut">
              <a:rPr lang="en-US" smtClean="0"/>
              <a:t>6/3/19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BE779-A9C3-1247-8E38-C9C38EB6E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00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3B5D9-9486-4EC5-89B3-4D94BEACC1FE}" type="datetimeFigureOut">
              <a:rPr lang="en-US" smtClean="0"/>
              <a:pPr/>
              <a:t>6/3/19</a:t>
            </a:fld>
            <a:endParaRPr lang="en-US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DF5B6-EFA8-409D-AD7A-924F880C88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00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8011" y="117242"/>
            <a:ext cx="7772400" cy="2373766"/>
          </a:xfrm>
        </p:spPr>
        <p:txBody>
          <a:bodyPr anchor="b" anchorCtr="0"/>
          <a:lstStyle>
            <a:lvl1pPr algn="ctr">
              <a:defRPr sz="4500" baseline="0"/>
            </a:lvl1pPr>
          </a:lstStyle>
          <a:p>
            <a:r>
              <a:rPr lang="fi-FI" dirty="0"/>
              <a:t>CLICK TO ADD MASTER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83811" y="2631491"/>
            <a:ext cx="6400800" cy="5878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baseline="0">
                <a:solidFill>
                  <a:srgbClr val="382438"/>
                </a:solidFill>
                <a:latin typeface="+mj-l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CLICK TO ADD SUBTITLE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95370" y="4459183"/>
            <a:ext cx="8777682" cy="596651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D8F430-80F0-AD41-B6CA-E9CD2F059E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84514" y="3438274"/>
            <a:ext cx="6589485" cy="191510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ubtitle"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4800" y="615187"/>
            <a:ext cx="8841600" cy="3061872"/>
          </a:xfrm>
        </p:spPr>
        <p:txBody>
          <a:bodyPr anchor="ctr" anchorCtr="0"/>
          <a:lstStyle>
            <a:lvl1pPr algn="ctr">
              <a:lnSpc>
                <a:spcPct val="70000"/>
              </a:lnSpc>
              <a:defRPr sz="5400" cap="all" spc="-375" baseline="0"/>
            </a:lvl1pPr>
          </a:lstStyle>
          <a:p>
            <a:r>
              <a:rPr lang="fi-FI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901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ntents"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26573"/>
            <a:ext cx="7772400" cy="1618209"/>
          </a:xfrm>
        </p:spPr>
        <p:txBody>
          <a:bodyPr anchor="b" anchorCtr="0"/>
          <a:lstStyle>
            <a:lvl1pPr algn="ctr">
              <a:defRPr sz="4050" baseline="0"/>
            </a:lvl1pPr>
          </a:lstStyle>
          <a:p>
            <a:r>
              <a:rPr lang="fi-FI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4782"/>
            <a:ext cx="7772400" cy="193053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5000"/>
              </a:lnSpc>
              <a:spcBef>
                <a:spcPts val="600"/>
              </a:spcBef>
              <a:buNone/>
              <a:defRPr sz="1800" cap="all" baseline="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507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Basic"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200" y="982313"/>
            <a:ext cx="8562000" cy="3408258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5pPr marL="1277541" indent="-272654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1714500" indent="0">
              <a:buNone/>
              <a:defRPr/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Otsikko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dirty="0"/>
              <a:t>ADD TITLE</a:t>
            </a:r>
            <a:br>
              <a:rPr lang="fi-FI" dirty="0"/>
            </a:br>
            <a:r>
              <a:rPr lang="fi-FI" dirty="0"/>
              <a:t>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5D590-AA02-BD49-8BD3-4AAA52096E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46928" y="4493919"/>
            <a:ext cx="1022543" cy="5341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BA27B6-0574-074D-A55D-F4F7F64744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5600" y="4549772"/>
            <a:ext cx="725714" cy="4783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3FA3BD-91BA-0340-A0A2-16856C0C9E01}"/>
              </a:ext>
            </a:extLst>
          </p:cNvPr>
          <p:cNvSpPr txBox="1"/>
          <p:nvPr userDrawn="1"/>
        </p:nvSpPr>
        <p:spPr>
          <a:xfrm>
            <a:off x="1151685" y="4882864"/>
            <a:ext cx="16183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00" b="0" i="0" kern="1200" dirty="0" err="1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Horizon</a:t>
            </a:r>
            <a:r>
              <a:rPr lang="fi-FI" sz="900" b="0" i="0" kern="12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2020</a:t>
            </a:r>
            <a:endParaRPr lang="fi-FI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F4ABB7-5CC6-C349-BA5B-40E185C554CB}"/>
              </a:ext>
            </a:extLst>
          </p:cNvPr>
          <p:cNvSpPr txBox="1"/>
          <p:nvPr userDrawn="1"/>
        </p:nvSpPr>
        <p:spPr>
          <a:xfrm>
            <a:off x="7220857" y="4912668"/>
            <a:ext cx="29754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00" b="0" i="0" kern="12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Grant </a:t>
            </a:r>
            <a:r>
              <a:rPr lang="fi-FI" sz="900" b="0" i="0" kern="1200" dirty="0" err="1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agreement</a:t>
            </a:r>
            <a:r>
              <a:rPr lang="fi-FI" sz="900" b="0" i="0" kern="12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 654182</a:t>
            </a:r>
            <a:endParaRPr lang="fi-FI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Pictur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9144000" cy="5133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first slide_final_lighter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0" y="89249"/>
            <a:ext cx="8810354" cy="496500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200" y="992234"/>
            <a:ext cx="8562000" cy="33438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buFontTx/>
              <a:buNone/>
              <a:defRPr sz="1350" b="0" cap="all" spc="-3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>
              <a:lnSpc>
                <a:spcPct val="75000"/>
              </a:lnSpc>
              <a:buFontTx/>
              <a:buNone/>
              <a:defRPr sz="1350" b="0" cap="all" spc="-3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5800" indent="0">
              <a:lnSpc>
                <a:spcPct val="75000"/>
              </a:lnSpc>
              <a:buFontTx/>
              <a:buNone/>
              <a:defRPr sz="1350" b="0" cap="all" spc="-3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28700" indent="0">
              <a:lnSpc>
                <a:spcPct val="75000"/>
              </a:lnSpc>
              <a:buFontTx/>
              <a:buNone/>
              <a:defRPr sz="1350" b="0" cap="all" spc="-3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371600" indent="0">
              <a:lnSpc>
                <a:spcPct val="75000"/>
              </a:lnSpc>
              <a:buFontTx/>
              <a:buNone/>
              <a:defRPr sz="1350" b="0" cap="all" spc="-3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Otsikko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dirty="0"/>
              <a:t>ADD TITLE</a:t>
            </a:r>
            <a:br>
              <a:rPr lang="fi-FI" dirty="0"/>
            </a:br>
            <a:r>
              <a:rPr lang="fi-FI" dirty="0"/>
              <a:t>HERE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502664" y="4865000"/>
            <a:ext cx="195424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>
                <a:latin typeface="Arial"/>
                <a:cs typeface="Arial"/>
              </a:rPr>
              <a:t>H2020 Project</a:t>
            </a:r>
          </a:p>
        </p:txBody>
      </p:sp>
      <p:pic>
        <p:nvPicPr>
          <p:cNvPr id="20" name="Picture 19" descr="EU_flag_yellow_low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26" y="4533370"/>
            <a:ext cx="660020" cy="33634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6620952" y="4865000"/>
            <a:ext cx="195424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25" dirty="0">
                <a:latin typeface="Arial"/>
                <a:cs typeface="Arial"/>
              </a:rPr>
              <a:t>Project Number: 654182</a:t>
            </a:r>
          </a:p>
        </p:txBody>
      </p:sp>
    </p:spTree>
    <p:extLst>
      <p:ext uri="{BB962C8B-B14F-4D97-AF65-F5344CB8AC3E}">
        <p14:creationId xmlns:p14="http://schemas.microsoft.com/office/powerpoint/2010/main" val="415950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Picture Neg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77200" y="1012080"/>
            <a:ext cx="8562000" cy="33239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buFontTx/>
              <a:buNone/>
              <a:defRPr sz="1350" b="1" cap="all" spc="-30" baseline="0">
                <a:solidFill>
                  <a:srgbClr val="FFFFFF"/>
                </a:solidFill>
                <a:latin typeface="+mj-lt"/>
              </a:defRPr>
            </a:lvl1pPr>
            <a:lvl2pPr marL="342900" indent="0">
              <a:lnSpc>
                <a:spcPct val="75000"/>
              </a:lnSpc>
              <a:buFontTx/>
              <a:buNone/>
              <a:defRPr sz="1350" b="1" cap="all" spc="-30" baseline="0">
                <a:solidFill>
                  <a:srgbClr val="FFFFFF"/>
                </a:solidFill>
                <a:latin typeface="+mj-lt"/>
              </a:defRPr>
            </a:lvl2pPr>
            <a:lvl3pPr marL="685800" indent="0">
              <a:lnSpc>
                <a:spcPct val="75000"/>
              </a:lnSpc>
              <a:buFontTx/>
              <a:buNone/>
              <a:defRPr sz="1350" b="1" cap="all" spc="-30" baseline="0">
                <a:solidFill>
                  <a:srgbClr val="FFFFFF"/>
                </a:solidFill>
                <a:latin typeface="+mj-lt"/>
              </a:defRPr>
            </a:lvl3pPr>
            <a:lvl4pPr marL="1028700" indent="0">
              <a:lnSpc>
                <a:spcPct val="75000"/>
              </a:lnSpc>
              <a:buFontTx/>
              <a:buNone/>
              <a:defRPr sz="1350" b="1" cap="all" spc="-30" baseline="0">
                <a:solidFill>
                  <a:srgbClr val="FFFFFF"/>
                </a:solidFill>
                <a:latin typeface="+mj-lt"/>
              </a:defRPr>
            </a:lvl4pPr>
            <a:lvl5pPr marL="1371600" indent="0">
              <a:lnSpc>
                <a:spcPct val="75000"/>
              </a:lnSpc>
              <a:buFontTx/>
              <a:buNone/>
              <a:defRPr sz="1350" b="1" cap="all" spc="-30" baseline="0">
                <a:solidFill>
                  <a:srgbClr val="FFFFFF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CLICK TO ADD TEXT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sp>
        <p:nvSpPr>
          <p:cNvPr id="7" name="Otsikko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/>
              <a:t>ADD TITLE</a:t>
            </a:r>
            <a:br>
              <a:rPr lang="fi-FI" dirty="0"/>
            </a:br>
            <a:r>
              <a:rPr lang="fi-FI" dirty="0"/>
              <a:t>HERE</a:t>
            </a:r>
          </a:p>
        </p:txBody>
      </p:sp>
      <p:grpSp>
        <p:nvGrpSpPr>
          <p:cNvPr id="2" name="Ryhmä 1"/>
          <p:cNvGrpSpPr/>
          <p:nvPr userDrawn="1"/>
        </p:nvGrpSpPr>
        <p:grpSpPr>
          <a:xfrm>
            <a:off x="-1" y="0"/>
            <a:ext cx="9145336" cy="5147142"/>
            <a:chOff x="-1" y="0"/>
            <a:chExt cx="9145336" cy="6862856"/>
          </a:xfrm>
        </p:grpSpPr>
        <p:sp>
          <p:nvSpPr>
            <p:cNvPr id="9" name="Suorakulmio 8"/>
            <p:cNvSpPr/>
            <p:nvPr userDrawn="1"/>
          </p:nvSpPr>
          <p:spPr>
            <a:xfrm>
              <a:off x="-1" y="0"/>
              <a:ext cx="9144000" cy="1452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" name="Suorakulmio 9"/>
            <p:cNvSpPr/>
            <p:nvPr userDrawn="1"/>
          </p:nvSpPr>
          <p:spPr>
            <a:xfrm>
              <a:off x="0" y="6717600"/>
              <a:ext cx="9144000" cy="1452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1" name="Suorakulmio 10"/>
            <p:cNvSpPr/>
            <p:nvPr userDrawn="1"/>
          </p:nvSpPr>
          <p:spPr>
            <a:xfrm>
              <a:off x="0" y="0"/>
              <a:ext cx="144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2" name="Suorakulmio 11"/>
            <p:cNvSpPr/>
            <p:nvPr userDrawn="1"/>
          </p:nvSpPr>
          <p:spPr>
            <a:xfrm>
              <a:off x="9001335" y="0"/>
              <a:ext cx="144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5" name="TextBox 4"/>
          <p:cNvSpPr txBox="1"/>
          <p:nvPr userDrawn="1"/>
        </p:nvSpPr>
        <p:spPr>
          <a:xfrm>
            <a:off x="8280859" y="45146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502664" y="4865000"/>
            <a:ext cx="195424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>
                <a:latin typeface="Arial"/>
                <a:cs typeface="Arial"/>
              </a:rPr>
              <a:t>H2020 Project</a:t>
            </a:r>
          </a:p>
        </p:txBody>
      </p:sp>
      <p:pic>
        <p:nvPicPr>
          <p:cNvPr id="23" name="Picture 22" descr="EU_flag_yellow_low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26" y="4533370"/>
            <a:ext cx="660020" cy="336342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6620952" y="4865000"/>
            <a:ext cx="195424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25" dirty="0">
                <a:latin typeface="Arial"/>
                <a:cs typeface="Arial"/>
              </a:rPr>
              <a:t>Project Number: 654182</a:t>
            </a:r>
          </a:p>
        </p:txBody>
      </p:sp>
      <p:pic>
        <p:nvPicPr>
          <p:cNvPr id="15" name="Picture 14" descr="ENVRI plus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525" y="4492083"/>
            <a:ext cx="1370412" cy="53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403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7200" y="992234"/>
            <a:ext cx="4191000" cy="3328391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68200" y="992235"/>
            <a:ext cx="4378257" cy="332839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Otsikko 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dirty="0"/>
              <a:t>ADD TITLE</a:t>
            </a:r>
            <a:br>
              <a:rPr lang="fi-FI" dirty="0"/>
            </a:br>
            <a:r>
              <a:rPr lang="fi-FI" dirty="0"/>
              <a:t>HERE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5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51081" y="4898581"/>
            <a:ext cx="195424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H2020 Project</a:t>
            </a:r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77200" y="114247"/>
            <a:ext cx="8569257" cy="631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ADD TITLE</a:t>
            </a:r>
            <a:br>
              <a:rPr lang="fi-FI" dirty="0"/>
            </a:br>
            <a:r>
              <a:rPr lang="fi-FI" dirty="0"/>
              <a:t>HERE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92213" y="4898159"/>
            <a:ext cx="195424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2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 Number: 654182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38979F8-08E6-9248-9E54-09131B7BBCD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083541" y="4561505"/>
            <a:ext cx="956573" cy="4997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9F63C3-D7EE-B741-9881-00A53B99817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595" y="4735955"/>
            <a:ext cx="493486" cy="3252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7" r:id="rId2"/>
    <p:sldLayoutId id="2147483660" r:id="rId3"/>
    <p:sldLayoutId id="2147483651" r:id="rId4"/>
    <p:sldLayoutId id="2147483658" r:id="rId5"/>
    <p:sldLayoutId id="2147483659" r:id="rId6"/>
    <p:sldLayoutId id="2147483653" r:id="rId7"/>
  </p:sldLayoutIdLst>
  <p:txStyles>
    <p:titleStyle>
      <a:lvl1pPr algn="l" defTabSz="342900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700" b="1" kern="1200" cap="all" spc="-225" baseline="0">
          <a:solidFill>
            <a:schemeClr val="tx1"/>
          </a:solidFill>
          <a:latin typeface="+mj-lt"/>
          <a:ea typeface="ＭＳ Ｐゴシック" pitchFamily="34" charset="-128"/>
          <a:cs typeface="+mj-cs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pitchFamily="34" charset="-128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pitchFamily="34" charset="-128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pitchFamily="34" charset="-128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pitchFamily="34" charset="-128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pitchFamily="34" charset="-128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pitchFamily="34" charset="-128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pitchFamily="34" charset="-128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135731" indent="-135731" algn="l" defTabSz="342900" rtl="0" eaLnBrk="1" fontAlgn="base" hangingPunct="1">
        <a:spcBef>
          <a:spcPct val="20000"/>
        </a:spcBef>
        <a:spcAft>
          <a:spcPct val="0"/>
        </a:spcAft>
        <a:buSzPct val="100000"/>
        <a:buFontTx/>
        <a:buBlip>
          <a:blip r:embed="rId12"/>
        </a:buBlip>
        <a:defRPr sz="1500" kern="1200">
          <a:solidFill>
            <a:srgbClr val="382438"/>
          </a:solidFill>
          <a:latin typeface="+mn-lt"/>
          <a:ea typeface="ＭＳ Ｐゴシック" pitchFamily="34" charset="-128"/>
          <a:cs typeface="+mn-cs"/>
        </a:defRPr>
      </a:lvl1pPr>
      <a:lvl2pPr marL="266700" indent="-130969" algn="l" defTabSz="342900" rtl="0" eaLnBrk="1" fontAlgn="base" hangingPunct="1">
        <a:spcBef>
          <a:spcPct val="20000"/>
        </a:spcBef>
        <a:spcAft>
          <a:spcPct val="0"/>
        </a:spcAft>
        <a:buSzPct val="100000"/>
        <a:buFontTx/>
        <a:buBlip>
          <a:blip r:embed="rId13"/>
        </a:buBlip>
        <a:defRPr sz="15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402431" indent="-135731" algn="l" defTabSz="342900" rtl="0" eaLnBrk="1" fontAlgn="base" hangingPunct="1">
        <a:spcBef>
          <a:spcPct val="20000"/>
        </a:spcBef>
        <a:spcAft>
          <a:spcPct val="0"/>
        </a:spcAft>
        <a:buSzPct val="100000"/>
        <a:buFontTx/>
        <a:buBlip>
          <a:blip r:embed="rId13"/>
        </a:buBlip>
        <a:defRPr sz="15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539354" indent="-136922" algn="l" defTabSz="342900" rtl="0" eaLnBrk="1" fontAlgn="base" hangingPunct="1">
        <a:spcBef>
          <a:spcPct val="20000"/>
        </a:spcBef>
        <a:spcAft>
          <a:spcPct val="0"/>
        </a:spcAft>
        <a:buSzPct val="100000"/>
        <a:buFontTx/>
        <a:buBlip>
          <a:blip r:embed="rId13"/>
        </a:buBlip>
        <a:defRPr sz="15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675085" indent="-135731" algn="l" defTabSz="342900" rtl="0" eaLnBrk="1" fontAlgn="base" hangingPunct="1">
        <a:spcBef>
          <a:spcPct val="20000"/>
        </a:spcBef>
        <a:spcAft>
          <a:spcPct val="0"/>
        </a:spcAft>
        <a:buSzPct val="100000"/>
        <a:buFontTx/>
        <a:buBlip>
          <a:blip r:embed="rId13"/>
        </a:buBlip>
        <a:defRPr sz="15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11.tiff"/><Relationship Id="rId7" Type="http://schemas.openxmlformats.org/officeDocument/2006/relationships/image" Target="../media/image15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Relationship Id="rId9" Type="http://schemas.openxmlformats.org/officeDocument/2006/relationships/image" Target="../media/image17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800" dirty="0"/>
              <a:t>EXCHANGE OF PERSONNEL (access provision)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83811" y="2631491"/>
            <a:ext cx="6400800" cy="833604"/>
          </a:xfrm>
        </p:spPr>
        <p:txBody>
          <a:bodyPr/>
          <a:lstStyle/>
          <a:p>
            <a:r>
              <a:rPr lang="fi-FI" b="1" dirty="0"/>
              <a:t>Thanks to: MYLENE NDISI (ACTRIS), LILITH KUCKERO (SIOS) , ANDERS TJULIN (EISCAT), Robert Huber (UniHB, WP leader)</a:t>
            </a: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9253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1F8A27E-1C9B-BF40-8EB1-0E87E7B6D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Multi disciplinary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Outside your own 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Outside your domain or discipline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Stimulate knowledge exchange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Create networks of people and expertise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Benefit from existing knowledge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Wider use of best practices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4F78D2-C27C-E74D-AE59-86E52301B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Staff Exchange program</a:t>
            </a:r>
          </a:p>
        </p:txBody>
      </p:sp>
    </p:spTree>
    <p:extLst>
      <p:ext uri="{BB962C8B-B14F-4D97-AF65-F5344CB8AC3E}">
        <p14:creationId xmlns:p14="http://schemas.microsoft.com/office/powerpoint/2010/main" val="15805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taskforce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3C6125-0DD5-B843-8BE1-3E610D145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074" y="745918"/>
            <a:ext cx="1429346" cy="750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D64785-525B-4E48-809C-8E7D2EE3E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430" y="1284452"/>
            <a:ext cx="1258030" cy="1289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7B3319-B101-E144-8787-984EBCCD8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341" y="2788919"/>
            <a:ext cx="1600200" cy="1028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67D8B-4623-7B42-A948-8F5535C56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0857" y="2066623"/>
            <a:ext cx="1307962" cy="13079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D63475-5D79-A04A-AF74-65C4370257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8463" y="3368846"/>
            <a:ext cx="1477211" cy="8975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C5C8C8-2C12-6849-9A55-3774D3CA19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6325" y="3543883"/>
            <a:ext cx="1432416" cy="8380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37A354-BCF6-2246-8C1F-639EAAAE45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8959" y="1758950"/>
            <a:ext cx="2945331" cy="1625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13FD0D-08E5-8F4C-9DF5-C92079BF34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1875" y="1121336"/>
            <a:ext cx="15875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36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B4342F8-2E24-2F46-B3D2-C80299281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200" y="745918"/>
            <a:ext cx="4916592" cy="3688922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/>
              <a:t>Overall Objective:</a:t>
            </a:r>
          </a:p>
          <a:p>
            <a:pPr marL="0" indent="0">
              <a:buNone/>
            </a:pPr>
            <a:r>
              <a:rPr lang="en-GB" sz="1800" b="1" dirty="0">
                <a:solidFill>
                  <a:schemeClr val="accent4">
                    <a:lumMod val="75000"/>
                  </a:schemeClr>
                </a:solidFill>
              </a:rPr>
              <a:t>Share experiences and thoughts on best governance/management dynamics for interdisciplinary access provision.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Goals of the exchange of personnel: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Sharing knowledge in ways to facilitate </a:t>
            </a:r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interdisciplinary access provision.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Sharing experiences that could lead to </a:t>
            </a:r>
            <a:r>
              <a:rPr lang="en-GB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development for access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provision.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Sharing best practices on </a:t>
            </a:r>
            <a:r>
              <a:rPr lang="en-GB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coordination and communication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attract users.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Sharing ways of </a:t>
            </a:r>
            <a:r>
              <a:rPr lang="en-GB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engaging users in access provision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74AC8A-1920-0D49-A38E-DD6CE0E89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</a:t>
            </a:r>
          </a:p>
        </p:txBody>
      </p:sp>
      <p:pic>
        <p:nvPicPr>
          <p:cNvPr id="4" name="Image 5">
            <a:extLst>
              <a:ext uri="{FF2B5EF4-FFF2-40B4-BE49-F238E27FC236}">
                <a16:creationId xmlns:a16="http://schemas.microsoft.com/office/drawing/2014/main" id="{FF239F82-F602-AB40-8EC2-370BE8FA1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87793" y="831152"/>
            <a:ext cx="4165822" cy="336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51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BDAD67-3A69-8C4D-8036-4BAF9D46D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GB" sz="1600" dirty="0">
                <a:solidFill>
                  <a:schemeClr val="tx1"/>
                </a:solidFill>
                <a:latin typeface="+mj-lt"/>
              </a:rPr>
              <a:t>Details on a thought out </a:t>
            </a:r>
            <a:r>
              <a:rPr lang="en-GB" sz="1600" dirty="0">
                <a:solidFill>
                  <a:schemeClr val="accent4"/>
                </a:solidFill>
                <a:latin typeface="+mj-lt"/>
              </a:rPr>
              <a:t>access process and tools</a:t>
            </a:r>
            <a:r>
              <a:rPr lang="en-GB" sz="1600" dirty="0">
                <a:solidFill>
                  <a:schemeClr val="tx1"/>
                </a:solidFill>
                <a:latin typeface="+mj-lt"/>
              </a:rPr>
              <a:t>: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Central access management, Outreach and communication, Application, Selection process, Actual access, Results, Monitoring of access process, Evaluation of performance,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dirty="0">
                <a:solidFill>
                  <a:schemeClr val="tx1"/>
                </a:solidFill>
                <a:latin typeface="+mj-lt"/>
              </a:rPr>
              <a:t>Based on guiding internal documents: </a:t>
            </a:r>
            <a:r>
              <a:rPr lang="en-GB" sz="1600" dirty="0">
                <a:solidFill>
                  <a:schemeClr val="accent4"/>
                </a:solidFill>
                <a:latin typeface="+mj-lt"/>
              </a:rPr>
              <a:t>the access management plan and the data management plan.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dirty="0">
                <a:solidFill>
                  <a:schemeClr val="tx1"/>
                </a:solidFill>
                <a:latin typeface="+mj-lt"/>
              </a:rPr>
              <a:t>Evaluation of performance through </a:t>
            </a:r>
            <a:r>
              <a:rPr lang="en-GB" sz="1600" dirty="0">
                <a:solidFill>
                  <a:schemeClr val="accent4"/>
                </a:solidFill>
                <a:latin typeface="+mj-lt"/>
              </a:rPr>
              <a:t>KPI</a:t>
            </a:r>
            <a:r>
              <a:rPr lang="en-GB" sz="1600" dirty="0">
                <a:solidFill>
                  <a:schemeClr val="tx1"/>
                </a:solidFill>
                <a:latin typeface="+mj-lt"/>
              </a:rPr>
              <a:t>s:</a:t>
            </a:r>
          </a:p>
          <a:p>
            <a:pPr marL="757238" lvl="3" indent="-212725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User metrics, </a:t>
            </a:r>
          </a:p>
          <a:p>
            <a:pPr marL="757238" lvl="3" indent="-212725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Operational metrics,  </a:t>
            </a:r>
          </a:p>
          <a:p>
            <a:pPr marL="757238" lvl="3" indent="-212725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Financial metrics, </a:t>
            </a:r>
          </a:p>
          <a:p>
            <a:pPr marL="757238" lvl="3" indent="-212725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Strategic metrics,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dirty="0">
                <a:solidFill>
                  <a:schemeClr val="tx1"/>
                </a:solidFill>
                <a:latin typeface="+mj-lt"/>
              </a:rPr>
              <a:t>Sustainability through </a:t>
            </a:r>
            <a:r>
              <a:rPr lang="en-GB" sz="1600" dirty="0">
                <a:solidFill>
                  <a:schemeClr val="accent4"/>
                </a:solidFill>
                <a:latin typeface="+mj-lt"/>
              </a:rPr>
              <a:t>possible financial models</a:t>
            </a:r>
            <a:r>
              <a:rPr lang="en-GB" sz="16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67A45C-24A5-514F-B253-E8D66A9E3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Clermont-Ferrand exchange (actris)</a:t>
            </a:r>
          </a:p>
        </p:txBody>
      </p:sp>
    </p:spTree>
    <p:extLst>
      <p:ext uri="{BB962C8B-B14F-4D97-AF65-F5344CB8AC3E}">
        <p14:creationId xmlns:p14="http://schemas.microsoft.com/office/powerpoint/2010/main" val="979392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1631F6-C5FF-494A-B9E4-A92586F10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199" y="596757"/>
            <a:ext cx="8199288" cy="1319088"/>
          </a:xfrm>
        </p:spPr>
        <p:txBody>
          <a:bodyPr/>
          <a:lstStyle/>
          <a:p>
            <a:pPr marL="0" indent="0">
              <a:buNone/>
            </a:pPr>
            <a:r>
              <a:rPr lang="en-GB" sz="1800" b="1" dirty="0"/>
              <a:t>User perspective (access provision)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/>
              <a:t>What is the </a:t>
            </a:r>
            <a:r>
              <a:rPr lang="en-GB" sz="1800" dirty="0">
                <a:solidFill>
                  <a:srgbClr val="0070C0"/>
                </a:solidFill>
              </a:rPr>
              <a:t>added value</a:t>
            </a:r>
            <a:r>
              <a:rPr lang="en-GB" sz="1800" dirty="0"/>
              <a:t>, what is the need for interdisciplinary access provision?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/>
              <a:t>Feedback collection and analysis and</a:t>
            </a:r>
            <a:r>
              <a:rPr lang="en-GB" sz="1800" dirty="0">
                <a:solidFill>
                  <a:srgbClr val="0070C0"/>
                </a:solidFill>
              </a:rPr>
              <a:t> incorporation of user needs </a:t>
            </a:r>
            <a:r>
              <a:rPr lang="en-GB" sz="1800" dirty="0"/>
              <a:t>from feedback collection.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US" b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6CB8AC-8633-C347-9991-3D27E9C75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Kiruna exchange</a:t>
            </a:r>
          </a:p>
        </p:txBody>
      </p:sp>
      <p:pic>
        <p:nvPicPr>
          <p:cNvPr id="4" name="Image 5">
            <a:extLst>
              <a:ext uri="{FF2B5EF4-FFF2-40B4-BE49-F238E27FC236}">
                <a16:creationId xmlns:a16="http://schemas.microsoft.com/office/drawing/2014/main" id="{A6D11655-8A41-C943-A7EE-879E93DA1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583" y="1915845"/>
            <a:ext cx="2934207" cy="22006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89BEBB-4544-EA47-BEAE-4F5300E89DA8}"/>
              </a:ext>
            </a:extLst>
          </p:cNvPr>
          <p:cNvSpPr txBox="1"/>
          <p:nvPr/>
        </p:nvSpPr>
        <p:spPr>
          <a:xfrm>
            <a:off x="277198" y="1915845"/>
            <a:ext cx="55383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b="1" dirty="0"/>
              <a:t>RI perspective (access provision)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Why provide interdisciplinary access?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How to best provide </a:t>
            </a:r>
            <a:r>
              <a:rPr lang="en-GB" dirty="0">
                <a:solidFill>
                  <a:schemeClr val="accent4"/>
                </a:solidFill>
              </a:rPr>
              <a:t>interdisciplinary access</a:t>
            </a:r>
            <a:r>
              <a:rPr lang="en-GB" dirty="0"/>
              <a:t>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What is the interdisciplinary integration capacity of ENV RIs?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How can access management (referring to tools) be made more efficient?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How can access provision remain </a:t>
            </a:r>
            <a:r>
              <a:rPr lang="en-GB" dirty="0">
                <a:solidFill>
                  <a:srgbClr val="0070C0"/>
                </a:solidFill>
              </a:rPr>
              <a:t>sustainable</a:t>
            </a:r>
            <a:r>
              <a:rPr lang="en-GB" dirty="0"/>
              <a:t> (financial and costing issues)?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23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0C218A-5428-F241-B123-C69EB78D71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/>
              <a:t>Unmanned Vehicle workshop (drones): exchange of technical and theoretical experiences, by ANAEE, JERICO and GROOM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Seismic data integration: integration of EPOS data into the EMSO France node database, by EMSO and EPOS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Funding of Research Infrastructures: visits from PANGEA to EGI, EMSO, ACTRIS and ICOS</a:t>
            </a:r>
          </a:p>
          <a:p>
            <a:pPr>
              <a:buFont typeface="Arial" panose="020B0604020202020204" pitchFamily="34" charset="0"/>
              <a:buChar char="•"/>
            </a:pPr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Data for Science 'European Tour'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RI-Train Leadership training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Interactive Training platform for the ENVRI community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Outreach to school students and teachers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FB81880-9483-1348-AB18-5DCFEA7FE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exchange in envriplus</a:t>
            </a:r>
          </a:p>
        </p:txBody>
      </p:sp>
    </p:spTree>
    <p:extLst>
      <p:ext uri="{BB962C8B-B14F-4D97-AF65-F5344CB8AC3E}">
        <p14:creationId xmlns:p14="http://schemas.microsoft.com/office/powerpoint/2010/main" val="2770085639"/>
      </p:ext>
    </p:extLst>
  </p:cSld>
  <p:clrMapOvr>
    <a:masterClrMapping/>
  </p:clrMapOvr>
</p:sld>
</file>

<file path=ppt/theme/theme1.xml><?xml version="1.0" encoding="utf-8"?>
<a:theme xmlns:a="http://schemas.openxmlformats.org/drawingml/2006/main" name="ENVRIplus_PPT template">
  <a:themeElements>
    <a:clrScheme name="HY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8C8A87"/>
      </a:accent1>
      <a:accent2>
        <a:srgbClr val="1E1C77"/>
      </a:accent2>
      <a:accent3>
        <a:srgbClr val="FCA311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Office, klassinen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2B7192EC-9A00-B64B-AC49-0318147C8A44}" vid="{5BABAFFF-5AF4-E741-B7C5-418E3D19DCBC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ENVRIplus_PPT template</Template>
  <TotalTime>0</TotalTime>
  <Words>388</Words>
  <Application>Microsoft Macintosh PowerPoint</Application>
  <PresentationFormat>On-screen Show (16:9)</PresentationFormat>
  <Paragraphs>50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ＭＳ Ｐゴシック</vt:lpstr>
      <vt:lpstr>Arial</vt:lpstr>
      <vt:lpstr>Calibri</vt:lpstr>
      <vt:lpstr>Open Sans</vt:lpstr>
      <vt:lpstr>ENVRIplus_PPT template</vt:lpstr>
      <vt:lpstr>EXCHANGE OF PERSONNEL (access provision)</vt:lpstr>
      <vt:lpstr>Staff Exchange program</vt:lpstr>
      <vt:lpstr>The taskforce</vt:lpstr>
      <vt:lpstr>goals</vt:lpstr>
      <vt:lpstr>Clermont-Ferrand exchange (actris)</vt:lpstr>
      <vt:lpstr>Kiruna exchange</vt:lpstr>
      <vt:lpstr>Knowledge exchange in envriplus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Jacco Konijn</dc:creator>
  <cp:lastModifiedBy/>
  <cp:revision>1</cp:revision>
  <dcterms:created xsi:type="dcterms:W3CDTF">2019-05-28T10:13:10Z</dcterms:created>
  <dcterms:modified xsi:type="dcterms:W3CDTF">2019-06-03T10:21:21Z</dcterms:modified>
</cp:coreProperties>
</file>