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426" r:id="rId4"/>
    <p:sldId id="270" r:id="rId5"/>
    <p:sldId id="257" r:id="rId6"/>
    <p:sldId id="431" r:id="rId7"/>
    <p:sldId id="275" r:id="rId8"/>
    <p:sldId id="429" r:id="rId9"/>
    <p:sldId id="427" r:id="rId10"/>
    <p:sldId id="434" r:id="rId11"/>
    <p:sldId id="438" r:id="rId12"/>
    <p:sldId id="25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4AB"/>
    <a:srgbClr val="939598"/>
    <a:srgbClr val="F58220"/>
    <a:srgbClr val="8A6BAF"/>
    <a:srgbClr val="DA397A"/>
    <a:srgbClr val="13A74F"/>
    <a:srgbClr val="0067AC"/>
    <a:srgbClr val="BBC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4" autoAdjust="0"/>
    <p:restoredTop sz="93750"/>
  </p:normalViewPr>
  <p:slideViewPr>
    <p:cSldViewPr snapToGrid="0">
      <p:cViewPr varScale="1">
        <p:scale>
          <a:sx n="67" d="100"/>
          <a:sy n="67" d="100"/>
        </p:scale>
        <p:origin x="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225EF-77AB-49ED-AC84-1C18C23FF05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9B2A-8F92-4569-8E69-9E6246D1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5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>
                <a:solidFill>
                  <a:schemeClr val="bg1"/>
                </a:solidFill>
              </a:rPr>
              <a:t>Upon mandate</a:t>
            </a:r>
            <a:r>
              <a:rPr lang="cs-CZ" sz="1200" dirty="0" smtClean="0">
                <a:solidFill>
                  <a:schemeClr val="bg1"/>
                </a:solidFill>
              </a:rPr>
              <a:t>s</a:t>
            </a:r>
            <a:r>
              <a:rPr lang="it-IT" sz="1200" dirty="0" smtClean="0">
                <a:solidFill>
                  <a:schemeClr val="bg1"/>
                </a:solidFill>
              </a:rPr>
              <a:t> of E</a:t>
            </a:r>
            <a:r>
              <a:rPr lang="cs-CZ" sz="1200" dirty="0" smtClean="0">
                <a:solidFill>
                  <a:schemeClr val="bg1"/>
                </a:solidFill>
              </a:rPr>
              <a:t>U</a:t>
            </a:r>
            <a:r>
              <a:rPr lang="it-IT" sz="1200" dirty="0" smtClean="0">
                <a:solidFill>
                  <a:schemeClr val="bg1"/>
                </a:solidFill>
              </a:rPr>
              <a:t> Competitiveness Council ESFRI has completed the ESFRI Roadmap</a:t>
            </a:r>
            <a:r>
              <a:rPr lang="cs-CZ" sz="1200" dirty="0" smtClean="0">
                <a:solidFill>
                  <a:schemeClr val="bg1"/>
                </a:solidFill>
              </a:rPr>
              <a:t>s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</a:rPr>
              <a:t>2006, 2008, 2010, </a:t>
            </a:r>
            <a:r>
              <a:rPr lang="it-IT" sz="1200" dirty="0" smtClean="0">
                <a:solidFill>
                  <a:schemeClr val="bg1"/>
                </a:solidFill>
              </a:rPr>
              <a:t>2016</a:t>
            </a:r>
            <a:r>
              <a:rPr lang="cs-CZ" sz="1200" dirty="0" smtClean="0">
                <a:solidFill>
                  <a:schemeClr val="bg1"/>
                </a:solidFill>
              </a:rPr>
              <a:t>,</a:t>
            </a:r>
            <a:r>
              <a:rPr lang="it-IT" sz="1200" dirty="0" smtClean="0">
                <a:solidFill>
                  <a:schemeClr val="bg1"/>
                </a:solidFill>
              </a:rPr>
              <a:t> and the </a:t>
            </a:r>
            <a:r>
              <a:rPr lang="it-IT" sz="1200" b="1" i="1" dirty="0" smtClean="0">
                <a:solidFill>
                  <a:srgbClr val="FFFF00"/>
                </a:solidFill>
              </a:rPr>
              <a:t>ESFRI Roadmap 2018</a:t>
            </a:r>
            <a:r>
              <a:rPr lang="cs-CZ" sz="1200" dirty="0" smtClean="0">
                <a:solidFill>
                  <a:schemeClr val="bg1"/>
                </a:solidFill>
              </a:rPr>
              <a:t>. T</a:t>
            </a:r>
            <a:r>
              <a:rPr lang="it-IT" sz="1200" dirty="0" smtClean="0">
                <a:solidFill>
                  <a:schemeClr val="bg1"/>
                </a:solidFill>
              </a:rPr>
              <a:t>he </a:t>
            </a:r>
            <a:r>
              <a:rPr lang="cs-CZ" sz="1200" dirty="0" smtClean="0">
                <a:solidFill>
                  <a:schemeClr val="bg1"/>
                </a:solidFill>
              </a:rPr>
              <a:t>Roadmap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endParaRPr lang="cs-CZ" sz="1200" b="1" i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identifies </a:t>
            </a:r>
            <a:r>
              <a:rPr lang="it-IT" sz="1200" b="1" i="1" dirty="0" smtClean="0">
                <a:solidFill>
                  <a:srgbClr val="FFFF00"/>
                </a:solidFill>
              </a:rPr>
              <a:t>new pan-European Research Infrastructures </a:t>
            </a:r>
            <a:r>
              <a:rPr lang="cs-CZ" sz="1200" b="1" i="1" dirty="0" smtClean="0">
                <a:solidFill>
                  <a:srgbClr val="FFFF00"/>
                </a:solidFill>
              </a:rPr>
              <a:t>and the evolving role of RIs</a:t>
            </a:r>
            <a:r>
              <a:rPr lang="it-IT" sz="1200" dirty="0" smtClean="0">
                <a:solidFill>
                  <a:schemeClr val="bg1"/>
                </a:solidFill>
              </a:rPr>
              <a:t>, corresponding to the needs of European research communities in the next 10 to 20 years, in all fields of </a:t>
            </a:r>
            <a:r>
              <a:rPr lang="cs-CZ" sz="1200" dirty="0" smtClean="0">
                <a:solidFill>
                  <a:schemeClr val="bg1"/>
                </a:solidFill>
              </a:rPr>
              <a:t>r</a:t>
            </a:r>
            <a:r>
              <a:rPr lang="it-IT" sz="1200" dirty="0" smtClean="0">
                <a:solidFill>
                  <a:schemeClr val="bg1"/>
                </a:solidFill>
              </a:rPr>
              <a:t>esearch 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identifies the </a:t>
            </a:r>
            <a:r>
              <a:rPr lang="it-IT" sz="1200" b="1" i="1" dirty="0" smtClean="0">
                <a:solidFill>
                  <a:srgbClr val="FFFF00"/>
                </a:solidFill>
              </a:rPr>
              <a:t>ESFRI Landmarks </a:t>
            </a:r>
            <a:r>
              <a:rPr lang="it-IT" sz="1200" dirty="0" smtClean="0">
                <a:solidFill>
                  <a:schemeClr val="bg1"/>
                </a:solidFill>
              </a:rPr>
              <a:t>that are implemented projects leading in their domain and structuring the European and global landscape.</a:t>
            </a:r>
          </a:p>
          <a:p>
            <a:pPr marL="285750" indent="-285750">
              <a:buFont typeface="Arial"/>
              <a:buChar char="•"/>
            </a:pPr>
            <a:r>
              <a:rPr lang="cs-CZ" sz="1200" dirty="0" smtClean="0">
                <a:solidFill>
                  <a:schemeClr val="bg1"/>
                </a:solidFill>
              </a:rPr>
              <a:t>i</a:t>
            </a:r>
            <a:r>
              <a:rPr lang="it-IT" sz="1200" dirty="0" smtClean="0">
                <a:solidFill>
                  <a:schemeClr val="bg1"/>
                </a:solidFill>
              </a:rPr>
              <a:t>ndicate strategies for the necessary major financial investment (~20 b€) and long term commitment for operation (~2 b€/year)</a:t>
            </a:r>
            <a:r>
              <a:rPr lang="cs-CZ" sz="12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cs-CZ" sz="1200" dirty="0" smtClean="0">
                <a:solidFill>
                  <a:schemeClr val="bg1"/>
                </a:solidFill>
              </a:rPr>
              <a:t>deals with LTS and innovation oriented approaches, </a:t>
            </a:r>
            <a:endParaRPr lang="it-IT" sz="1200" b="1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9B2A-8F92-4569-8E69-9E6246D19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5" y="110714"/>
            <a:ext cx="3111606" cy="1390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28250"/>
            <a:ext cx="10363200" cy="25492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presentation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43042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4240849"/>
            <a:ext cx="40950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2534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73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803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08364"/>
            <a:ext cx="10598727" cy="4724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194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58098-9ED7-420F-B8DD-43D3145F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9D5333-E554-4BCB-B6C2-C6332DFF8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98C828A-4FE0-42C6-B936-6E69E2A21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0F9CA8-FA72-4E11-91AC-088369BE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3A7-8ABF-4CCC-8706-B9A3EF8C6351}" type="datetimeFigureOut">
              <a:rPr lang="cs-CZ" smtClean="0"/>
              <a:t>04.06.2019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E02F10-59ED-46C1-818E-B3376213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80DEB-5B3C-48A1-B484-7C108D49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AA63-CBA6-4DB8-8888-FF184A9F8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16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6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13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08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DA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3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8A6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39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1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BB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3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1" y="5852400"/>
            <a:ext cx="10951132" cy="861986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3" y="233484"/>
            <a:ext cx="3457997" cy="1545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27200"/>
            <a:ext cx="10363200" cy="191685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67AC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37708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3707449"/>
            <a:ext cx="4095044" cy="0"/>
          </a:xfrm>
          <a:prstGeom prst="line">
            <a:avLst/>
          </a:prstGeom>
          <a:ln w="28575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486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67AC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77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45" y="139846"/>
            <a:ext cx="105861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45" y="1600344"/>
            <a:ext cx="10586156" cy="411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155"/>
            <a:ext cx="1084890" cy="1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3" r:id="rId9"/>
    <p:sldLayoutId id="2147483670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7A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ESFRI perspective on the research infrastructures cluster collaboration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ENVRIplus</a:t>
            </a:r>
            <a:r>
              <a:rPr lang="cs-CZ" dirty="0"/>
              <a:t> </a:t>
            </a:r>
            <a:r>
              <a:rPr lang="cs-CZ" dirty="0" err="1"/>
              <a:t>event</a:t>
            </a:r>
            <a:r>
              <a:rPr lang="cs-CZ" dirty="0"/>
              <a:t>, 4. 6. 2019</a:t>
            </a:r>
            <a:endParaRPr lang="it-I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 HRUŠÁK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56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98FC5-F1FB-4A45-98E4-0784AEDF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400" dirty="0" err="1"/>
              <a:t>Future</a:t>
            </a:r>
            <a:r>
              <a:rPr lang="cs-CZ" sz="4400" dirty="0"/>
              <a:t> </a:t>
            </a:r>
            <a:r>
              <a:rPr lang="cs-CZ" sz="4400" dirty="0" err="1"/>
              <a:t>needs</a:t>
            </a:r>
            <a:r>
              <a:rPr lang="cs-CZ" sz="4400" dirty="0"/>
              <a:t> in </a:t>
            </a:r>
            <a:r>
              <a:rPr lang="cs-CZ" sz="4400" dirty="0" err="1"/>
              <a:t>atmosphere</a:t>
            </a:r>
            <a:r>
              <a:rPr lang="cs-CZ" sz="4400" dirty="0"/>
              <a:t> and </a:t>
            </a:r>
            <a:r>
              <a:rPr lang="cs-CZ" sz="4400" dirty="0" err="1"/>
              <a:t>hydrosphere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0ECFC-B19A-4668-8DFB-415F9F410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263" y="2575042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230400" indent="0" algn="just">
              <a:buNone/>
            </a:pPr>
            <a:r>
              <a:rPr lang="en-US" sz="2000" b="1" i="1" dirty="0" smtClean="0"/>
              <a:t>The Landscape Analysis published in 2018 identified several gaps, challenges and future needs in the area of Environment:</a:t>
            </a:r>
          </a:p>
          <a:p>
            <a:pPr marL="230400" indent="0" algn="just">
              <a:buNone/>
            </a:pPr>
            <a:r>
              <a:rPr lang="cs-CZ" sz="2000" b="1" i="1" dirty="0"/>
              <a:t> </a:t>
            </a:r>
            <a:r>
              <a:rPr lang="cs-CZ" sz="2000" b="1" i="1" dirty="0" smtClean="0"/>
              <a:t>   Cross-domain </a:t>
            </a:r>
            <a:endParaRPr lang="en-US" sz="2000" b="1" i="1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Effect of air pollution on children´s health should be better explored</a:t>
            </a: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i="1" dirty="0" smtClean="0"/>
              <a:t>Societal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Science-based </a:t>
            </a:r>
            <a:r>
              <a:rPr lang="en-US" sz="2000" dirty="0" err="1" smtClean="0">
                <a:solidFill>
                  <a:schemeClr val="tx1"/>
                </a:solidFill>
              </a:rPr>
              <a:t>assessmend</a:t>
            </a:r>
            <a:r>
              <a:rPr lang="en-US" sz="2000" dirty="0" smtClean="0">
                <a:solidFill>
                  <a:schemeClr val="tx1"/>
                </a:solidFill>
              </a:rPr>
              <a:t> criteria to evaluate the impact of human activities on environmental status shall be better known</a:t>
            </a:r>
          </a:p>
          <a:p>
            <a:pPr marL="687600" lvl="1" indent="0" algn="just">
              <a:buNone/>
            </a:pPr>
            <a:endParaRPr lang="cs-CZ" sz="1600" b="1" i="1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CCA89CE-1FA7-47EC-98A2-BF266E7BE4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2278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531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074F8-9668-4131-8374-A509F0A0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400" dirty="0" err="1"/>
              <a:t>Future</a:t>
            </a:r>
            <a:r>
              <a:rPr lang="cs-CZ" sz="4400" dirty="0"/>
              <a:t> </a:t>
            </a:r>
            <a:r>
              <a:rPr lang="cs-CZ" sz="4400" dirty="0" err="1"/>
              <a:t>needs</a:t>
            </a:r>
            <a:r>
              <a:rPr lang="cs-CZ" sz="4400" dirty="0"/>
              <a:t> in biodiversity and </a:t>
            </a:r>
            <a:r>
              <a:rPr lang="cs-CZ" sz="4400" dirty="0" err="1"/>
              <a:t>geospehre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0792F-5C5F-4807-9678-ECD20DB07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taxonomic gap needs to be overcome, in order to discover and describe the ¾ of the biodiversity still to </a:t>
            </a:r>
            <a:r>
              <a:rPr lang="en-US" sz="2000" dirty="0">
                <a:solidFill>
                  <a:schemeClr val="tx1"/>
                </a:solidFill>
              </a:rPr>
              <a:t>be known.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Genetic </a:t>
            </a:r>
            <a:r>
              <a:rPr lang="en-US" sz="2000" dirty="0" smtClean="0">
                <a:solidFill>
                  <a:schemeClr val="tx1"/>
                </a:solidFill>
              </a:rPr>
              <a:t>sequencing and ICT (including big data analysis and </a:t>
            </a:r>
            <a:r>
              <a:rPr lang="en-US" sz="2000" dirty="0" err="1" smtClean="0">
                <a:solidFill>
                  <a:schemeClr val="tx1"/>
                </a:solidFill>
              </a:rPr>
              <a:t>digitalisation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New RIs and data are urgent in the fields of geo-resources and mining, in order to achieve meaningful targets of energy and mineral security in Europe</a:t>
            </a:r>
          </a:p>
          <a:p>
            <a:pPr marL="0" indent="0" algn="r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MANY others .....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A2BFB6D-4136-4D6C-9AB4-8CB46F47D4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r="1820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559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ENVRIplus</a:t>
            </a:r>
            <a:r>
              <a:rPr lang="cs-CZ" dirty="0"/>
              <a:t> </a:t>
            </a:r>
            <a:r>
              <a:rPr lang="cs-CZ" dirty="0" err="1"/>
              <a:t>event</a:t>
            </a:r>
            <a:r>
              <a:rPr lang="cs-CZ" dirty="0"/>
              <a:t>, 4. 6. 2019</a:t>
            </a:r>
            <a:endParaRPr lang="it-IT" dirty="0"/>
          </a:p>
          <a:p>
            <a:endParaRPr lang="it-IT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 Hrušák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302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4" y="133426"/>
            <a:ext cx="12213140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" y="4213176"/>
            <a:ext cx="2742473" cy="268816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29537"/>
            <a:ext cx="120839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The Roadmap </a:t>
            </a:r>
            <a:r>
              <a:rPr lang="cs-CZ" sz="3200" b="1" dirty="0">
                <a:solidFill>
                  <a:schemeClr val="bg1"/>
                </a:solidFill>
              </a:rPr>
              <a:t>– </a:t>
            </a:r>
            <a:r>
              <a:rPr lang="cs-CZ" sz="3200" b="1" dirty="0" err="1">
                <a:solidFill>
                  <a:schemeClr val="bg1"/>
                </a:solidFill>
              </a:rPr>
              <a:t>Strategic</a:t>
            </a:r>
            <a:r>
              <a:rPr lang="cs-CZ" sz="3200" b="1" dirty="0">
                <a:solidFill>
                  <a:schemeClr val="bg1"/>
                </a:solidFill>
              </a:rPr>
              <a:t> report</a:t>
            </a:r>
          </a:p>
          <a:p>
            <a:r>
              <a:rPr lang="it-IT" sz="2000" dirty="0">
                <a:solidFill>
                  <a:schemeClr val="bg1"/>
                </a:solidFill>
              </a:rPr>
              <a:t>Upon mandate</a:t>
            </a:r>
            <a:r>
              <a:rPr lang="cs-CZ" sz="2000" dirty="0">
                <a:solidFill>
                  <a:schemeClr val="bg1"/>
                </a:solidFill>
              </a:rPr>
              <a:t>s</a:t>
            </a:r>
            <a:r>
              <a:rPr lang="it-IT" sz="2000" dirty="0">
                <a:solidFill>
                  <a:schemeClr val="bg1"/>
                </a:solidFill>
              </a:rPr>
              <a:t> of E</a:t>
            </a:r>
            <a:r>
              <a:rPr lang="cs-CZ" sz="2000" dirty="0">
                <a:solidFill>
                  <a:schemeClr val="bg1"/>
                </a:solidFill>
              </a:rPr>
              <a:t>U</a:t>
            </a:r>
            <a:r>
              <a:rPr lang="it-IT" sz="2000" dirty="0">
                <a:solidFill>
                  <a:schemeClr val="bg1"/>
                </a:solidFill>
              </a:rPr>
              <a:t> Competitiveness Council ESFRI has completed the ESFRI Roadmap</a:t>
            </a:r>
            <a:r>
              <a:rPr lang="cs-CZ" sz="2000" dirty="0">
                <a:solidFill>
                  <a:schemeClr val="bg1"/>
                </a:solidFill>
              </a:rPr>
              <a:t>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2006, 2008, 2010, </a:t>
            </a:r>
            <a:r>
              <a:rPr lang="it-IT" sz="2000" dirty="0">
                <a:solidFill>
                  <a:schemeClr val="bg1"/>
                </a:solidFill>
              </a:rPr>
              <a:t>2016</a:t>
            </a:r>
            <a:r>
              <a:rPr lang="cs-CZ" sz="2000" dirty="0">
                <a:solidFill>
                  <a:schemeClr val="bg1"/>
                </a:solidFill>
              </a:rPr>
              <a:t>,</a:t>
            </a:r>
            <a:r>
              <a:rPr lang="it-IT" sz="2000" dirty="0">
                <a:solidFill>
                  <a:schemeClr val="bg1"/>
                </a:solidFill>
              </a:rPr>
              <a:t> and the </a:t>
            </a:r>
            <a:r>
              <a:rPr lang="it-IT" sz="2000" b="1" i="1" dirty="0">
                <a:solidFill>
                  <a:srgbClr val="FFFF00"/>
                </a:solidFill>
              </a:rPr>
              <a:t>ESFRI Roadmap 2018</a:t>
            </a:r>
            <a:r>
              <a:rPr lang="cs-CZ" sz="2000" dirty="0">
                <a:solidFill>
                  <a:schemeClr val="bg1"/>
                </a:solidFill>
              </a:rPr>
              <a:t>. T</a:t>
            </a:r>
            <a:r>
              <a:rPr lang="it-IT" sz="2000" dirty="0">
                <a:solidFill>
                  <a:schemeClr val="bg1"/>
                </a:solidFill>
              </a:rPr>
              <a:t>he </a:t>
            </a:r>
            <a:r>
              <a:rPr lang="cs-CZ" sz="2000" dirty="0" err="1">
                <a:solidFill>
                  <a:schemeClr val="bg1"/>
                </a:solidFill>
              </a:rPr>
              <a:t>Roadmap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cs-CZ" sz="2000" b="1" i="1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identifies </a:t>
            </a:r>
            <a:r>
              <a:rPr lang="it-IT" sz="2000" b="1" i="1" dirty="0">
                <a:solidFill>
                  <a:srgbClr val="FFFF00"/>
                </a:solidFill>
              </a:rPr>
              <a:t>new pan-European Research Infrastructures </a:t>
            </a:r>
            <a:r>
              <a:rPr lang="cs-CZ" sz="2000" b="1" i="1" dirty="0">
                <a:solidFill>
                  <a:srgbClr val="FFFF00"/>
                </a:solidFill>
              </a:rPr>
              <a:t>and </a:t>
            </a:r>
            <a:r>
              <a:rPr lang="cs-CZ" sz="2000" b="1" i="1" dirty="0" err="1">
                <a:solidFill>
                  <a:srgbClr val="FFFF00"/>
                </a:solidFill>
              </a:rPr>
              <a:t>the</a:t>
            </a:r>
            <a:r>
              <a:rPr lang="cs-CZ" sz="2000" b="1" i="1" dirty="0">
                <a:solidFill>
                  <a:srgbClr val="FFFF00"/>
                </a:solidFill>
              </a:rPr>
              <a:t> </a:t>
            </a:r>
            <a:r>
              <a:rPr lang="cs-CZ" sz="2000" b="1" i="1" dirty="0" err="1">
                <a:solidFill>
                  <a:srgbClr val="FFFF00"/>
                </a:solidFill>
              </a:rPr>
              <a:t>evolving</a:t>
            </a:r>
            <a:r>
              <a:rPr lang="cs-CZ" sz="2000" b="1" i="1" dirty="0">
                <a:solidFill>
                  <a:srgbClr val="FFFF00"/>
                </a:solidFill>
              </a:rPr>
              <a:t> role of </a:t>
            </a:r>
            <a:r>
              <a:rPr lang="cs-CZ" sz="2000" b="1" i="1" dirty="0" err="1">
                <a:solidFill>
                  <a:srgbClr val="FFFF00"/>
                </a:solidFill>
              </a:rPr>
              <a:t>RIs</a:t>
            </a:r>
            <a:r>
              <a:rPr lang="it-IT" sz="2000" dirty="0">
                <a:solidFill>
                  <a:schemeClr val="bg1"/>
                </a:solidFill>
              </a:rPr>
              <a:t>, corresponding to the needs of European research communities in the next 10 to 20 years, in all fields of </a:t>
            </a:r>
            <a:r>
              <a:rPr lang="cs-CZ" sz="2000" dirty="0">
                <a:solidFill>
                  <a:schemeClr val="bg1"/>
                </a:solidFill>
              </a:rPr>
              <a:t>r</a:t>
            </a:r>
            <a:r>
              <a:rPr lang="it-IT" sz="2000" dirty="0">
                <a:solidFill>
                  <a:schemeClr val="bg1"/>
                </a:solidFill>
              </a:rPr>
              <a:t>esearch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identifies the </a:t>
            </a:r>
            <a:r>
              <a:rPr lang="it-IT" sz="2000" b="1" i="1" dirty="0">
                <a:solidFill>
                  <a:srgbClr val="FFFF00"/>
                </a:solidFill>
              </a:rPr>
              <a:t>ESFRI Landmarks </a:t>
            </a:r>
            <a:r>
              <a:rPr lang="it-IT" sz="2000" dirty="0">
                <a:solidFill>
                  <a:schemeClr val="bg1"/>
                </a:solidFill>
              </a:rPr>
              <a:t>that are implemented projects leading in their domain and structuring the European and global landscape.</a:t>
            </a: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i</a:t>
            </a:r>
            <a:r>
              <a:rPr lang="it-IT" sz="2000" dirty="0">
                <a:solidFill>
                  <a:schemeClr val="bg1"/>
                </a:solidFill>
              </a:rPr>
              <a:t>ndicate strategies for the necessary major financial investment (~20 b€) and long term commitment for operation (~2 b€/year)</a:t>
            </a:r>
            <a:r>
              <a:rPr lang="cs-CZ" sz="20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cs-CZ" sz="2000" dirty="0" err="1">
                <a:solidFill>
                  <a:schemeClr val="bg1"/>
                </a:solidFill>
              </a:rPr>
              <a:t>deals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with</a:t>
            </a:r>
            <a:r>
              <a:rPr lang="cs-CZ" sz="2000" dirty="0">
                <a:solidFill>
                  <a:schemeClr val="bg1"/>
                </a:solidFill>
              </a:rPr>
              <a:t> LTS and </a:t>
            </a:r>
            <a:r>
              <a:rPr lang="cs-CZ" sz="2000" dirty="0" err="1">
                <a:solidFill>
                  <a:schemeClr val="bg1"/>
                </a:solidFill>
              </a:rPr>
              <a:t>innovation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oriented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approaches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endParaRPr lang="it-IT" sz="2000" b="1" i="1" dirty="0">
              <a:solidFill>
                <a:srgbClr val="FFFF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98376" y="3323351"/>
            <a:ext cx="8646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" panose="020F0502020204030204" pitchFamily="34" charset="0"/>
              </a:rPr>
              <a:t>Landscape Analysis </a:t>
            </a:r>
            <a:endParaRPr lang="cs-CZ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FFFF00"/>
                </a:solidFill>
              </a:rPr>
              <a:t>Survey and analysis of  t</a:t>
            </a:r>
            <a:r>
              <a:rPr lang="en-US" sz="2000" b="1" i="1" dirty="0">
                <a:solidFill>
                  <a:srgbClr val="FFFF00"/>
                </a:solidFill>
              </a:rPr>
              <a:t>he context, in each domain</a:t>
            </a:r>
            <a:r>
              <a:rPr lang="en-US" sz="2000" dirty="0">
                <a:solidFill>
                  <a:schemeClr val="bg1"/>
                </a:solidFill>
              </a:rPr>
              <a:t>, of the operational national or international research infrastructures open to European scientists and technology developers through peer-review of competitive science proposals.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Identifies the </a:t>
            </a:r>
            <a:r>
              <a:rPr lang="en-US" sz="2000" b="1" i="1" dirty="0">
                <a:solidFill>
                  <a:srgbClr val="FFFF00"/>
                </a:solidFill>
              </a:rPr>
              <a:t>existing resources</a:t>
            </a:r>
            <a:r>
              <a:rPr lang="en-US" sz="2000" dirty="0">
                <a:solidFill>
                  <a:schemeClr val="bg1"/>
                </a:solidFill>
              </a:rPr>
              <a:t>, the </a:t>
            </a:r>
            <a:r>
              <a:rPr lang="en-US" sz="2000" b="1" i="1" dirty="0">
                <a:solidFill>
                  <a:srgbClr val="FFFF00"/>
                </a:solidFill>
              </a:rPr>
              <a:t>gaps</a:t>
            </a:r>
            <a:r>
              <a:rPr lang="en-US" sz="2000" dirty="0">
                <a:solidFill>
                  <a:schemeClr val="bg1"/>
                </a:solidFill>
              </a:rPr>
              <a:t> and the potential evolution of each field in the foreseeable future.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cs-CZ" sz="2000" b="1" i="1" dirty="0">
                <a:solidFill>
                  <a:srgbClr val="FFFF00"/>
                </a:solidFill>
              </a:rPr>
              <a:t>Monitoring of implemented RIs (landmarks)</a:t>
            </a:r>
          </a:p>
          <a:p>
            <a:pPr marL="285750" indent="-285750">
              <a:buFont typeface="Arial"/>
              <a:buChar char="•"/>
            </a:pPr>
            <a:r>
              <a:rPr lang="cs-CZ" sz="2000" b="1" i="1" dirty="0">
                <a:solidFill>
                  <a:srgbClr val="FFFF00"/>
                </a:solidFill>
              </a:rPr>
              <a:t>Coordinatinon in HPC and data infrastructures (under discussion - WG Digit</a:t>
            </a:r>
            <a:r>
              <a:rPr lang="cs-CZ" sz="2000" b="1" i="1" dirty="0" smtClean="0">
                <a:solidFill>
                  <a:srgbClr val="FFFF00"/>
                </a:solidFill>
              </a:rPr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187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B2ECB-4278-4925-8CBC-89301350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A64AB"/>
                </a:solidFill>
              </a:rPr>
              <a:t>Main objectives of ESFRI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752C65-B24D-4379-9773-E67D618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90000" indent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The European Strategy Forum on Research Infrastructures (ESFRI) was established in 2002 with a mandate from the Council of the Europe</a:t>
            </a:r>
            <a:r>
              <a:rPr lang="cs-CZ" sz="2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n Union to:</a:t>
            </a:r>
          </a:p>
          <a:p>
            <a:pPr marL="432900" indent="-342900" algn="just">
              <a:spcBef>
                <a:spcPts val="1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</a:rPr>
              <a:t>Support a coherent and strategy-led approach to policy making on RIs in Europe</a:t>
            </a:r>
          </a:p>
          <a:p>
            <a:pPr marL="432900" indent="-342900" algn="just">
              <a:spcBef>
                <a:spcPts val="1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</a:rPr>
              <a:t>Facilitate multilateral initiatives leading to better use and development of research infrastructures</a:t>
            </a:r>
          </a:p>
          <a:p>
            <a:pPr marL="432900" indent="-342900" algn="just">
              <a:spcBef>
                <a:spcPts val="1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</a:rPr>
              <a:t>Establish a European Roadmap for </a:t>
            </a:r>
            <a:r>
              <a:rPr lang="en-US" sz="2000" b="1" dirty="0" smtClean="0">
                <a:solidFill>
                  <a:schemeClr val="tx1"/>
                </a:solidFill>
              </a:rPr>
              <a:t>RIs</a:t>
            </a:r>
            <a:endParaRPr lang="en-US" sz="2000" dirty="0">
              <a:solidFill>
                <a:schemeClr val="tx1"/>
              </a:solidFill>
            </a:endParaRPr>
          </a:p>
          <a:p>
            <a:pPr marL="0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D7B99B3-9D7F-438E-B8F3-8BFE7B447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2" r="2005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49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416800" y="5733143"/>
            <a:ext cx="4659086" cy="98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94751" y="108034"/>
            <a:ext cx="10820400" cy="1036687"/>
          </a:xfrm>
        </p:spPr>
        <p:txBody>
          <a:bodyPr>
            <a:noAutofit/>
          </a:bodyPr>
          <a:lstStyle/>
          <a:p>
            <a:r>
              <a:rPr lang="cs-CZ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cs-CZ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Fifth ESFRI 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Roadmap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and Strategy Report</a:t>
            </a:r>
          </a:p>
        </p:txBody>
      </p:sp>
      <p:grpSp>
        <p:nvGrpSpPr>
          <p:cNvPr id="9" name="Group 1"/>
          <p:cNvGrpSpPr/>
          <p:nvPr/>
        </p:nvGrpSpPr>
        <p:grpSpPr>
          <a:xfrm rot="20751776">
            <a:off x="1852160" y="1286684"/>
            <a:ext cx="3081799" cy="3928365"/>
            <a:chOff x="309588" y="2104677"/>
            <a:chExt cx="2462212" cy="348456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88" y="2104677"/>
              <a:ext cx="1509712" cy="206851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877913" y="2735763"/>
              <a:ext cx="1584325" cy="2087562"/>
              <a:chOff x="6672026" y="1353458"/>
              <a:chExt cx="1528525" cy="2120898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6733290" y="1426036"/>
                <a:ext cx="1467261" cy="2048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</p:spPr>
            <p:txBody>
              <a:bodyPr wrap="none" lIns="104306" tIns="52153" rIns="104306" bIns="52153" anchor="ctr"/>
              <a:lstStyle/>
              <a:p>
                <a:pPr algn="ctr" defTabSz="914179">
                  <a:defRPr/>
                </a:pPr>
                <a:endParaRPr lang="fr-FR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2026" y="1353458"/>
                <a:ext cx="1471384" cy="206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3"/>
            <p:cNvPicPr>
              <a:picLocks noChangeAspect="1" noChangeArrowheads="1"/>
            </p:cNvPicPr>
            <p:nvPr/>
          </p:nvPicPr>
          <p:blipFill rotWithShape="1">
            <a:blip r:embed="rId4"/>
            <a:stretch/>
          </p:blipFill>
          <p:spPr bwMode="auto">
            <a:xfrm>
              <a:off x="1246213" y="3436590"/>
              <a:ext cx="1525587" cy="2152650"/>
            </a:xfrm>
            <a:prstGeom prst="rect">
              <a:avLst/>
            </a:prstGeom>
            <a:noFill/>
            <a:ln>
              <a:noFill/>
            </a:ln>
            <a:effectLst>
              <a:outerShdw dist="127000" dir="2700000" algn="ctr" rotWithShape="0">
                <a:schemeClr val="bg1">
                  <a:lumMod val="8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0587">
            <a:off x="4146295" y="3084538"/>
            <a:ext cx="1998861" cy="283382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7416800" y="5733143"/>
            <a:ext cx="4659086" cy="98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493" y="911762"/>
            <a:ext cx="4109364" cy="5860756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470673" y="118842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68AC"/>
                </a:solidFill>
              </a:rPr>
              <a:t>2006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354567" y="175112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68AC"/>
                </a:solidFill>
              </a:rPr>
              <a:t>2008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034378" y="238371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68AC"/>
                </a:solidFill>
              </a:rPr>
              <a:t>2010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946203" y="293787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68AC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9867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B2ECB-4278-4925-8CBC-89301350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Landscape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9CFD6EC-1DFB-4425-A259-34D9F4A190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5" y="1825625"/>
            <a:ext cx="4787900" cy="2933700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4C986-72F9-40BD-A105-60DB5EE2F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043247"/>
            <a:ext cx="5181600" cy="5616714"/>
          </a:xfrm>
        </p:spPr>
        <p:txBody>
          <a:bodyPr>
            <a:normAutofit fontScale="92500" lnSpcReduction="10000"/>
          </a:bodyPr>
          <a:lstStyle/>
          <a:p>
            <a:pPr marL="230400" indent="0" algn="just">
              <a:buNone/>
            </a:pPr>
            <a:r>
              <a:rPr lang="en-GB" sz="2000" dirty="0"/>
              <a:t>The Landscape Analysis gives evidence of </a:t>
            </a:r>
            <a:r>
              <a:rPr lang="en-GB" sz="2000" b="1" dirty="0"/>
              <a:t>the interconnections among the RIs </a:t>
            </a:r>
            <a:r>
              <a:rPr lang="en-GB" sz="2000" dirty="0"/>
              <a:t>contributing new knowledge in a complementary way.</a:t>
            </a:r>
          </a:p>
          <a:p>
            <a:pPr marL="230400" indent="0" algn="just">
              <a:buNone/>
            </a:pPr>
            <a:r>
              <a:rPr lang="en-GB" sz="2000" dirty="0" smtClean="0"/>
              <a:t>The </a:t>
            </a:r>
            <a:r>
              <a:rPr lang="en-GB" sz="2000" dirty="0"/>
              <a:t>RIs while maintaining their own disciplinary-rich diversity portfolio, have a </a:t>
            </a:r>
            <a:r>
              <a:rPr lang="en-GB" sz="2000" b="1" dirty="0"/>
              <a:t>high potential to horizontally coordinate </a:t>
            </a:r>
            <a:r>
              <a:rPr lang="en-GB" sz="2000" dirty="0"/>
              <a:t>on science topics that are addressed only by adopting multiple diverse complementary </a:t>
            </a:r>
            <a:r>
              <a:rPr lang="en-GB" sz="2000" dirty="0" smtClean="0"/>
              <a:t>techniques.</a:t>
            </a:r>
          </a:p>
          <a:p>
            <a:pPr marL="230400" indent="0" algn="just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Survey </a:t>
            </a:r>
            <a:r>
              <a:rPr lang="en-GB" sz="2000" b="1" dirty="0">
                <a:solidFill>
                  <a:schemeClr val="tx1"/>
                </a:solidFill>
              </a:rPr>
              <a:t>and analysis of  t</a:t>
            </a:r>
            <a:r>
              <a:rPr lang="en-US" sz="2000" b="1" dirty="0">
                <a:solidFill>
                  <a:schemeClr val="tx1"/>
                </a:solidFill>
              </a:rPr>
              <a:t>he context, in each domain</a:t>
            </a:r>
            <a:r>
              <a:rPr lang="en-US" sz="2000" dirty="0">
                <a:solidFill>
                  <a:schemeClr val="tx1"/>
                </a:solidFill>
              </a:rPr>
              <a:t>, of the operational national or international research infrastructures open to European scientists and technology developers through peer-review of competitive science proposals.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3040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Identifies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existing resources</a:t>
            </a:r>
            <a:r>
              <a:rPr lang="en-US" sz="2000" dirty="0">
                <a:solidFill>
                  <a:schemeClr val="tx1"/>
                </a:solidFill>
              </a:rPr>
              <a:t>, the </a:t>
            </a:r>
            <a:r>
              <a:rPr lang="en-US" sz="2000" b="1" dirty="0">
                <a:solidFill>
                  <a:schemeClr val="tx1"/>
                </a:solidFill>
              </a:rPr>
              <a:t>gaps</a:t>
            </a:r>
            <a:r>
              <a:rPr lang="en-US" sz="2000" dirty="0">
                <a:solidFill>
                  <a:schemeClr val="tx1"/>
                </a:solidFill>
              </a:rPr>
              <a:t> and the potential evolution of each field in the foreseeable future.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30400" indent="0" algn="just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Monitoring </a:t>
            </a:r>
            <a:r>
              <a:rPr lang="cs-CZ" sz="2000" b="1" dirty="0">
                <a:solidFill>
                  <a:schemeClr val="tx1"/>
                </a:solidFill>
              </a:rPr>
              <a:t>of implemented RIs (</a:t>
            </a:r>
            <a:r>
              <a:rPr lang="cs-CZ" sz="2000" b="1" dirty="0" smtClean="0">
                <a:solidFill>
                  <a:schemeClr val="tx1"/>
                </a:solidFill>
              </a:rPr>
              <a:t>landmarks)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30400" indent="0" algn="just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Coordinatinon </a:t>
            </a:r>
            <a:r>
              <a:rPr lang="cs-CZ" sz="2000" b="1" dirty="0">
                <a:solidFill>
                  <a:schemeClr val="tx1"/>
                </a:solidFill>
              </a:rPr>
              <a:t>in HPC and data infrastructures (under discussion - WG Digit)</a:t>
            </a:r>
            <a:endParaRPr lang="cs-CZ" sz="2000" dirty="0">
              <a:solidFill>
                <a:schemeClr val="tx1"/>
              </a:solidFill>
            </a:endParaRPr>
          </a:p>
          <a:p>
            <a:pPr marL="23040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2F41619-2C83-48AF-A562-9FC252DAE1B0}"/>
              </a:ext>
            </a:extLst>
          </p:cNvPr>
          <p:cNvCxnSpPr>
            <a:cxnSpLocks/>
          </p:cNvCxnSpPr>
          <p:nvPr/>
        </p:nvCxnSpPr>
        <p:spPr>
          <a:xfrm>
            <a:off x="861238" y="1377372"/>
            <a:ext cx="407226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DD6F06B-88BB-4B7F-8D1A-E0B4C1093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83" y="5622601"/>
            <a:ext cx="5001961" cy="10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A5E74-1FFA-4AA3-B599-FEE36E22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</a:t>
            </a:r>
            <a:r>
              <a:rPr lang="cs-CZ" dirty="0" err="1"/>
              <a:t>of</a:t>
            </a:r>
            <a:r>
              <a:rPr lang="cs-CZ" dirty="0"/>
              <a:t> ESFRI as </a:t>
            </a:r>
            <a:r>
              <a:rPr lang="cs-CZ" dirty="0" err="1"/>
              <a:t>Facilitator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D1FA18-DEF8-4475-80FC-AC7C493F4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4316" y="1676771"/>
            <a:ext cx="8230542" cy="444703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E2CBAC8-2110-4D0D-B46E-BD4AC4A27B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08" y="4754013"/>
            <a:ext cx="2381250" cy="1581150"/>
          </a:xfr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C26F17E-8400-46BF-AB68-77F0E3046CDA}"/>
              </a:ext>
            </a:extLst>
          </p:cNvPr>
          <p:cNvCxnSpPr>
            <a:cxnSpLocks/>
          </p:cNvCxnSpPr>
          <p:nvPr/>
        </p:nvCxnSpPr>
        <p:spPr>
          <a:xfrm>
            <a:off x="838200" y="1369716"/>
            <a:ext cx="5668926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D39523-A22E-411A-9A2F-082242B49014}"/>
              </a:ext>
            </a:extLst>
          </p:cNvPr>
          <p:cNvSpPr txBox="1"/>
          <p:nvPr/>
        </p:nvSpPr>
        <p:spPr>
          <a:xfrm>
            <a:off x="855199" y="1465409"/>
            <a:ext cx="1041104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err="1"/>
              <a:t>Advising</a:t>
            </a:r>
            <a:r>
              <a:rPr lang="cs-CZ" sz="2000" b="1" dirty="0"/>
              <a:t> body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/>
              <a:t>competitivness</a:t>
            </a:r>
            <a:r>
              <a:rPr lang="cs-CZ" sz="2000" b="1" dirty="0"/>
              <a:t> </a:t>
            </a:r>
            <a:r>
              <a:rPr lang="cs-CZ" sz="2000" b="1" dirty="0" err="1"/>
              <a:t>council</a:t>
            </a:r>
            <a:endParaRPr lang="cs-CZ" sz="2000" b="1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Future ESFRI </a:t>
            </a:r>
            <a:r>
              <a:rPr lang="cs-CZ" sz="2000" b="1" dirty="0" smtClean="0"/>
              <a:t>Roadmaps</a:t>
            </a:r>
            <a:r>
              <a:rPr lang="en-US" sz="2000" b="1" dirty="0" smtClean="0"/>
              <a:t> </a:t>
            </a:r>
            <a:r>
              <a:rPr lang="en-US" sz="2000" dirty="0" smtClean="0"/>
              <a:t>including </a:t>
            </a:r>
            <a:r>
              <a:rPr lang="en-US" sz="2000" b="1" dirty="0" smtClean="0"/>
              <a:t>gap analysis </a:t>
            </a:r>
            <a:r>
              <a:rPr lang="en-US" sz="2000" dirty="0" smtClean="0"/>
              <a:t>and </a:t>
            </a:r>
            <a:r>
              <a:rPr lang="en-US" sz="2000" b="1" dirty="0" smtClean="0"/>
              <a:t>Landscapes</a:t>
            </a:r>
            <a:endParaRPr lang="cs-CZ" sz="2000" b="1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err="1"/>
              <a:t>Incubator</a:t>
            </a:r>
            <a:r>
              <a:rPr lang="cs-CZ" sz="2000" b="1" dirty="0"/>
              <a:t> role in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setting</a:t>
            </a:r>
            <a:r>
              <a:rPr lang="cs-CZ" sz="2000" b="1" dirty="0"/>
              <a:t>-up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RIs</a:t>
            </a:r>
            <a:r>
              <a:rPr lang="cs-CZ" sz="2000" b="1" dirty="0"/>
              <a:t> </a:t>
            </a:r>
            <a:r>
              <a:rPr lang="cs-CZ" sz="2000" b="1" dirty="0" err="1"/>
              <a:t>across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entire</a:t>
            </a:r>
            <a:r>
              <a:rPr lang="cs-CZ" sz="2000" b="1" dirty="0"/>
              <a:t> </a:t>
            </a:r>
            <a:r>
              <a:rPr lang="cs-CZ" sz="2000" b="1" dirty="0" err="1"/>
              <a:t>lifecycle</a:t>
            </a:r>
            <a:endParaRPr lang="cs-CZ" sz="2000" b="1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Structuring role at thematic level by </a:t>
            </a:r>
            <a:r>
              <a:rPr lang="en-US" sz="2000" b="1" dirty="0"/>
              <a:t>fostering </a:t>
            </a:r>
            <a:r>
              <a:rPr lang="en-US" sz="2000" b="1" dirty="0" smtClean="0"/>
              <a:t>consolidation </a:t>
            </a:r>
            <a:r>
              <a:rPr lang="en-US" sz="2000" dirty="0" smtClean="0"/>
              <a:t>of European RI eco-system</a:t>
            </a:r>
            <a:endParaRPr lang="cs-CZ" sz="2000" b="1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err="1"/>
              <a:t>Contribute</a:t>
            </a:r>
            <a:r>
              <a:rPr lang="cs-CZ" sz="2000" dirty="0"/>
              <a:t> on </a:t>
            </a:r>
            <a:r>
              <a:rPr lang="cs-CZ" sz="2000" dirty="0" err="1"/>
              <a:t>request</a:t>
            </a:r>
            <a:r>
              <a:rPr lang="cs-CZ" sz="2000" dirty="0"/>
              <a:t> to RI </a:t>
            </a:r>
            <a:r>
              <a:rPr lang="cs-CZ" sz="2000" dirty="0" err="1"/>
              <a:t>related</a:t>
            </a:r>
            <a:r>
              <a:rPr lang="cs-CZ" sz="2000" dirty="0"/>
              <a:t> </a:t>
            </a:r>
            <a:r>
              <a:rPr lang="cs-CZ" sz="2000" dirty="0" err="1"/>
              <a:t>areas</a:t>
            </a:r>
            <a:r>
              <a:rPr lang="cs-CZ" sz="2000" dirty="0"/>
              <a:t>, 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b="1" dirty="0" err="1"/>
              <a:t>addressing</a:t>
            </a:r>
            <a:r>
              <a:rPr lang="cs-CZ" sz="2000" b="1" dirty="0"/>
              <a:t> </a:t>
            </a:r>
            <a:r>
              <a:rPr lang="cs-CZ" sz="2000" b="1" dirty="0" err="1"/>
              <a:t>societal</a:t>
            </a:r>
            <a:r>
              <a:rPr lang="cs-CZ" sz="2000" b="1" dirty="0"/>
              <a:t> </a:t>
            </a:r>
            <a:r>
              <a:rPr lang="cs-CZ" sz="2000" b="1" dirty="0" err="1"/>
              <a:t>challenges</a:t>
            </a:r>
            <a:r>
              <a:rPr lang="cs-CZ" sz="2000" b="1" dirty="0"/>
              <a:t> </a:t>
            </a:r>
            <a:r>
              <a:rPr lang="cs-CZ" sz="2000" dirty="0"/>
              <a:t>and </a:t>
            </a:r>
            <a:r>
              <a:rPr lang="cs-CZ" sz="2000" b="1" dirty="0" err="1"/>
              <a:t>SDGs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RI </a:t>
            </a:r>
            <a:r>
              <a:rPr lang="cs-CZ" sz="2000" dirty="0" err="1"/>
              <a:t>policy</a:t>
            </a:r>
            <a:r>
              <a:rPr lang="cs-CZ" sz="2000" dirty="0"/>
              <a:t> </a:t>
            </a:r>
            <a:r>
              <a:rPr lang="cs-CZ" sz="2000" dirty="0" err="1"/>
              <a:t>perspective</a:t>
            </a:r>
            <a:endParaRPr lang="cs-CZ" sz="2000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Represent </a:t>
            </a:r>
            <a:r>
              <a:rPr lang="en-US" sz="2000" b="1" dirty="0"/>
              <a:t>EU RIs at international level</a:t>
            </a:r>
            <a:r>
              <a:rPr lang="cs-CZ" sz="2000" b="1" dirty="0"/>
              <a:t> </a:t>
            </a:r>
            <a:r>
              <a:rPr lang="cs-CZ" sz="2000" dirty="0"/>
              <a:t>and</a:t>
            </a:r>
            <a:r>
              <a:rPr lang="cs-CZ" sz="2000" b="1" dirty="0"/>
              <a:t> </a:t>
            </a:r>
            <a:r>
              <a:rPr lang="en-US" sz="2000" dirty="0"/>
              <a:t>Helpdesk for </a:t>
            </a:r>
            <a:r>
              <a:rPr lang="en-US" sz="2000" b="1" dirty="0"/>
              <a:t>national processes</a:t>
            </a:r>
            <a:endParaRPr lang="cs-CZ" sz="2000" b="1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Help </a:t>
            </a:r>
            <a:r>
              <a:rPr lang="en-US" sz="2000" b="1" dirty="0"/>
              <a:t>promote good </a:t>
            </a:r>
            <a:r>
              <a:rPr lang="en-US" sz="2000" b="1" dirty="0" smtClean="0"/>
              <a:t>practices </a:t>
            </a:r>
            <a:r>
              <a:rPr lang="en-US" sz="2000" dirty="0" smtClean="0"/>
              <a:t>in RI related agendas and policies </a:t>
            </a:r>
            <a:endParaRPr lang="en-US" sz="2000" b="1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Deals with </a:t>
            </a:r>
            <a:r>
              <a:rPr lang="en-US" sz="2000" b="1" dirty="0"/>
              <a:t>Horizontal issues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e.g</a:t>
            </a:r>
            <a:r>
              <a:rPr lang="cs-CZ" sz="2000" dirty="0"/>
              <a:t>. Long-term sustainability </a:t>
            </a:r>
            <a:r>
              <a:rPr lang="cs-CZ" sz="2000" dirty="0" smtClean="0"/>
              <a:t>study</a:t>
            </a:r>
            <a:r>
              <a:rPr lang="en-US" sz="2000" dirty="0" smtClean="0"/>
              <a:t>, Missions …</a:t>
            </a:r>
            <a:r>
              <a:rPr lang="cs-CZ" sz="2000" dirty="0" smtClean="0"/>
              <a:t>)</a:t>
            </a:r>
            <a:endParaRPr lang="en-US" sz="2000" dirty="0"/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Relationship with </a:t>
            </a:r>
            <a:r>
              <a:rPr lang="en-US" sz="2000" b="1" dirty="0"/>
              <a:t>EOSC</a:t>
            </a:r>
          </a:p>
          <a:p>
            <a:pPr marL="230400" indent="-2304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Support </a:t>
            </a:r>
            <a:r>
              <a:rPr lang="en-US" sz="2000" b="1" dirty="0"/>
              <a:t>emerging sectorial initiatives </a:t>
            </a:r>
            <a:r>
              <a:rPr lang="en-US" sz="2000" dirty="0"/>
              <a:t>(LEAPS, </a:t>
            </a:r>
            <a:r>
              <a:rPr lang="en-US" sz="2000" dirty="0" smtClean="0"/>
              <a:t>LENS,….)</a:t>
            </a:r>
            <a:endParaRPr lang="en-US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5FF3B88-A582-4149-A737-EF4EE5DB59DD}"/>
              </a:ext>
            </a:extLst>
          </p:cNvPr>
          <p:cNvSpPr txBox="1">
            <a:spLocks/>
          </p:cNvSpPr>
          <p:nvPr/>
        </p:nvSpPr>
        <p:spPr>
          <a:xfrm>
            <a:off x="7331981" y="566026"/>
            <a:ext cx="4221126" cy="1153934"/>
          </a:xfrm>
          <a:prstGeom prst="rect">
            <a:avLst/>
          </a:prstGeom>
          <a:solidFill>
            <a:schemeClr val="bg2"/>
          </a:solidFill>
          <a:ln>
            <a:solidFill>
              <a:srgbClr val="0A64AB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600" dirty="0">
                <a:solidFill>
                  <a:srgbClr val="0A64AB"/>
                </a:solidFill>
              </a:rPr>
              <a:t>In </a:t>
            </a:r>
            <a:r>
              <a:rPr lang="cs-CZ" sz="2600" dirty="0" err="1">
                <a:solidFill>
                  <a:srgbClr val="0A64AB"/>
                </a:solidFill>
              </a:rPr>
              <a:t>January</a:t>
            </a:r>
            <a:r>
              <a:rPr lang="cs-CZ" sz="2600" dirty="0">
                <a:solidFill>
                  <a:srgbClr val="0A64AB"/>
                </a:solidFill>
              </a:rPr>
              <a:t> 2019 ESFRI has </a:t>
            </a:r>
            <a:r>
              <a:rPr lang="cs-CZ" sz="2600" dirty="0" err="1">
                <a:solidFill>
                  <a:srgbClr val="0A64AB"/>
                </a:solidFill>
              </a:rPr>
              <a:t>started</a:t>
            </a:r>
            <a:r>
              <a:rPr lang="cs-CZ" sz="2600" dirty="0">
                <a:solidFill>
                  <a:srgbClr val="0A64AB"/>
                </a:solidFill>
              </a:rPr>
              <a:t> a </a:t>
            </a:r>
            <a:r>
              <a:rPr lang="cs-CZ" sz="2600" dirty="0" err="1">
                <a:solidFill>
                  <a:srgbClr val="0A64AB"/>
                </a:solidFill>
              </a:rPr>
              <a:t>reflection</a:t>
            </a:r>
            <a:r>
              <a:rPr lang="cs-CZ" sz="2600" dirty="0">
                <a:solidFill>
                  <a:srgbClr val="0A64AB"/>
                </a:solidFill>
              </a:rPr>
              <a:t> on </a:t>
            </a:r>
            <a:r>
              <a:rPr lang="cs-CZ" sz="2600" dirty="0" err="1">
                <a:solidFill>
                  <a:srgbClr val="0A64AB"/>
                </a:solidFill>
              </a:rPr>
              <a:t>the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new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challenges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which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will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refine</a:t>
            </a:r>
            <a:r>
              <a:rPr lang="cs-CZ" sz="2600" dirty="0">
                <a:solidFill>
                  <a:srgbClr val="0A64AB"/>
                </a:solidFill>
              </a:rPr>
              <a:t> a </a:t>
            </a:r>
            <a:r>
              <a:rPr lang="cs-CZ" sz="2600" dirty="0" err="1">
                <a:solidFill>
                  <a:srgbClr val="0A64AB"/>
                </a:solidFill>
              </a:rPr>
              <a:t>strategy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for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future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shaping</a:t>
            </a:r>
            <a:r>
              <a:rPr lang="cs-CZ" sz="2600" dirty="0">
                <a:solidFill>
                  <a:srgbClr val="0A64AB"/>
                </a:solidFill>
              </a:rPr>
              <a:t> </a:t>
            </a:r>
            <a:r>
              <a:rPr lang="cs-CZ" sz="2600" dirty="0" err="1">
                <a:solidFill>
                  <a:srgbClr val="0A64AB"/>
                </a:solidFill>
              </a:rPr>
              <a:t>of</a:t>
            </a:r>
            <a:r>
              <a:rPr lang="cs-CZ" sz="2600" dirty="0">
                <a:solidFill>
                  <a:srgbClr val="0A64AB"/>
                </a:solidFill>
              </a:rPr>
              <a:t> ESFRI.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39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98FC5-F1FB-4A45-98E4-0784AEDF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A64AB"/>
                </a:solidFill>
              </a:rPr>
              <a:t>Opportunities</a:t>
            </a:r>
            <a:r>
              <a:rPr lang="cs-CZ" dirty="0">
                <a:solidFill>
                  <a:srgbClr val="0A64AB"/>
                </a:solidFill>
              </a:rPr>
              <a:t> </a:t>
            </a:r>
            <a:r>
              <a:rPr lang="cs-CZ" dirty="0" err="1">
                <a:solidFill>
                  <a:srgbClr val="0A64AB"/>
                </a:solidFill>
              </a:rPr>
              <a:t>for</a:t>
            </a:r>
            <a:r>
              <a:rPr lang="cs-CZ" dirty="0">
                <a:solidFill>
                  <a:srgbClr val="0A64AB"/>
                </a:solidFill>
              </a:rPr>
              <a:t> </a:t>
            </a:r>
            <a:r>
              <a:rPr lang="cs-CZ" dirty="0" err="1">
                <a:solidFill>
                  <a:srgbClr val="0A64AB"/>
                </a:solidFill>
              </a:rPr>
              <a:t>collaboration</a:t>
            </a:r>
            <a:endParaRPr lang="en-GB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E252BCA-187D-4606-B2F6-8BC3643C7731}"/>
              </a:ext>
            </a:extLst>
          </p:cNvPr>
          <p:cNvCxnSpPr>
            <a:cxnSpLocks/>
          </p:cNvCxnSpPr>
          <p:nvPr/>
        </p:nvCxnSpPr>
        <p:spPr>
          <a:xfrm>
            <a:off x="838200" y="1465409"/>
            <a:ext cx="45466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C591C0C3-AA60-4F07-9DBE-08086DB97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618" y="1854348"/>
            <a:ext cx="5615763" cy="38861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30400" indent="0" algn="just">
              <a:buNone/>
            </a:pPr>
            <a:r>
              <a:rPr lang="en-GB" sz="2000" b="1" dirty="0" smtClean="0"/>
              <a:t>EUROPEAN RI ECO-SYSTEM</a:t>
            </a:r>
            <a:r>
              <a:rPr lang="en-GB" sz="2000" dirty="0" smtClean="0"/>
              <a:t> </a:t>
            </a:r>
          </a:p>
          <a:p>
            <a:pPr marL="573300" indent="-342900" algn="just"/>
            <a:r>
              <a:rPr lang="en-GB" sz="2000" dirty="0" smtClean="0"/>
              <a:t>A </a:t>
            </a:r>
            <a:r>
              <a:rPr lang="en-GB" sz="2000" dirty="0"/>
              <a:t>federated approach should help to </a:t>
            </a:r>
            <a:r>
              <a:rPr lang="en-GB" sz="2000" b="1" dirty="0"/>
              <a:t>reduce overlaps, to maximise synergies and benefits, and to coordinate R</a:t>
            </a:r>
            <a:r>
              <a:rPr lang="cs-CZ" sz="2000" b="1" dirty="0" err="1"/>
              <a:t>Is</a:t>
            </a:r>
            <a:endParaRPr lang="cs-CZ" sz="2000" b="1" dirty="0"/>
          </a:p>
          <a:p>
            <a:pPr marL="573300" indent="-342900" algn="just"/>
            <a:r>
              <a:rPr lang="cs-CZ" sz="2000" dirty="0" smtClean="0"/>
              <a:t>Efficient </a:t>
            </a:r>
            <a:r>
              <a:rPr lang="en-GB" sz="2000" dirty="0"/>
              <a:t>strategies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en-GB" sz="2000" b="1" dirty="0"/>
              <a:t>interconnectedness</a:t>
            </a:r>
            <a:r>
              <a:rPr lang="en-GB" sz="2000" dirty="0"/>
              <a:t> </a:t>
            </a:r>
            <a:r>
              <a:rPr lang="en-GB" sz="2000" b="1" dirty="0" smtClean="0"/>
              <a:t>within and across scientific domains</a:t>
            </a:r>
            <a:r>
              <a:rPr lang="en-GB" sz="2000" dirty="0" smtClean="0"/>
              <a:t>. </a:t>
            </a:r>
            <a:r>
              <a:rPr lang="cs-CZ" sz="2000" dirty="0" smtClean="0"/>
              <a:t>Thus </a:t>
            </a:r>
            <a:r>
              <a:rPr lang="en-GB" sz="2000" dirty="0"/>
              <a:t>accelerating </a:t>
            </a:r>
            <a:r>
              <a:rPr lang="cs-CZ" sz="2000" b="1" dirty="0" err="1"/>
              <a:t>high-quality</a:t>
            </a:r>
            <a:r>
              <a:rPr lang="cs-CZ" sz="2000" b="1" dirty="0"/>
              <a:t> </a:t>
            </a:r>
            <a:r>
              <a:rPr lang="cs-CZ" sz="2000" b="1" dirty="0" err="1"/>
              <a:t>research</a:t>
            </a:r>
            <a:r>
              <a:rPr lang="cs-CZ" sz="2000" b="1" dirty="0"/>
              <a:t> and </a:t>
            </a:r>
            <a:r>
              <a:rPr lang="cs-CZ" sz="2000" b="1" dirty="0" err="1"/>
              <a:t>leading</a:t>
            </a:r>
            <a:r>
              <a:rPr lang="cs-CZ" sz="2000" b="1" dirty="0"/>
              <a:t> to </a:t>
            </a:r>
            <a:r>
              <a:rPr lang="cs-CZ" sz="2000" b="1" dirty="0" err="1"/>
              <a:t>greater</a:t>
            </a:r>
            <a:r>
              <a:rPr lang="cs-CZ" sz="2000" b="1" dirty="0"/>
              <a:t> </a:t>
            </a:r>
            <a:r>
              <a:rPr lang="cs-CZ" sz="2000" b="1" dirty="0" err="1"/>
              <a:t>sustainability</a:t>
            </a:r>
            <a:endParaRPr lang="cs-CZ" sz="2000" b="1" dirty="0"/>
          </a:p>
          <a:p>
            <a:pPr marL="573300" indent="-342900" algn="just"/>
            <a:r>
              <a:rPr lang="en-GB" sz="2000" dirty="0"/>
              <a:t>Three interdependent resources, that of </a:t>
            </a:r>
            <a:r>
              <a:rPr lang="en-GB" sz="2000" b="1" dirty="0"/>
              <a:t>technological capital, cultural capital and human capital </a:t>
            </a:r>
            <a:r>
              <a:rPr lang="en-GB" sz="2000" dirty="0"/>
              <a:t>are needed to develop and achieve that vision</a:t>
            </a:r>
            <a:endParaRPr lang="en-GB" sz="2000" i="1" dirty="0"/>
          </a:p>
        </p:txBody>
      </p:sp>
      <p:pic>
        <p:nvPicPr>
          <p:cNvPr id="23" name="Zástupný symbol pro obsah 22">
            <a:extLst>
              <a:ext uri="{FF2B5EF4-FFF2-40B4-BE49-F238E27FC236}">
                <a16:creationId xmlns:a16="http://schemas.microsoft.com/office/drawing/2014/main" id="{68043ADA-024F-4FD5-B56A-349FEC04D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5" y="1251787"/>
            <a:ext cx="5810693" cy="464044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94BE6EA-47D6-49AF-B1D9-154CE2931D9D}"/>
              </a:ext>
            </a:extLst>
          </p:cNvPr>
          <p:cNvSpPr txBox="1"/>
          <p:nvPr/>
        </p:nvSpPr>
        <p:spPr>
          <a:xfrm>
            <a:off x="7666076" y="357413"/>
            <a:ext cx="3481834" cy="1107996"/>
          </a:xfrm>
          <a:prstGeom prst="rect">
            <a:avLst/>
          </a:prstGeom>
          <a:solidFill>
            <a:schemeClr val="bg2"/>
          </a:solidFill>
          <a:ln>
            <a:solidFill>
              <a:srgbClr val="0A64AB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cs-CZ" sz="2200" b="1" dirty="0">
                <a:solidFill>
                  <a:srgbClr val="FF0000"/>
                </a:solidFill>
              </a:rPr>
              <a:t>ENVRI </a:t>
            </a:r>
            <a:r>
              <a:rPr lang="en-US" sz="2200" b="1" dirty="0" smtClean="0">
                <a:solidFill>
                  <a:srgbClr val="FF0000"/>
                </a:solidFill>
              </a:rPr>
              <a:t>as </a:t>
            </a:r>
            <a:r>
              <a:rPr lang="cs-CZ" sz="2200" b="1" dirty="0" smtClean="0">
                <a:solidFill>
                  <a:srgbClr val="FF0000"/>
                </a:solidFill>
              </a:rPr>
              <a:t>an </a:t>
            </a:r>
            <a:r>
              <a:rPr lang="cs-CZ" sz="2200" b="1" dirty="0">
                <a:solidFill>
                  <a:srgbClr val="FF0000"/>
                </a:solidFill>
              </a:rPr>
              <a:t>excellent tool </a:t>
            </a:r>
            <a:r>
              <a:rPr lang="en-US" sz="2200" b="1" dirty="0" smtClean="0">
                <a:solidFill>
                  <a:srgbClr val="FF0000"/>
                </a:solidFill>
              </a:rPr>
              <a:t>for self-organization of </a:t>
            </a:r>
            <a:r>
              <a:rPr lang="cs-CZ" sz="2200" b="1" dirty="0" smtClean="0">
                <a:solidFill>
                  <a:srgbClr val="FF0000"/>
                </a:solidFill>
              </a:rPr>
              <a:t>Environmental </a:t>
            </a:r>
            <a:r>
              <a:rPr lang="cs-CZ" sz="2200" b="1" dirty="0">
                <a:solidFill>
                  <a:srgbClr val="FF0000"/>
                </a:solidFill>
              </a:rPr>
              <a:t>RIs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4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B2ECB-4278-4925-8CBC-89301350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45" y="139846"/>
            <a:ext cx="10586156" cy="1325563"/>
          </a:xfrm>
        </p:spPr>
        <p:txBody>
          <a:bodyPr/>
          <a:lstStyle/>
          <a:p>
            <a:r>
              <a:rPr lang="cs-CZ" dirty="0" err="1"/>
              <a:t>Rationale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752C65-B24D-4379-9773-E67D618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318" y="1417783"/>
            <a:ext cx="11091530" cy="45543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/>
              <a:t>Multiple perspectives for generating unique and creative </a:t>
            </a:r>
            <a:r>
              <a:rPr lang="cs-CZ" sz="2000" b="1" dirty="0" smtClean="0"/>
              <a:t>solutions</a:t>
            </a:r>
            <a:endParaRPr lang="en-US" sz="2000" b="1" dirty="0" smtClean="0"/>
          </a:p>
          <a:p>
            <a:pPr>
              <a:lnSpc>
                <a:spcPct val="100000"/>
              </a:lnSpc>
            </a:pPr>
            <a:r>
              <a:rPr lang="en-US" sz="2000" b="1" dirty="0"/>
              <a:t>Better services to users and scientific </a:t>
            </a:r>
            <a:r>
              <a:rPr lang="en-US" sz="2000" b="1" dirty="0" err="1"/>
              <a:t>cummunities</a:t>
            </a:r>
            <a:endParaRPr lang="cs-CZ" sz="2000" b="1" dirty="0"/>
          </a:p>
          <a:p>
            <a:pPr>
              <a:lnSpc>
                <a:spcPct val="100000"/>
              </a:lnSpc>
            </a:pPr>
            <a:r>
              <a:rPr lang="cs-CZ" sz="2000" b="1" dirty="0"/>
              <a:t>Global competitivness of European research through international collaboration</a:t>
            </a:r>
            <a:endParaRPr lang="en-US" sz="2000" b="1" dirty="0"/>
          </a:p>
          <a:p>
            <a:pPr>
              <a:lnSpc>
                <a:spcPct val="100000"/>
              </a:lnSpc>
            </a:pPr>
            <a:r>
              <a:rPr lang="en-US" sz="2000" b="1" dirty="0" smtClean="0"/>
              <a:t>Better d</a:t>
            </a:r>
            <a:r>
              <a:rPr lang="cs-CZ" sz="2000" b="1" dirty="0" smtClean="0"/>
              <a:t>iffusion </a:t>
            </a:r>
            <a:r>
              <a:rPr lang="cs-CZ" sz="2000" b="1" dirty="0"/>
              <a:t>of </a:t>
            </a:r>
            <a:r>
              <a:rPr lang="cs-CZ" sz="2000" b="1" dirty="0" smtClean="0"/>
              <a:t>scientific</a:t>
            </a:r>
            <a:r>
              <a:rPr lang="en-US" sz="2000" b="1" dirty="0" smtClean="0"/>
              <a:t> and technological </a:t>
            </a:r>
            <a:r>
              <a:rPr lang="cs-CZ" sz="2000" b="1" dirty="0" smtClean="0"/>
              <a:t>knowlege</a:t>
            </a:r>
            <a:endParaRPr lang="cs-CZ" sz="2000" b="1" dirty="0"/>
          </a:p>
          <a:p>
            <a:pPr>
              <a:lnSpc>
                <a:spcPct val="100000"/>
              </a:lnSpc>
            </a:pPr>
            <a:r>
              <a:rPr lang="en-US" sz="2000" b="1" dirty="0" smtClean="0"/>
              <a:t>Sharing of best practices in management and/or technological solutions</a:t>
            </a:r>
          </a:p>
          <a:p>
            <a:pPr marL="230400" indent="-230400"/>
            <a:r>
              <a:rPr lang="en-US" sz="2000" b="1" dirty="0" smtClean="0"/>
              <a:t>Cost effectiveness in purchase - </a:t>
            </a:r>
            <a:r>
              <a:rPr lang="cs-CZ" sz="2000" b="1" dirty="0" smtClean="0"/>
              <a:t>Cost savings</a:t>
            </a:r>
            <a:endParaRPr lang="en-US" sz="2000" b="1" dirty="0" smtClean="0"/>
          </a:p>
          <a:p>
            <a:pPr marL="230400" indent="-230400"/>
            <a:r>
              <a:rPr lang="cs-CZ" sz="2000" b="1" dirty="0"/>
              <a:t>Access to broader range of </a:t>
            </a:r>
            <a:r>
              <a:rPr lang="en-US" sz="2000" b="1" dirty="0"/>
              <a:t>trustable </a:t>
            </a:r>
            <a:r>
              <a:rPr lang="cs-CZ" sz="2000" b="1" dirty="0"/>
              <a:t>data </a:t>
            </a:r>
            <a:endParaRPr lang="en-US" sz="2000" b="1" dirty="0" smtClean="0"/>
          </a:p>
          <a:p>
            <a:pPr marL="230400" indent="-230400"/>
            <a:r>
              <a:rPr lang="en-US" sz="2000" b="1" dirty="0" smtClean="0"/>
              <a:t>Better respond to societal challenges </a:t>
            </a:r>
            <a:r>
              <a:rPr lang="en-US" sz="2000" b="1" dirty="0" smtClean="0"/>
              <a:t>SDG</a:t>
            </a:r>
            <a:r>
              <a:rPr lang="cs-CZ" sz="2000" b="1" dirty="0" smtClean="0"/>
              <a:t>s</a:t>
            </a:r>
            <a:endParaRPr lang="en-US" sz="2000" b="1" dirty="0" smtClean="0"/>
          </a:p>
          <a:p>
            <a:pPr marL="230400" indent="-230400"/>
            <a:r>
              <a:rPr lang="en-US" sz="2000" b="1" dirty="0" smtClean="0"/>
              <a:t>Visibility and societal acceptance</a:t>
            </a:r>
          </a:p>
          <a:p>
            <a:pPr marL="230400" indent="-230400"/>
            <a:r>
              <a:rPr lang="en-US" sz="2000" b="1" dirty="0"/>
              <a:t>Public procurement issues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750A93C-F066-4560-A385-26DD0FA0D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83" y="3571956"/>
            <a:ext cx="5855425" cy="3146198"/>
          </a:xfr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C64E772-5251-4382-9BFC-88D0E76083B8}"/>
              </a:ext>
            </a:extLst>
          </p:cNvPr>
          <p:cNvCxnSpPr>
            <a:cxnSpLocks/>
          </p:cNvCxnSpPr>
          <p:nvPr/>
        </p:nvCxnSpPr>
        <p:spPr>
          <a:xfrm>
            <a:off x="946298" y="1465409"/>
            <a:ext cx="6081823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529513" y="338138"/>
            <a:ext cx="3533775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3837" y="342900"/>
            <a:ext cx="404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Self – organization RI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Horizontal across fields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Vertikal</a:t>
            </a:r>
            <a:r>
              <a:rPr lang="en-US" b="1" dirty="0" smtClean="0"/>
              <a:t> - structuring effect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681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98FC5-F1FB-4A45-98E4-0784AEDF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Clustering of environmental RIs</a:t>
            </a:r>
            <a:endParaRPr lang="en-GB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ABA2960-FBBC-4A37-80E6-53E925F8244D}"/>
              </a:ext>
            </a:extLst>
          </p:cNvPr>
          <p:cNvCxnSpPr>
            <a:cxnSpLocks/>
          </p:cNvCxnSpPr>
          <p:nvPr/>
        </p:nvCxnSpPr>
        <p:spPr>
          <a:xfrm>
            <a:off x="838200" y="1465409"/>
            <a:ext cx="6604591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A0E3E15-9175-4F9A-BDA2-6A99992CEA1C}"/>
              </a:ext>
            </a:extLst>
          </p:cNvPr>
          <p:cNvSpPr txBox="1"/>
          <p:nvPr/>
        </p:nvSpPr>
        <p:spPr>
          <a:xfrm>
            <a:off x="1209582" y="5392591"/>
            <a:ext cx="541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en-GB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DB39CC-BCA5-4748-8961-B2DC865B984C}"/>
              </a:ext>
            </a:extLst>
          </p:cNvPr>
          <p:cNvSpPr txBox="1"/>
          <p:nvPr/>
        </p:nvSpPr>
        <p:spPr>
          <a:xfrm>
            <a:off x="981075" y="1592867"/>
            <a:ext cx="10837641" cy="48474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b="1" cap="all" dirty="0" smtClean="0"/>
              <a:t>Collaborative research </a:t>
            </a:r>
            <a:r>
              <a:rPr lang="en-US" sz="2000" b="1" cap="all" dirty="0" smtClean="0"/>
              <a:t>and services</a:t>
            </a:r>
            <a:r>
              <a:rPr lang="cs-CZ" sz="2000" b="1" cap="all" dirty="0" smtClean="0"/>
              <a:t> to users and Society</a:t>
            </a:r>
            <a:endParaRPr lang="cs-CZ" sz="2000" b="1" cap="all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i="1" dirty="0"/>
              <a:t>Tackling environmental challenges is crucial for </a:t>
            </a:r>
            <a:r>
              <a:rPr lang="cs-CZ" sz="2000" i="1" dirty="0" smtClean="0"/>
              <a:t>mankin</a:t>
            </a:r>
            <a:r>
              <a:rPr lang="en-US" sz="2000" i="1" dirty="0" smtClean="0"/>
              <a:t>d</a:t>
            </a:r>
            <a:r>
              <a:rPr lang="cs-CZ" sz="2000" i="1" dirty="0" smtClean="0"/>
              <a:t> </a:t>
            </a:r>
            <a:r>
              <a:rPr lang="cs-CZ" sz="2000" i="1" dirty="0"/>
              <a:t>and for life on Earth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i="1" dirty="0"/>
              <a:t>Combining research in</a:t>
            </a:r>
            <a:r>
              <a:rPr lang="en-GB" sz="2000" i="1" dirty="0"/>
              <a:t> individual domains </a:t>
            </a:r>
            <a:r>
              <a:rPr lang="cs-CZ" sz="2000" i="1" dirty="0"/>
              <a:t>enhances the knowledge about</a:t>
            </a:r>
            <a:r>
              <a:rPr lang="en-GB" sz="2000" i="1" dirty="0"/>
              <a:t> our planet, </a:t>
            </a:r>
            <a:r>
              <a:rPr lang="cs-CZ" sz="2000" i="1" dirty="0"/>
              <a:t>and these synergies often save time and resources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b="1" cap="all" dirty="0" smtClean="0"/>
              <a:t>Role </a:t>
            </a:r>
            <a:r>
              <a:rPr lang="cs-CZ" sz="2000" b="1" cap="all" dirty="0"/>
              <a:t>of European RIs in the global landscape</a:t>
            </a:r>
            <a:endParaRPr lang="en-GB" sz="2000" b="1" cap="all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i="1" dirty="0" smtClean="0"/>
              <a:t>Global </a:t>
            </a:r>
            <a:r>
              <a:rPr lang="cs-CZ" sz="2000" i="1" dirty="0"/>
              <a:t>and require global </a:t>
            </a:r>
            <a:r>
              <a:rPr lang="cs-CZ" sz="2000" i="1" dirty="0" smtClean="0"/>
              <a:t>cooperation. Building up on large experience in Europe in </a:t>
            </a:r>
            <a:r>
              <a:rPr lang="cs-CZ" sz="2000" i="1" dirty="0" smtClean="0"/>
              <a:t>collaborative </a:t>
            </a:r>
            <a:r>
              <a:rPr lang="cs-CZ" sz="2000" i="1" dirty="0" smtClean="0"/>
              <a:t>reseach, structured RI organization </a:t>
            </a:r>
            <a:r>
              <a:rPr lang="cs-CZ" sz="2000" i="1" dirty="0" smtClean="0"/>
              <a:t>and </a:t>
            </a:r>
            <a:r>
              <a:rPr lang="cs-CZ" sz="2000" i="1" dirty="0" smtClean="0"/>
              <a:t>on datasharing. Role model and good practice example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b="1" cap="all" dirty="0" smtClean="0"/>
              <a:t>Enhancing </a:t>
            </a:r>
            <a:r>
              <a:rPr lang="cs-CZ" sz="2000" b="1" cap="all" dirty="0"/>
              <a:t>societal impact</a:t>
            </a:r>
            <a:r>
              <a:rPr lang="cs-CZ" sz="2000" i="1" dirty="0"/>
              <a:t>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i="1" dirty="0"/>
              <a:t>ENV RIs have significant impact in preservation of </a:t>
            </a:r>
            <a:r>
              <a:rPr lang="cs-CZ" sz="2000" i="1" dirty="0" smtClean="0"/>
              <a:t>wealth. Outreach and enlarged visibitilty of Research and RIs in general.</a:t>
            </a:r>
            <a:endParaRPr lang="cs-CZ" sz="2000" i="1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b="1" cap="all" dirty="0"/>
              <a:t>Benefiting from enhanced synergies in managerial and Economic terms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i="1" dirty="0" smtClean="0"/>
              <a:t>Sharing of knowledge, best practice examples (managerial, technological, legal ...),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cs-CZ" sz="2000" i="1" dirty="0" smtClean="0"/>
              <a:t>Technology co-development, Public procurmentpractices, joint tenders </a:t>
            </a:r>
            <a:endParaRPr lang="cs-CZ" sz="2000" b="1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33E1DFF6-371A-4F83-9A21-BE1EB53B4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36" y="-21242"/>
            <a:ext cx="3333380" cy="1973844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AED039D-A6B8-4421-BF69-A46CD5B038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642" y="5516331"/>
            <a:ext cx="1701174" cy="1275880"/>
          </a:xfrm>
        </p:spPr>
      </p:pic>
    </p:spTree>
    <p:extLst>
      <p:ext uri="{BB962C8B-B14F-4D97-AF65-F5344CB8AC3E}">
        <p14:creationId xmlns:p14="http://schemas.microsoft.com/office/powerpoint/2010/main" val="222817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A5E74-1FFA-4AA3-B599-FEE36E22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45" y="139846"/>
            <a:ext cx="4942593" cy="1325563"/>
          </a:xfrm>
        </p:spPr>
        <p:txBody>
          <a:bodyPr/>
          <a:lstStyle/>
          <a:p>
            <a:r>
              <a:rPr lang="cs-CZ" dirty="0"/>
              <a:t>Future </a:t>
            </a:r>
            <a:r>
              <a:rPr lang="cs-CZ" dirty="0" smtClean="0"/>
              <a:t>Challenges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D1FA18-DEF8-4475-80FC-AC7C493F4B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0400" indent="-230400" algn="just"/>
            <a:r>
              <a:rPr lang="en-US" sz="2000" b="1" dirty="0" smtClean="0"/>
              <a:t>Excellent research </a:t>
            </a:r>
            <a:r>
              <a:rPr lang="en-US" sz="2000" dirty="0" smtClean="0"/>
              <a:t>is more and more </a:t>
            </a:r>
            <a:r>
              <a:rPr lang="en-US" sz="2000" b="1" dirty="0" smtClean="0"/>
              <a:t>based on diverse data sources oriented to study the same phenomena </a:t>
            </a:r>
            <a:r>
              <a:rPr lang="en-US" sz="2000" dirty="0" smtClean="0"/>
              <a:t>(</a:t>
            </a:r>
            <a:r>
              <a:rPr lang="en-US" sz="2000" dirty="0" err="1" smtClean="0"/>
              <a:t>multimessenger</a:t>
            </a:r>
            <a:r>
              <a:rPr lang="en-US" sz="2000" dirty="0" smtClean="0"/>
              <a:t> approach already adopted in ENV and H&amp;F RIs)</a:t>
            </a:r>
          </a:p>
          <a:p>
            <a:pPr marL="230400" indent="-230400" algn="just"/>
            <a:r>
              <a:rPr lang="en-US" sz="2000" dirty="0" smtClean="0"/>
              <a:t>RI clusters as enablers of ex-ante </a:t>
            </a:r>
            <a:r>
              <a:rPr lang="en-US" sz="2000" b="1" dirty="0" smtClean="0"/>
              <a:t>interdisciplinary or multidisciplinary research</a:t>
            </a:r>
          </a:p>
          <a:p>
            <a:pPr marL="230400" indent="-230400" algn="just"/>
            <a:r>
              <a:rPr lang="en-US" sz="2000" dirty="0" smtClean="0"/>
              <a:t>Knowledge-based society addressed by </a:t>
            </a:r>
            <a:r>
              <a:rPr lang="en-US" sz="2000" b="1" dirty="0" smtClean="0"/>
              <a:t>open data concept </a:t>
            </a:r>
          </a:p>
          <a:p>
            <a:pPr marL="230400" indent="-230400" algn="just"/>
            <a:r>
              <a:rPr lang="en-US" sz="2000" dirty="0" smtClean="0"/>
              <a:t>High quality data which are </a:t>
            </a:r>
            <a:r>
              <a:rPr lang="en-US" sz="2000" b="1" dirty="0" smtClean="0"/>
              <a:t>FAIR and Reproducible </a:t>
            </a:r>
            <a:r>
              <a:rPr lang="en-US" sz="2000" dirty="0" smtClean="0"/>
              <a:t>(accessible to users form different disciplinary domains)</a:t>
            </a:r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57665E2-76E1-47F8-AA8F-7A714B04B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91" y="2198874"/>
            <a:ext cx="5181600" cy="2711704"/>
          </a:xfr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0174E16-90C5-426B-91DE-C3F07F164858}"/>
              </a:ext>
            </a:extLst>
          </p:cNvPr>
          <p:cNvCxnSpPr>
            <a:cxnSpLocks/>
          </p:cNvCxnSpPr>
          <p:nvPr/>
        </p:nvCxnSpPr>
        <p:spPr>
          <a:xfrm>
            <a:off x="838200" y="1465409"/>
            <a:ext cx="3786963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977063" y="280988"/>
            <a:ext cx="3295650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7181849" y="476249"/>
            <a:ext cx="410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Is ENVRI EOSC ready?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444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e Presentation" id="{BE1C6111-CCEC-4663-9934-B7259BF335ED}" vid="{68D226BC-4645-45C5-86C8-2A9D931CF3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1185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Office Theme</vt:lpstr>
      <vt:lpstr>ESFRI perspective on the research infrastructures cluster collaboration</vt:lpstr>
      <vt:lpstr>Main objectives of ESFRI</vt:lpstr>
      <vt:lpstr>The Fifth ESFRI Roadmap and Strategy Report</vt:lpstr>
      <vt:lpstr>Landscape analysis</vt:lpstr>
      <vt:lpstr>Role of ESFRI as Facilitator</vt:lpstr>
      <vt:lpstr>Opportunities for collaboration</vt:lpstr>
      <vt:lpstr>Rationale for clustering of RIs</vt:lpstr>
      <vt:lpstr>Clustering of environmental RIs</vt:lpstr>
      <vt:lpstr>Future Challenges</vt:lpstr>
      <vt:lpstr>Future needs in atmosphere and hydrosphere</vt:lpstr>
      <vt:lpstr>Future needs in biodiversity and geospehre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ESFRI perspective on the research infrastructures cluster collaboration</dc:title>
  <dc:creator>Vladimíra Coufalová</dc:creator>
  <cp:lastModifiedBy>Jan Hrušák</cp:lastModifiedBy>
  <cp:revision>30</cp:revision>
  <dcterms:created xsi:type="dcterms:W3CDTF">2019-06-02T04:52:06Z</dcterms:created>
  <dcterms:modified xsi:type="dcterms:W3CDTF">2019-06-04T07:01:45Z</dcterms:modified>
</cp:coreProperties>
</file>