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84" r:id="rId3"/>
    <p:sldId id="270" r:id="rId4"/>
    <p:sldId id="296" r:id="rId5"/>
    <p:sldId id="286" r:id="rId6"/>
    <p:sldId id="259" r:id="rId7"/>
    <p:sldId id="260" r:id="rId8"/>
    <p:sldId id="287" r:id="rId9"/>
    <p:sldId id="285" r:id="rId10"/>
    <p:sldId id="276" r:id="rId11"/>
    <p:sldId id="297" r:id="rId12"/>
    <p:sldId id="298" r:id="rId13"/>
    <p:sldId id="300" r:id="rId14"/>
    <p:sldId id="301" r:id="rId15"/>
    <p:sldId id="288" r:id="rId16"/>
    <p:sldId id="294" r:id="rId17"/>
    <p:sldId id="299" r:id="rId18"/>
    <p:sldId id="291" r:id="rId19"/>
    <p:sldId id="295" r:id="rId20"/>
    <p:sldId id="277" r:id="rId21"/>
    <p:sldId id="302" r:id="rId22"/>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86AE"/>
    <a:srgbClr val="3891BE"/>
    <a:srgbClr val="4280B4"/>
    <a:srgbClr val="3386AF"/>
    <a:srgbClr val="3181A9"/>
    <a:srgbClr val="006600"/>
    <a:srgbClr val="00CC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5" d="100"/>
          <a:sy n="85" d="100"/>
        </p:scale>
        <p:origin x="1144" y="48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152705" cy="1527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8E61C98-DBA1-4D23-A707-BCF4A986E60F}" type="datetimeFigureOut">
              <a:rPr lang="en-GB" smtClean="0"/>
              <a:t>25/04/2017</a:t>
            </a:fld>
            <a:endParaRPr lang="en-GB"/>
          </a:p>
        </p:txBody>
      </p:sp>
      <p:sp>
        <p:nvSpPr>
          <p:cNvPr id="4" name="Segnaposto immagine diapositiva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piè di pagina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9DAF3212-3D63-49FC-BE99-C0457FDFEFC5}" type="slidenum">
              <a:rPr lang="en-GB" smtClean="0"/>
              <a:t>‹N›</a:t>
            </a:fld>
            <a:endParaRPr lang="en-GB"/>
          </a:p>
        </p:txBody>
      </p:sp>
    </p:spTree>
    <p:extLst>
      <p:ext uri="{BB962C8B-B14F-4D97-AF65-F5344CB8AC3E}">
        <p14:creationId xmlns:p14="http://schemas.microsoft.com/office/powerpoint/2010/main" val="525876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fld id="{9DAF3212-3D63-49FC-BE99-C0457FDFEFC5}" type="slidenum">
              <a:rPr lang="en-GB" smtClean="0"/>
              <a:t>8</a:t>
            </a:fld>
            <a:endParaRPr lang="en-GB"/>
          </a:p>
        </p:txBody>
      </p:sp>
    </p:spTree>
    <p:extLst>
      <p:ext uri="{BB962C8B-B14F-4D97-AF65-F5344CB8AC3E}">
        <p14:creationId xmlns:p14="http://schemas.microsoft.com/office/powerpoint/2010/main" val="11697626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1670" y="680310"/>
            <a:ext cx="8246070" cy="763525"/>
          </a:xfrm>
          <a:effectLst>
            <a:outerShdw blurRad="50800" dist="25400" dir="2700000" algn="tl" rotWithShape="0">
              <a:srgbClr val="002060">
                <a:alpha val="56000"/>
              </a:srgbClr>
            </a:outerShdw>
          </a:effectLst>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1670" y="1443835"/>
            <a:ext cx="6400800" cy="610820"/>
          </a:xfrm>
        </p:spPr>
        <p:txBody>
          <a:bodyPr>
            <a:normAutofit/>
          </a:bodyPr>
          <a:lstStyle>
            <a:lvl1pPr marL="0" indent="0" algn="l">
              <a:buNone/>
              <a:defRPr sz="260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8837A3F-6EA2-49E3-BC61-A66311E6B4A0}"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855879-A441-4CCB-AFEA-18752B66BF5A}"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1E2C7D9-7FCE-436F-964C-0C477A90381E}" type="datetimeFigureOut">
              <a:rPr lang="en-US"/>
              <a:pPr>
                <a:defRPr/>
              </a:pPr>
              <a:t>4/25/2017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650F2F1-78DF-40A1-B97E-46521586121B}"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9DCC51A-93F3-4087-82B0-90F0066CD665}"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474D4-2238-4EC6-833E-F926557A7083}"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0D79D8C-E5E4-4C42-BFCF-15EB96094ECA}"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271985-B804-4374-AE13-0366971363BE}"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1291130"/>
            <a:ext cx="8246070" cy="610820"/>
          </a:xfrm>
          <a:effectLst>
            <a:outerShdw blurRad="50800" dist="25400" dir="2700000" algn="ctr" rotWithShape="0">
              <a:srgbClr val="002060">
                <a:alpha val="82000"/>
              </a:srgbClr>
            </a:outerShdw>
          </a:effectLst>
        </p:spPr>
        <p:txBody>
          <a:bodyPr>
            <a:normAutofit/>
          </a:bodyPr>
          <a:lstStyle>
            <a:lvl1pPr algn="r">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48965" y="2054655"/>
            <a:ext cx="8246070" cy="4123035"/>
          </a:xfrm>
        </p:spPr>
        <p:txBody>
          <a:bodyPr/>
          <a:lstStyle>
            <a:lvl1pPr>
              <a:defRPr sz="2800">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B9312E-4815-4F7D-BF8C-7B2474E1B010}"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266C37-EE25-4499-AA6D-9715CACE15B3}"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0605" y="527605"/>
            <a:ext cx="7168900" cy="684885"/>
          </a:xfrm>
          <a:effectLst>
            <a:outerShdw blurRad="50800" dist="25400" dir="2700000" algn="ctr" rotWithShape="0">
              <a:srgbClr val="002060">
                <a:alpha val="60000"/>
              </a:srgbClr>
            </a:outerShdw>
          </a:effectLst>
        </p:spPr>
        <p:txBody>
          <a:bodyPr>
            <a:normAutofit/>
          </a:bodyPr>
          <a:lstStyle>
            <a:lvl1pPr algn="l">
              <a:defRPr sz="36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70605" y="1443835"/>
            <a:ext cx="7168900" cy="4275740"/>
          </a:xfrm>
        </p:spPr>
        <p:txBody>
          <a:bodyPr/>
          <a:lstStyle>
            <a:lvl1pPr>
              <a:defRPr sz="2800">
                <a:solidFill>
                  <a:srgbClr val="002060"/>
                </a:solidFill>
              </a:defRPr>
            </a:lvl1pPr>
            <a:lvl2pPr>
              <a:defRPr>
                <a:solidFill>
                  <a:srgbClr val="002060"/>
                </a:solidFill>
              </a:defRPr>
            </a:lvl2pPr>
            <a:lvl3pPr>
              <a:defRPr>
                <a:solidFill>
                  <a:srgbClr val="002060"/>
                </a:solidFill>
              </a:defRPr>
            </a:lvl3pPr>
            <a:lvl4pPr>
              <a:defRPr>
                <a:solidFill>
                  <a:srgbClr val="002060"/>
                </a:solidFill>
              </a:defRPr>
            </a:lvl4pPr>
            <a:lvl5pPr>
              <a:defRPr>
                <a:solidFill>
                  <a:srgbClr val="00206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5D6F0621-47FF-43A7-9474-B082ED1F2D8A}"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79A459-E0E9-4ABC-99B0-EA5D78E9B91D}"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4E0DF5-A50A-4B5D-911C-1705EFAE4844}" type="datetimeFigureOut">
              <a:rPr lang="en-US"/>
              <a:pPr>
                <a:defRPr/>
              </a:pPr>
              <a:t>4/25/2017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682240-939D-483D-B8D7-12A6D8A22308}"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E8A6A1-F01A-428B-B83C-DB0C10C87762}" type="datetimeFigureOut">
              <a:rPr lang="en-US"/>
              <a:pPr>
                <a:defRPr/>
              </a:pPr>
              <a:t>4/25/2017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51B44D-46B3-4B7C-A54F-A098A5D9C363}"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1670" y="1369770"/>
            <a:ext cx="8076895" cy="532180"/>
          </a:xfrm>
          <a:effectLst>
            <a:outerShdw blurRad="50800" dist="25400" dir="2700000" algn="ctr" rotWithShape="0">
              <a:srgbClr val="002060">
                <a:alpha val="75000"/>
              </a:srgbClr>
            </a:outerShdw>
          </a:effectLst>
        </p:spPr>
        <p:txBody>
          <a:bodyPr>
            <a:normAutofit/>
          </a:bodyPr>
          <a:lstStyle>
            <a:lvl1pPr algn="r">
              <a:defRPr sz="3600">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1670" y="2054655"/>
            <a:ext cx="3817625" cy="773424"/>
          </a:xfrm>
        </p:spPr>
        <p:txBody>
          <a:bodyPr anchor="b"/>
          <a:lstStyle>
            <a:lvl1pPr marL="0" indent="0">
              <a:buNone/>
              <a:defRPr sz="2400" b="1" baseline="0">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1670" y="2818180"/>
            <a:ext cx="381762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877410" y="2054655"/>
            <a:ext cx="3817625" cy="773424"/>
          </a:xfrm>
        </p:spPr>
        <p:txBody>
          <a:bodyPr anchor="b"/>
          <a:lstStyle>
            <a:lvl1pPr marL="0" indent="0">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877410" y="2818180"/>
            <a:ext cx="3817625" cy="3035058"/>
          </a:xfrm>
        </p:spPr>
        <p:txBody>
          <a:bodyPr/>
          <a:lstStyle>
            <a:lvl1pPr>
              <a:defRPr sz="2400">
                <a:solidFill>
                  <a:srgbClr val="002060"/>
                </a:solidFill>
              </a:defRPr>
            </a:lvl1pPr>
            <a:lvl2pPr>
              <a:defRPr sz="2000">
                <a:solidFill>
                  <a:srgbClr val="002060"/>
                </a:solidFill>
              </a:defRPr>
            </a:lvl2pPr>
            <a:lvl3pPr>
              <a:defRPr sz="1800">
                <a:solidFill>
                  <a:srgbClr val="002060"/>
                </a:solidFill>
              </a:defRPr>
            </a:lvl3pPr>
            <a:lvl4pPr>
              <a:defRPr sz="1600">
                <a:solidFill>
                  <a:srgbClr val="002060"/>
                </a:solidFill>
              </a:defRPr>
            </a:lvl4pPr>
            <a:lvl5pPr>
              <a:defRPr sz="1600">
                <a:solidFill>
                  <a:srgbClr val="002060"/>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8C2530C4-6B76-4A4F-B1F6-D1F2528B9CD2}" type="datetimeFigureOut">
              <a:rPr lang="en-US"/>
              <a:pPr>
                <a:defRPr/>
              </a:pPr>
              <a:t>4/25/2017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61E254F-A044-449D-A82F-4B012C135423}"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95056563-5368-4447-ADEF-831E8B31251F}" type="datetimeFigureOut">
              <a:rPr lang="en-US"/>
              <a:pPr>
                <a:defRPr/>
              </a:pPr>
              <a:t>4/25/2017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FA07C4-830D-4B70-B633-B1F7908BAD21}"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B6926AB-1BF3-4A25-9DF4-A22447603ED5}" type="datetimeFigureOut">
              <a:rPr lang="en-US"/>
              <a:pPr>
                <a:defRPr/>
              </a:pPr>
              <a:t>4/25/2017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F73D82C-046D-4B43-A831-5FA71CEB5B65}"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41A04E8-4355-4515-8FE1-12DEADA62256}" type="datetimeFigureOut">
              <a:rPr lang="en-US"/>
              <a:pPr>
                <a:defRPr/>
              </a:pPr>
              <a:t>4/25/2017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88AB99-95A7-460F-B063-A145C799950F}"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BE311FD2-E4B0-4443-A9C7-28976366AA25}" type="datetimeFigureOut">
              <a:rPr lang="en-US"/>
              <a:pPr>
                <a:defRPr/>
              </a:pPr>
              <a:t>4/25/2017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0B847CD-3997-40F4-AD95-D264775E2FB8}"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www.google.it/url?sa=i&amp;rct=j&amp;q=&amp;esrc=s&amp;source=images&amp;cd=&amp;cad=rja&amp;uact=8&amp;ved=0ahUKEwjPp8HcjJ_JAhWC1xoKHbdUDSMQjRwIBw&amp;url=http://www.seabird.com/navis-bgci-autonomous-profiling-float-integrated-biogeochemical-sensors&amp;psig=AFQjCNGSYKPHnNMJPzX_Qmu6gnCPVtEumQ&amp;ust=1448112256560501" TargetMode="External"/><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6.jpeg"/><Relationship Id="rId7"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7.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png"/><Relationship Id="rId7"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png"/><Relationship Id="rId7"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2.png"/><Relationship Id="rId7"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4.png"/><Relationship Id="rId10" Type="http://schemas.openxmlformats.org/officeDocument/2006/relationships/image" Target="../media/image7.png"/><Relationship Id="rId4" Type="http://schemas.openxmlformats.org/officeDocument/2006/relationships/image" Target="../media/image43.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0.jpe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6.png"/><Relationship Id="rId7"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48.png"/><Relationship Id="rId10" Type="http://schemas.openxmlformats.org/officeDocument/2006/relationships/image" Target="../media/image7.png"/><Relationship Id="rId4" Type="http://schemas.openxmlformats.org/officeDocument/2006/relationships/image" Target="../media/image47.jpe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9.jp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gif"/><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Titolo 1"/>
          <p:cNvSpPr>
            <a:spLocks/>
          </p:cNvSpPr>
          <p:nvPr/>
        </p:nvSpPr>
        <p:spPr bwMode="auto">
          <a:xfrm>
            <a:off x="73763" y="69491"/>
            <a:ext cx="9006235" cy="1527050"/>
          </a:xfrm>
          <a:prstGeom prst="rect">
            <a:avLst/>
          </a:prstGeom>
          <a:solidFill>
            <a:schemeClr val="bg1">
              <a:alpha val="90000"/>
            </a:schemeClr>
          </a:solidFill>
          <a:ln w="9525">
            <a:solidFill>
              <a:schemeClr val="accent1"/>
            </a:solidFill>
            <a:miter lim="800000"/>
            <a:headEnd/>
            <a:tailEnd/>
          </a:ln>
        </p:spPr>
        <p:txBody>
          <a:bodyPr lIns="0" rIns="0" bIns="0" anchor="b"/>
          <a:lstStyle/>
          <a:p>
            <a:pPr algn="ctr"/>
            <a:r>
              <a:rPr lang="it-IT" altLang="it-IT" sz="4000" b="1" dirty="0" smtClean="0">
                <a:latin typeface="Calibri" pitchFamily="34" charset="0"/>
              </a:rPr>
              <a:t>Argo in the </a:t>
            </a:r>
            <a:r>
              <a:rPr lang="it-IT" altLang="it-IT" sz="4000" b="1" dirty="0" err="1" smtClean="0">
                <a:latin typeface="Calibri" pitchFamily="34" charset="0"/>
              </a:rPr>
              <a:t>Mediterranean</a:t>
            </a:r>
            <a:r>
              <a:rPr lang="it-IT" altLang="it-IT" sz="4000" b="1" dirty="0" smtClean="0">
                <a:latin typeface="Calibri" pitchFamily="34" charset="0"/>
              </a:rPr>
              <a:t> and Black </a:t>
            </a:r>
            <a:r>
              <a:rPr lang="it-IT" altLang="it-IT" sz="4000" b="1" dirty="0" err="1" smtClean="0">
                <a:latin typeface="Calibri" pitchFamily="34" charset="0"/>
              </a:rPr>
              <a:t>Seas</a:t>
            </a:r>
            <a:endParaRPr lang="it-IT" altLang="it-IT" sz="4000" b="1" dirty="0" smtClean="0">
              <a:latin typeface="Calibri" pitchFamily="34" charset="0"/>
            </a:endParaRPr>
          </a:p>
          <a:p>
            <a:pPr algn="ctr"/>
            <a:r>
              <a:rPr lang="it-IT" altLang="it-IT" sz="2000" b="1" dirty="0" smtClean="0">
                <a:latin typeface="Calibri" pitchFamily="34" charset="0"/>
              </a:rPr>
              <a:t>P</a:t>
            </a:r>
            <a:r>
              <a:rPr lang="it-IT" altLang="it-IT" sz="2000" b="1" dirty="0">
                <a:latin typeface="Calibri" pitchFamily="34" charset="0"/>
              </a:rPr>
              <a:t>.-M. </a:t>
            </a:r>
            <a:r>
              <a:rPr lang="it-IT" altLang="it-IT" sz="2000" b="1" dirty="0" err="1" smtClean="0">
                <a:latin typeface="Calibri" pitchFamily="34" charset="0"/>
              </a:rPr>
              <a:t>Poulain</a:t>
            </a:r>
            <a:endParaRPr lang="it-IT" altLang="it-IT" sz="2000" b="1" dirty="0" smtClean="0">
              <a:latin typeface="Calibri" pitchFamily="34" charset="0"/>
            </a:endParaRPr>
          </a:p>
          <a:p>
            <a:pPr algn="ctr"/>
            <a:r>
              <a:rPr lang="it-IT" altLang="it-IT" sz="2000" b="1" i="1" dirty="0" smtClean="0">
                <a:latin typeface="Calibri" pitchFamily="34" charset="0"/>
              </a:rPr>
              <a:t>Istituto Nazionale di Oceanografia e Geofisica Sperimentale – OGS</a:t>
            </a:r>
          </a:p>
          <a:p>
            <a:pPr algn="ctr"/>
            <a:r>
              <a:rPr lang="it-IT" altLang="it-IT" sz="2000" b="1" i="1" dirty="0" smtClean="0">
                <a:latin typeface="Calibri" pitchFamily="34" charset="0"/>
              </a:rPr>
              <a:t>Trieste, </a:t>
            </a:r>
            <a:r>
              <a:rPr lang="it-IT" altLang="it-IT" sz="2000" b="1" i="1" dirty="0" err="1" smtClean="0">
                <a:latin typeface="Calibri" pitchFamily="34" charset="0"/>
              </a:rPr>
              <a:t>Italy</a:t>
            </a:r>
            <a:endParaRPr lang="it-IT" altLang="it-IT" sz="3800" i="1" dirty="0">
              <a:latin typeface="Calibri" pitchFamily="34" charset="0"/>
            </a:endParaRPr>
          </a:p>
        </p:txBody>
      </p:sp>
      <p:sp>
        <p:nvSpPr>
          <p:cNvPr id="23" name="Content Placeholder 2"/>
          <p:cNvSpPr txBox="1">
            <a:spLocks/>
          </p:cNvSpPr>
          <p:nvPr/>
        </p:nvSpPr>
        <p:spPr bwMode="auto">
          <a:xfrm>
            <a:off x="449261" y="2367882"/>
            <a:ext cx="8245475" cy="1977348"/>
          </a:xfrm>
          <a:prstGeom prst="rect">
            <a:avLst/>
          </a:prstGeom>
          <a:solidFill>
            <a:schemeClr val="bg1">
              <a:alpha val="90000"/>
            </a:schemeClr>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20000"/>
              </a:spcBef>
              <a:spcAft>
                <a:spcPct val="0"/>
              </a:spcAft>
              <a:buFont typeface="Arial" charset="0"/>
              <a:buNone/>
              <a:defRPr sz="2600" kern="1200">
                <a:solidFill>
                  <a:srgbClr val="002060"/>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609600" indent="-609600" eaLnBrk="1" hangingPunct="1">
              <a:buFont typeface="Arial" charset="0"/>
              <a:buAutoNum type="arabicPeriod"/>
            </a:pPr>
            <a:r>
              <a:rPr lang="en-US" sz="2400" dirty="0" smtClean="0">
                <a:solidFill>
                  <a:schemeClr val="tx1"/>
                </a:solidFill>
              </a:rPr>
              <a:t>The Argo monitoring Program</a:t>
            </a:r>
          </a:p>
          <a:p>
            <a:pPr marL="609600" indent="-609600" eaLnBrk="1" hangingPunct="1">
              <a:buFont typeface="Arial" charset="0"/>
              <a:buAutoNum type="arabicPeriod"/>
            </a:pPr>
            <a:r>
              <a:rPr lang="en-US" sz="2400" dirty="0" smtClean="0">
                <a:solidFill>
                  <a:schemeClr val="tx1"/>
                </a:solidFill>
              </a:rPr>
              <a:t>Argo in the Mediterranean and Black Seas (</a:t>
            </a:r>
            <a:r>
              <a:rPr lang="en-US" sz="2400" dirty="0" err="1" smtClean="0">
                <a:solidFill>
                  <a:schemeClr val="tx1"/>
                </a:solidFill>
              </a:rPr>
              <a:t>MedArgo</a:t>
            </a:r>
            <a:r>
              <a:rPr lang="en-US" sz="2400" dirty="0" smtClean="0">
                <a:solidFill>
                  <a:schemeClr val="tx1"/>
                </a:solidFill>
              </a:rPr>
              <a:t>)</a:t>
            </a:r>
          </a:p>
          <a:p>
            <a:pPr marL="609600" indent="-609600" eaLnBrk="1" hangingPunct="1">
              <a:buFont typeface="Arial" charset="0"/>
              <a:buAutoNum type="arabicPeriod"/>
            </a:pPr>
            <a:r>
              <a:rPr lang="en-US" sz="2400" dirty="0" smtClean="0">
                <a:solidFill>
                  <a:schemeClr val="tx1"/>
                </a:solidFill>
              </a:rPr>
              <a:t>Examples of scientific results</a:t>
            </a:r>
          </a:p>
          <a:p>
            <a:pPr marL="609600" indent="-609600" eaLnBrk="1" hangingPunct="1">
              <a:buFont typeface="Arial" charset="0"/>
              <a:buAutoNum type="arabicPeriod"/>
            </a:pPr>
            <a:r>
              <a:rPr lang="en-US" sz="2400" dirty="0" smtClean="0">
                <a:solidFill>
                  <a:schemeClr val="tx1"/>
                </a:solidFill>
              </a:rPr>
              <a:t>Operational uses</a:t>
            </a:r>
          </a:p>
          <a:p>
            <a:pPr marL="609600" indent="-609600" eaLnBrk="1" hangingPunct="1"/>
            <a:endParaRPr lang="en-US" dirty="0" smtClean="0">
              <a:solidFill>
                <a:srgbClr val="376092"/>
              </a:solidFill>
            </a:endParaRPr>
          </a:p>
          <a:p>
            <a:pPr marL="609600" indent="-609600" eaLnBrk="1" hangingPunct="1"/>
            <a:endParaRPr lang="en-US" dirty="0" smtClean="0">
              <a:solidFill>
                <a:srgbClr val="376092"/>
              </a:solidFill>
            </a:endParaRPr>
          </a:p>
        </p:txBody>
      </p:sp>
      <p:pic>
        <p:nvPicPr>
          <p:cNvPr id="29" name="Picture 9" descr="Navis_MED1488br_CMYK_CroppedForDatasheet_forweb">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artisticCutout numberOfShades="4"/>
                    </a14:imgEffect>
                  </a14:imgLayer>
                </a14:imgProps>
              </a:ext>
            </a:extLst>
          </a:blip>
          <a:srcRect/>
          <a:stretch>
            <a:fillRect/>
          </a:stretch>
        </p:blipFill>
        <p:spPr bwMode="auto">
          <a:xfrm>
            <a:off x="3502947" y="3734659"/>
            <a:ext cx="4617918" cy="2595735"/>
          </a:xfrm>
          <a:prstGeom prst="rect">
            <a:avLst/>
          </a:prstGeom>
          <a:noFill/>
          <a:ln w="9525">
            <a:noFill/>
            <a:miter lim="800000"/>
            <a:headEnd/>
            <a:tailEnd/>
          </a:ln>
          <a:effectLst>
            <a:outerShdw blurRad="50800" dist="50800" dir="5400000" algn="ctr" rotWithShape="0">
              <a:srgbClr val="000000"/>
            </a:outerShdw>
          </a:effectLst>
        </p:spPr>
      </p:pic>
      <p:sp>
        <p:nvSpPr>
          <p:cNvPr id="30" name="Title 1"/>
          <p:cNvSpPr txBox="1">
            <a:spLocks/>
          </p:cNvSpPr>
          <p:nvPr/>
        </p:nvSpPr>
        <p:spPr bwMode="auto">
          <a:xfrm>
            <a:off x="3503065" y="1816418"/>
            <a:ext cx="2137572" cy="611188"/>
          </a:xfrm>
          <a:prstGeom prst="rect">
            <a:avLst/>
          </a:prstGeom>
          <a:solidFill>
            <a:schemeClr val="bg1">
              <a:alpha val="90000"/>
            </a:schemeClr>
          </a:solidFill>
          <a:ln w="9525">
            <a:noFill/>
            <a:miter lim="800000"/>
            <a:headEnd/>
            <a:tailEnd/>
          </a:ln>
          <a:effectLst>
            <a:outerShdw blurRad="50800" dist="25400" dir="2700000" algn="tl" rotWithShape="0">
              <a:srgbClr val="002060">
                <a:alpha val="56000"/>
              </a:srgbClr>
            </a:outerShdw>
          </a:effec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kern="120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ctr" eaLnBrk="1" hangingPunct="1">
              <a:defRPr/>
            </a:pPr>
            <a:r>
              <a:rPr lang="en-US" sz="3200" b="1" dirty="0" smtClean="0">
                <a:solidFill>
                  <a:schemeClr val="tx1"/>
                </a:solidFill>
                <a:effectLst>
                  <a:outerShdw blurRad="38100" dist="38100" dir="2700000" algn="tl">
                    <a:srgbClr val="C0C0C0"/>
                  </a:outerShdw>
                </a:effectLst>
              </a:rPr>
              <a:t>Outline</a:t>
            </a:r>
          </a:p>
        </p:txBody>
      </p:sp>
      <p:grpSp>
        <p:nvGrpSpPr>
          <p:cNvPr id="32" name="Gruppo 31"/>
          <p:cNvGrpSpPr/>
          <p:nvPr/>
        </p:nvGrpSpPr>
        <p:grpSpPr>
          <a:xfrm>
            <a:off x="0" y="6483350"/>
            <a:ext cx="9144000" cy="374650"/>
            <a:chOff x="0" y="6483350"/>
            <a:chExt cx="9144000" cy="374650"/>
          </a:xfrm>
        </p:grpSpPr>
        <p:grpSp>
          <p:nvGrpSpPr>
            <p:cNvPr id="33" name="Group 7"/>
            <p:cNvGrpSpPr>
              <a:grpSpLocks/>
            </p:cNvGrpSpPr>
            <p:nvPr/>
          </p:nvGrpSpPr>
          <p:grpSpPr bwMode="auto">
            <a:xfrm>
              <a:off x="0" y="6483350"/>
              <a:ext cx="9144000" cy="374650"/>
              <a:chOff x="0" y="4084"/>
              <a:chExt cx="5760" cy="236"/>
            </a:xfrm>
          </p:grpSpPr>
          <p:sp>
            <p:nvSpPr>
              <p:cNvPr id="41"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42"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34" name="Immagin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5" name="Immagine 34"/>
            <p:cNvPicPr>
              <a:picLocks noChangeAspect="1"/>
            </p:cNvPicPr>
            <p:nvPr/>
          </p:nvPicPr>
          <p:blipFill>
            <a:blip r:embed="rId7"/>
            <a:stretch>
              <a:fillRect/>
            </a:stretch>
          </p:blipFill>
          <p:spPr>
            <a:xfrm>
              <a:off x="561082" y="6487291"/>
              <a:ext cx="360045" cy="360045"/>
            </a:xfrm>
            <a:prstGeom prst="rect">
              <a:avLst/>
            </a:prstGeom>
          </p:spPr>
        </p:pic>
        <p:pic>
          <p:nvPicPr>
            <p:cNvPr id="36" name="Immagine 35"/>
            <p:cNvPicPr>
              <a:picLocks noChangeAspect="1"/>
            </p:cNvPicPr>
            <p:nvPr/>
          </p:nvPicPr>
          <p:blipFill>
            <a:blip r:embed="rId8"/>
            <a:stretch>
              <a:fillRect/>
            </a:stretch>
          </p:blipFill>
          <p:spPr>
            <a:xfrm>
              <a:off x="134434" y="6507165"/>
              <a:ext cx="329707" cy="328611"/>
            </a:xfrm>
            <a:prstGeom prst="rect">
              <a:avLst/>
            </a:prstGeom>
          </p:spPr>
        </p:pic>
        <p:pic>
          <p:nvPicPr>
            <p:cNvPr id="37" name="Picture 3"/>
            <p:cNvPicPr>
              <a:picLocks noChangeAspect="1" noChangeArrowheads="1"/>
            </p:cNvPicPr>
            <p:nvPr/>
          </p:nvPicPr>
          <p:blipFill>
            <a:blip r:embed="rId9"/>
            <a:srcRect/>
            <a:stretch>
              <a:fillRect/>
            </a:stretch>
          </p:blipFill>
          <p:spPr bwMode="auto">
            <a:xfrm>
              <a:off x="8579505" y="6499787"/>
              <a:ext cx="426730" cy="319551"/>
            </a:xfrm>
            <a:prstGeom prst="rect">
              <a:avLst/>
            </a:prstGeom>
            <a:noFill/>
            <a:ln w="9525">
              <a:noFill/>
              <a:miter lim="800000"/>
              <a:headEnd/>
              <a:tailEnd/>
            </a:ln>
          </p:spPr>
        </p:pic>
        <p:grpSp>
          <p:nvGrpSpPr>
            <p:cNvPr id="38" name="Group 7"/>
            <p:cNvGrpSpPr>
              <a:grpSpLocks/>
            </p:cNvGrpSpPr>
            <p:nvPr/>
          </p:nvGrpSpPr>
          <p:grpSpPr bwMode="auto">
            <a:xfrm>
              <a:off x="990370" y="6523867"/>
              <a:ext cx="500097" cy="307620"/>
              <a:chOff x="4967" y="0"/>
              <a:chExt cx="805" cy="603"/>
            </a:xfrm>
          </p:grpSpPr>
          <p:sp>
            <p:nvSpPr>
              <p:cNvPr id="39"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40" name="Picture 9" descr="Immagine1"/>
              <p:cNvPicPr>
                <a:picLocks noChangeAspect="1" noChangeArrowheads="1"/>
              </p:cNvPicPr>
              <p:nvPr/>
            </p:nvPicPr>
            <p:blipFill>
              <a:blip r:embed="rId10"/>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5" descr="ogsbio006b_043_00_09"/>
          <p:cNvPicPr>
            <a:picLocks noChangeAspect="1" noChangeArrowheads="1"/>
          </p:cNvPicPr>
          <p:nvPr/>
        </p:nvPicPr>
        <p:blipFill>
          <a:blip r:embed="rId2"/>
          <a:srcRect r="24316" b="49985"/>
          <a:stretch>
            <a:fillRect/>
          </a:stretch>
        </p:blipFill>
        <p:spPr bwMode="auto">
          <a:xfrm>
            <a:off x="0" y="908050"/>
            <a:ext cx="4876800" cy="3222625"/>
          </a:xfrm>
          <a:prstGeom prst="rect">
            <a:avLst/>
          </a:prstGeom>
          <a:noFill/>
          <a:ln w="9525">
            <a:noFill/>
            <a:miter lim="800000"/>
            <a:headEnd/>
            <a:tailEnd/>
          </a:ln>
        </p:spPr>
      </p:pic>
      <p:pic>
        <p:nvPicPr>
          <p:cNvPr id="25603" name="Picture 17" descr="ogsbio006b_043_00_09"/>
          <p:cNvPicPr>
            <a:picLocks noChangeAspect="1" noChangeArrowheads="1"/>
          </p:cNvPicPr>
          <p:nvPr/>
        </p:nvPicPr>
        <p:blipFill>
          <a:blip r:embed="rId2"/>
          <a:srcRect t="77509"/>
          <a:stretch>
            <a:fillRect/>
          </a:stretch>
        </p:blipFill>
        <p:spPr bwMode="auto">
          <a:xfrm>
            <a:off x="3059113" y="4868863"/>
            <a:ext cx="6084887" cy="1368425"/>
          </a:xfrm>
          <a:prstGeom prst="rect">
            <a:avLst/>
          </a:prstGeom>
          <a:noFill/>
          <a:ln w="9525">
            <a:noFill/>
            <a:miter lim="800000"/>
            <a:headEnd/>
            <a:tailEnd/>
          </a:ln>
        </p:spPr>
      </p:pic>
      <p:pic>
        <p:nvPicPr>
          <p:cNvPr id="25604" name="Picture 18" descr="ogsbio006b_043_00_09"/>
          <p:cNvPicPr>
            <a:picLocks noChangeAspect="1" noChangeArrowheads="1"/>
          </p:cNvPicPr>
          <p:nvPr/>
        </p:nvPicPr>
        <p:blipFill>
          <a:blip r:embed="rId2"/>
          <a:srcRect t="52696" r="51355" b="22997"/>
          <a:stretch>
            <a:fillRect/>
          </a:stretch>
        </p:blipFill>
        <p:spPr bwMode="auto">
          <a:xfrm>
            <a:off x="4500563" y="3357563"/>
            <a:ext cx="3024187" cy="1511300"/>
          </a:xfrm>
          <a:prstGeom prst="rect">
            <a:avLst/>
          </a:prstGeom>
          <a:noFill/>
          <a:ln w="9525">
            <a:noFill/>
            <a:miter lim="800000"/>
            <a:headEnd/>
            <a:tailEnd/>
          </a:ln>
        </p:spPr>
      </p:pic>
      <p:pic>
        <p:nvPicPr>
          <p:cNvPr id="25605" name="Picture 19" descr="ogsbio006b_043_00_09"/>
          <p:cNvPicPr>
            <a:picLocks noChangeAspect="1" noChangeArrowheads="1"/>
          </p:cNvPicPr>
          <p:nvPr/>
        </p:nvPicPr>
        <p:blipFill>
          <a:blip r:embed="rId2"/>
          <a:srcRect l="74323" t="52696" b="24338"/>
          <a:stretch>
            <a:fillRect/>
          </a:stretch>
        </p:blipFill>
        <p:spPr bwMode="auto">
          <a:xfrm>
            <a:off x="7559675" y="3357563"/>
            <a:ext cx="1584325" cy="1417637"/>
          </a:xfrm>
          <a:prstGeom prst="rect">
            <a:avLst/>
          </a:prstGeom>
          <a:noFill/>
          <a:ln w="9525">
            <a:noFill/>
            <a:miter lim="800000"/>
            <a:headEnd/>
            <a:tailEnd/>
          </a:ln>
        </p:spPr>
      </p:pic>
      <p:sp>
        <p:nvSpPr>
          <p:cNvPr id="25606"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sp>
        <p:nvSpPr>
          <p:cNvPr id="25607" name="Text Box 21"/>
          <p:cNvSpPr txBox="1">
            <a:spLocks noChangeArrowheads="1"/>
          </p:cNvSpPr>
          <p:nvPr/>
        </p:nvSpPr>
        <p:spPr bwMode="auto">
          <a:xfrm>
            <a:off x="40481" y="4401205"/>
            <a:ext cx="2892425" cy="1069975"/>
          </a:xfrm>
          <a:prstGeom prst="rect">
            <a:avLst/>
          </a:prstGeom>
          <a:noFill/>
          <a:ln w="9525">
            <a:noFill/>
            <a:miter lim="800000"/>
            <a:headEnd/>
            <a:tailEnd/>
          </a:ln>
        </p:spPr>
        <p:txBody>
          <a:bodyPr>
            <a:spAutoFit/>
          </a:bodyPr>
          <a:lstStyle/>
          <a:p>
            <a:pPr>
              <a:spcBef>
                <a:spcPct val="50000"/>
              </a:spcBef>
            </a:pPr>
            <a:r>
              <a:rPr lang="it-IT" sz="1600" b="1" dirty="0" err="1">
                <a:latin typeface="Calibri" pitchFamily="34" charset="0"/>
              </a:rPr>
              <a:t>BioArgo</a:t>
            </a:r>
            <a:r>
              <a:rPr lang="it-IT" sz="1600" b="1" dirty="0">
                <a:latin typeface="Calibri" pitchFamily="34" charset="0"/>
              </a:rPr>
              <a:t> </a:t>
            </a:r>
            <a:r>
              <a:rPr lang="it-IT" sz="1600" b="1" dirty="0" err="1">
                <a:latin typeface="Calibri" pitchFamily="34" charset="0"/>
              </a:rPr>
              <a:t>Italy</a:t>
            </a:r>
            <a:r>
              <a:rPr lang="it-IT" sz="1600" b="1" dirty="0">
                <a:latin typeface="Calibri" pitchFamily="34" charset="0"/>
              </a:rPr>
              <a:t> WMO 6901865 </a:t>
            </a:r>
            <a:r>
              <a:rPr lang="it-IT" sz="1600" b="1" dirty="0" err="1">
                <a:latin typeface="Calibri" pitchFamily="34" charset="0"/>
              </a:rPr>
              <a:t>deployed</a:t>
            </a:r>
            <a:r>
              <a:rPr lang="it-IT" sz="1600" b="1" dirty="0">
                <a:latin typeface="Calibri" pitchFamily="34" charset="0"/>
              </a:rPr>
              <a:t> in </a:t>
            </a:r>
            <a:r>
              <a:rPr lang="it-IT" sz="1600" b="1" dirty="0" err="1">
                <a:latin typeface="Calibri" pitchFamily="34" charset="0"/>
              </a:rPr>
              <a:t>Feb</a:t>
            </a:r>
            <a:r>
              <a:rPr lang="it-IT" sz="1600" b="1" dirty="0">
                <a:latin typeface="Calibri" pitchFamily="34" charset="0"/>
              </a:rPr>
              <a:t> 2014 (full </a:t>
            </a:r>
            <a:r>
              <a:rPr lang="it-IT" sz="1600" b="1" dirty="0" err="1">
                <a:latin typeface="Calibri" pitchFamily="34" charset="0"/>
              </a:rPr>
              <a:t>sensor</a:t>
            </a:r>
            <a:r>
              <a:rPr lang="it-IT" sz="1600" b="1" dirty="0">
                <a:latin typeface="Calibri" pitchFamily="34" charset="0"/>
              </a:rPr>
              <a:t> </a:t>
            </a:r>
            <a:r>
              <a:rPr lang="it-IT" sz="1600" b="1" dirty="0" err="1">
                <a:latin typeface="Calibri" pitchFamily="34" charset="0"/>
              </a:rPr>
              <a:t>configuration</a:t>
            </a:r>
            <a:r>
              <a:rPr lang="it-IT" sz="1600" b="1" dirty="0">
                <a:latin typeface="Calibri" pitchFamily="34" charset="0"/>
              </a:rPr>
              <a:t>) by the OGS R/V </a:t>
            </a:r>
            <a:r>
              <a:rPr lang="it-IT" sz="1600" b="1" dirty="0" err="1">
                <a:latin typeface="Calibri" pitchFamily="34" charset="0"/>
              </a:rPr>
              <a:t>Explora</a:t>
            </a:r>
            <a:endParaRPr lang="it-IT" sz="1600" b="1" dirty="0">
              <a:latin typeface="Calibri" pitchFamily="34" charset="0"/>
            </a:endParaRPr>
          </a:p>
        </p:txBody>
      </p:sp>
      <p:sp>
        <p:nvSpPr>
          <p:cNvPr id="25608" name="Text Box 22"/>
          <p:cNvSpPr txBox="1">
            <a:spLocks noChangeArrowheads="1"/>
          </p:cNvSpPr>
          <p:nvPr/>
        </p:nvSpPr>
        <p:spPr bwMode="auto">
          <a:xfrm>
            <a:off x="41145" y="5390079"/>
            <a:ext cx="2806700" cy="703262"/>
          </a:xfrm>
          <a:prstGeom prst="rect">
            <a:avLst/>
          </a:prstGeom>
          <a:noFill/>
          <a:ln w="9525">
            <a:noFill/>
            <a:miter lim="800000"/>
            <a:headEnd/>
            <a:tailEnd/>
          </a:ln>
        </p:spPr>
        <p:txBody>
          <a:bodyPr>
            <a:spAutoFit/>
          </a:bodyPr>
          <a:lstStyle/>
          <a:p>
            <a:pPr>
              <a:spcBef>
                <a:spcPct val="50000"/>
              </a:spcBef>
            </a:pPr>
            <a:r>
              <a:rPr lang="it-IT" sz="1600" b="1" dirty="0">
                <a:latin typeface="Calibri" pitchFamily="34" charset="0"/>
              </a:rPr>
              <a:t>Parking </a:t>
            </a:r>
            <a:r>
              <a:rPr lang="it-IT" sz="1600" b="1" dirty="0" err="1">
                <a:latin typeface="Calibri" pitchFamily="34" charset="0"/>
              </a:rPr>
              <a:t>depth</a:t>
            </a:r>
            <a:r>
              <a:rPr lang="it-IT" sz="1600" b="1" dirty="0">
                <a:latin typeface="Calibri" pitchFamily="34" charset="0"/>
              </a:rPr>
              <a:t>: 350/1000 m</a:t>
            </a:r>
          </a:p>
          <a:p>
            <a:pPr>
              <a:spcBef>
                <a:spcPct val="50000"/>
              </a:spcBef>
            </a:pPr>
            <a:r>
              <a:rPr lang="it-IT" sz="1600" b="1" dirty="0" err="1">
                <a:latin typeface="Calibri" pitchFamily="34" charset="0"/>
              </a:rPr>
              <a:t>Cycle</a:t>
            </a:r>
            <a:r>
              <a:rPr lang="it-IT" sz="1600" b="1" dirty="0">
                <a:latin typeface="Calibri" pitchFamily="34" charset="0"/>
              </a:rPr>
              <a:t> </a:t>
            </a:r>
            <a:r>
              <a:rPr lang="it-IT" sz="1600" b="1" dirty="0" err="1">
                <a:latin typeface="Calibri" pitchFamily="34" charset="0"/>
              </a:rPr>
              <a:t>length</a:t>
            </a:r>
            <a:r>
              <a:rPr lang="it-IT" sz="1600" b="1" dirty="0">
                <a:latin typeface="Calibri" pitchFamily="34" charset="0"/>
              </a:rPr>
              <a:t>: 1/5 </a:t>
            </a:r>
            <a:r>
              <a:rPr lang="it-IT" sz="1600" b="1" dirty="0" err="1">
                <a:latin typeface="Calibri" pitchFamily="34" charset="0"/>
              </a:rPr>
              <a:t>days</a:t>
            </a:r>
            <a:endParaRPr lang="it-IT" sz="1600" b="1" dirty="0">
              <a:latin typeface="Calibri" pitchFamily="34" charset="0"/>
            </a:endParaRPr>
          </a:p>
        </p:txBody>
      </p:sp>
      <p:pic>
        <p:nvPicPr>
          <p:cNvPr id="25609" name="Picture 23" descr="6901865_Traj_cc"/>
          <p:cNvPicPr>
            <a:picLocks noChangeAspect="1" noChangeArrowheads="1"/>
          </p:cNvPicPr>
          <p:nvPr/>
        </p:nvPicPr>
        <p:blipFill>
          <a:blip r:embed="rId3"/>
          <a:srcRect l="20859" t="2776" r="16588" b="2661"/>
          <a:stretch>
            <a:fillRect/>
          </a:stretch>
        </p:blipFill>
        <p:spPr bwMode="auto">
          <a:xfrm>
            <a:off x="5794375" y="681038"/>
            <a:ext cx="2290763" cy="2595562"/>
          </a:xfrm>
          <a:prstGeom prst="rect">
            <a:avLst/>
          </a:prstGeom>
          <a:noFill/>
          <a:ln w="9525">
            <a:noFill/>
            <a:miter lim="800000"/>
            <a:headEnd/>
            <a:tailEnd/>
          </a:ln>
        </p:spPr>
      </p:pic>
      <p:sp>
        <p:nvSpPr>
          <p:cNvPr id="4" name="Title 3"/>
          <p:cNvSpPr>
            <a:spLocks/>
          </p:cNvSpPr>
          <p:nvPr/>
        </p:nvSpPr>
        <p:spPr bwMode="auto">
          <a:xfrm>
            <a:off x="29626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BGC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and Black Seas</a:t>
            </a:r>
            <a:endParaRPr lang="en-US" sz="3000" b="1" dirty="0">
              <a:effectLst>
                <a:outerShdw blurRad="38100" dist="38100" dir="2700000" algn="tl">
                  <a:srgbClr val="C0C0C0"/>
                </a:outerShdw>
              </a:effectLst>
              <a:latin typeface="Calibri" pitchFamily="34" charset="0"/>
            </a:endParaRPr>
          </a:p>
        </p:txBody>
      </p:sp>
      <p:grpSp>
        <p:nvGrpSpPr>
          <p:cNvPr id="24" name="Gruppo 23"/>
          <p:cNvGrpSpPr/>
          <p:nvPr/>
        </p:nvGrpSpPr>
        <p:grpSpPr>
          <a:xfrm>
            <a:off x="0" y="6483350"/>
            <a:ext cx="9144000" cy="374650"/>
            <a:chOff x="0" y="6483350"/>
            <a:chExt cx="9144000" cy="374650"/>
          </a:xfrm>
        </p:grpSpPr>
        <p:grpSp>
          <p:nvGrpSpPr>
            <p:cNvPr id="25" name="Group 7"/>
            <p:cNvGrpSpPr>
              <a:grpSpLocks/>
            </p:cNvGrpSpPr>
            <p:nvPr/>
          </p:nvGrpSpPr>
          <p:grpSpPr bwMode="auto">
            <a:xfrm>
              <a:off x="0" y="6483350"/>
              <a:ext cx="9144000" cy="374650"/>
              <a:chOff x="0" y="4084"/>
              <a:chExt cx="5760" cy="236"/>
            </a:xfrm>
          </p:grpSpPr>
          <p:sp>
            <p:nvSpPr>
              <p:cNvPr id="33"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4"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6" name="Immagin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27" name="Immagine 26"/>
            <p:cNvPicPr>
              <a:picLocks noChangeAspect="1"/>
            </p:cNvPicPr>
            <p:nvPr/>
          </p:nvPicPr>
          <p:blipFill>
            <a:blip r:embed="rId5"/>
            <a:stretch>
              <a:fillRect/>
            </a:stretch>
          </p:blipFill>
          <p:spPr>
            <a:xfrm>
              <a:off x="561082" y="6487291"/>
              <a:ext cx="360045" cy="360045"/>
            </a:xfrm>
            <a:prstGeom prst="rect">
              <a:avLst/>
            </a:prstGeom>
          </p:spPr>
        </p:pic>
        <p:pic>
          <p:nvPicPr>
            <p:cNvPr id="28" name="Immagine 27"/>
            <p:cNvPicPr>
              <a:picLocks noChangeAspect="1"/>
            </p:cNvPicPr>
            <p:nvPr/>
          </p:nvPicPr>
          <p:blipFill>
            <a:blip r:embed="rId6"/>
            <a:stretch>
              <a:fillRect/>
            </a:stretch>
          </p:blipFill>
          <p:spPr>
            <a:xfrm>
              <a:off x="134434" y="6507165"/>
              <a:ext cx="329707" cy="328611"/>
            </a:xfrm>
            <a:prstGeom prst="rect">
              <a:avLst/>
            </a:prstGeom>
          </p:spPr>
        </p:pic>
        <p:pic>
          <p:nvPicPr>
            <p:cNvPr id="29" name="Picture 3"/>
            <p:cNvPicPr>
              <a:picLocks noChangeAspect="1" noChangeArrowheads="1"/>
            </p:cNvPicPr>
            <p:nvPr/>
          </p:nvPicPr>
          <p:blipFill>
            <a:blip r:embed="rId7"/>
            <a:srcRect/>
            <a:stretch>
              <a:fillRect/>
            </a:stretch>
          </p:blipFill>
          <p:spPr bwMode="auto">
            <a:xfrm>
              <a:off x="8579505" y="6499787"/>
              <a:ext cx="426730" cy="319551"/>
            </a:xfrm>
            <a:prstGeom prst="rect">
              <a:avLst/>
            </a:prstGeom>
            <a:noFill/>
            <a:ln w="9525">
              <a:noFill/>
              <a:miter lim="800000"/>
              <a:headEnd/>
              <a:tailEnd/>
            </a:ln>
          </p:spPr>
        </p:pic>
        <p:grpSp>
          <p:nvGrpSpPr>
            <p:cNvPr id="30" name="Group 7"/>
            <p:cNvGrpSpPr>
              <a:grpSpLocks/>
            </p:cNvGrpSpPr>
            <p:nvPr/>
          </p:nvGrpSpPr>
          <p:grpSpPr bwMode="auto">
            <a:xfrm>
              <a:off x="990370" y="6523867"/>
              <a:ext cx="500097" cy="307620"/>
              <a:chOff x="4967" y="0"/>
              <a:chExt cx="805" cy="603"/>
            </a:xfrm>
          </p:grpSpPr>
          <p:sp>
            <p:nvSpPr>
              <p:cNvPr id="31"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2" name="Picture 9" descr="Immagine1"/>
              <p:cNvPicPr>
                <a:picLocks noChangeAspect="1" noChangeArrowheads="1"/>
              </p:cNvPicPr>
              <p:nvPr/>
            </p:nvPicPr>
            <p:blipFill>
              <a:blip r:embed="rId8"/>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sp>
        <p:nvSpPr>
          <p:cNvPr id="4" name="Title 3"/>
          <p:cNvSpPr>
            <a:spLocks/>
          </p:cNvSpPr>
          <p:nvPr/>
        </p:nvSpPr>
        <p:spPr bwMode="auto">
          <a:xfrm>
            <a:off x="29626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BGC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and Black Seas</a:t>
            </a:r>
            <a:endParaRPr lang="en-US" sz="3000" b="1" dirty="0">
              <a:effectLst>
                <a:outerShdw blurRad="38100" dist="38100" dir="2700000" algn="tl">
                  <a:srgbClr val="C0C0C0"/>
                </a:outerShdw>
              </a:effectLst>
              <a:latin typeface="Calibri" pitchFamily="34" charset="0"/>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2315258" y="704899"/>
            <a:ext cx="6858000" cy="3429000"/>
          </a:xfrm>
          <a:prstGeom prst="rect">
            <a:avLst/>
          </a:prstGeom>
        </p:spPr>
      </p:pic>
      <p:pic>
        <p:nvPicPr>
          <p:cNvPr id="24" name="Immagine 23"/>
          <p:cNvPicPr>
            <a:picLocks noChangeAspect="1"/>
          </p:cNvPicPr>
          <p:nvPr/>
        </p:nvPicPr>
        <p:blipFill rotWithShape="1">
          <a:blip r:embed="rId2" cstate="print">
            <a:extLst>
              <a:ext uri="{28A0092B-C50C-407E-A947-70E740481C1C}">
                <a14:useLocalDpi xmlns:a14="http://schemas.microsoft.com/office/drawing/2010/main" val="0"/>
              </a:ext>
            </a:extLst>
          </a:blip>
          <a:srcRect t="52231" r="74489" b="25502"/>
          <a:stretch/>
        </p:blipFill>
        <p:spPr>
          <a:xfrm>
            <a:off x="7362145" y="2610611"/>
            <a:ext cx="1749550" cy="1527050"/>
          </a:xfrm>
          <a:prstGeom prst="rect">
            <a:avLst/>
          </a:prstGeom>
        </p:spPr>
      </p:pic>
      <p:pic>
        <p:nvPicPr>
          <p:cNvPr id="25" name="Immagine 24"/>
          <p:cNvPicPr>
            <a:picLocks noChangeAspect="1"/>
          </p:cNvPicPr>
          <p:nvPr/>
        </p:nvPicPr>
        <p:blipFill rotWithShape="1">
          <a:blip r:embed="rId2" cstate="print">
            <a:extLst>
              <a:ext uri="{28A0092B-C50C-407E-A947-70E740481C1C}">
                <a14:useLocalDpi xmlns:a14="http://schemas.microsoft.com/office/drawing/2010/main" val="0"/>
              </a:ext>
            </a:extLst>
          </a:blip>
          <a:srcRect t="76724"/>
          <a:stretch/>
        </p:blipFill>
        <p:spPr>
          <a:xfrm>
            <a:off x="2315258" y="4261189"/>
            <a:ext cx="6858000" cy="1596235"/>
          </a:xfrm>
          <a:prstGeom prst="rect">
            <a:avLst/>
          </a:prstGeom>
        </p:spPr>
      </p:pic>
      <p:sp>
        <p:nvSpPr>
          <p:cNvPr id="27" name="Text Box 21"/>
          <p:cNvSpPr txBox="1">
            <a:spLocks noChangeArrowheads="1"/>
          </p:cNvSpPr>
          <p:nvPr/>
        </p:nvSpPr>
        <p:spPr bwMode="auto">
          <a:xfrm>
            <a:off x="40481" y="985720"/>
            <a:ext cx="2274777" cy="1323439"/>
          </a:xfrm>
          <a:prstGeom prst="rect">
            <a:avLst/>
          </a:prstGeom>
          <a:noFill/>
          <a:ln w="9525">
            <a:noFill/>
            <a:miter lim="800000"/>
            <a:headEnd/>
            <a:tailEnd/>
          </a:ln>
        </p:spPr>
        <p:txBody>
          <a:bodyPr wrap="square">
            <a:spAutoFit/>
          </a:bodyPr>
          <a:lstStyle/>
          <a:p>
            <a:pPr>
              <a:spcBef>
                <a:spcPct val="50000"/>
              </a:spcBef>
            </a:pPr>
            <a:r>
              <a:rPr lang="it-IT" sz="1600" b="1" dirty="0" err="1">
                <a:latin typeface="Calibri" pitchFamily="34" charset="0"/>
              </a:rPr>
              <a:t>BioArgo</a:t>
            </a:r>
            <a:r>
              <a:rPr lang="it-IT" sz="1600" b="1" dirty="0">
                <a:latin typeface="Calibri" pitchFamily="34" charset="0"/>
              </a:rPr>
              <a:t> </a:t>
            </a:r>
            <a:r>
              <a:rPr lang="it-IT" sz="1600" b="1" dirty="0" err="1">
                <a:latin typeface="Calibri" pitchFamily="34" charset="0"/>
              </a:rPr>
              <a:t>Italy</a:t>
            </a:r>
            <a:r>
              <a:rPr lang="it-IT" sz="1600" b="1" dirty="0">
                <a:latin typeface="Calibri" pitchFamily="34" charset="0"/>
              </a:rPr>
              <a:t> WMO </a:t>
            </a:r>
            <a:r>
              <a:rPr lang="it-IT" sz="1600" b="1" dirty="0" smtClean="0">
                <a:latin typeface="Calibri" pitchFamily="34" charset="0"/>
              </a:rPr>
              <a:t>6901866 </a:t>
            </a:r>
            <a:r>
              <a:rPr lang="it-IT" sz="1600" b="1" dirty="0" err="1">
                <a:latin typeface="Calibri" pitchFamily="34" charset="0"/>
              </a:rPr>
              <a:t>deployed</a:t>
            </a:r>
            <a:r>
              <a:rPr lang="it-IT" sz="1600" b="1" dirty="0">
                <a:latin typeface="Calibri" pitchFamily="34" charset="0"/>
              </a:rPr>
              <a:t> in </a:t>
            </a:r>
            <a:r>
              <a:rPr lang="it-IT" sz="1600" b="1" dirty="0" err="1" smtClean="0">
                <a:latin typeface="Calibri" pitchFamily="34" charset="0"/>
              </a:rPr>
              <a:t>May</a:t>
            </a:r>
            <a:r>
              <a:rPr lang="it-IT" sz="1600" b="1" dirty="0" smtClean="0">
                <a:latin typeface="Calibri" pitchFamily="34" charset="0"/>
              </a:rPr>
              <a:t> 2015 </a:t>
            </a:r>
            <a:r>
              <a:rPr lang="it-IT" sz="1600" b="1" dirty="0">
                <a:latin typeface="Calibri" pitchFamily="34" charset="0"/>
              </a:rPr>
              <a:t>(full </a:t>
            </a:r>
            <a:r>
              <a:rPr lang="it-IT" sz="1600" b="1" dirty="0" err="1">
                <a:latin typeface="Calibri" pitchFamily="34" charset="0"/>
              </a:rPr>
              <a:t>sensor</a:t>
            </a:r>
            <a:r>
              <a:rPr lang="it-IT" sz="1600" b="1" dirty="0">
                <a:latin typeface="Calibri" pitchFamily="34" charset="0"/>
              </a:rPr>
              <a:t> </a:t>
            </a:r>
            <a:r>
              <a:rPr lang="it-IT" sz="1600" b="1" dirty="0" err="1">
                <a:latin typeface="Calibri" pitchFamily="34" charset="0"/>
              </a:rPr>
              <a:t>configuration</a:t>
            </a:r>
            <a:r>
              <a:rPr lang="it-IT" sz="1600" b="1" dirty="0">
                <a:latin typeface="Calibri" pitchFamily="34" charset="0"/>
              </a:rPr>
              <a:t>) </a:t>
            </a:r>
            <a:r>
              <a:rPr lang="it-IT" sz="1600" b="1" dirty="0" smtClean="0">
                <a:latin typeface="Calibri" pitchFamily="34" charset="0"/>
              </a:rPr>
              <a:t>in Western Black Sea</a:t>
            </a:r>
            <a:endParaRPr lang="it-IT" sz="1600" b="1" dirty="0">
              <a:latin typeface="Calibri" pitchFamily="34" charset="0"/>
            </a:endParaRPr>
          </a:p>
        </p:txBody>
      </p:sp>
      <p:sp>
        <p:nvSpPr>
          <p:cNvPr id="28" name="Text Box 22"/>
          <p:cNvSpPr txBox="1">
            <a:spLocks noChangeArrowheads="1"/>
          </p:cNvSpPr>
          <p:nvPr/>
        </p:nvSpPr>
        <p:spPr bwMode="auto">
          <a:xfrm>
            <a:off x="41145" y="2360065"/>
            <a:ext cx="2392985" cy="954107"/>
          </a:xfrm>
          <a:prstGeom prst="rect">
            <a:avLst/>
          </a:prstGeom>
          <a:noFill/>
          <a:ln w="9525">
            <a:noFill/>
            <a:miter lim="800000"/>
            <a:headEnd/>
            <a:tailEnd/>
          </a:ln>
        </p:spPr>
        <p:txBody>
          <a:bodyPr wrap="square">
            <a:spAutoFit/>
          </a:bodyPr>
          <a:lstStyle/>
          <a:p>
            <a:pPr>
              <a:spcBef>
                <a:spcPct val="50000"/>
              </a:spcBef>
            </a:pPr>
            <a:r>
              <a:rPr lang="it-IT" sz="1600" b="1" dirty="0" smtClean="0">
                <a:latin typeface="Calibri" pitchFamily="34" charset="0"/>
              </a:rPr>
              <a:t>Parking/</a:t>
            </a:r>
            <a:r>
              <a:rPr lang="it-IT" sz="1600" b="1" dirty="0" err="1" smtClean="0">
                <a:latin typeface="Calibri" pitchFamily="34" charset="0"/>
              </a:rPr>
              <a:t>profiling</a:t>
            </a:r>
            <a:r>
              <a:rPr lang="it-IT" sz="1600" b="1" dirty="0" smtClean="0">
                <a:latin typeface="Calibri" pitchFamily="34" charset="0"/>
              </a:rPr>
              <a:t> </a:t>
            </a:r>
            <a:r>
              <a:rPr lang="it-IT" sz="1600" b="1" dirty="0" err="1">
                <a:latin typeface="Calibri" pitchFamily="34" charset="0"/>
              </a:rPr>
              <a:t>depth</a:t>
            </a:r>
            <a:r>
              <a:rPr lang="it-IT" sz="1600" b="1" dirty="0">
                <a:latin typeface="Calibri" pitchFamily="34" charset="0"/>
              </a:rPr>
              <a:t>: </a:t>
            </a:r>
            <a:r>
              <a:rPr lang="it-IT" sz="1600" b="1" dirty="0" smtClean="0">
                <a:latin typeface="Calibri" pitchFamily="34" charset="0"/>
              </a:rPr>
              <a:t>200/1000 </a:t>
            </a:r>
            <a:r>
              <a:rPr lang="it-IT" sz="1600" b="1" dirty="0">
                <a:latin typeface="Calibri" pitchFamily="34" charset="0"/>
              </a:rPr>
              <a:t>m</a:t>
            </a:r>
          </a:p>
          <a:p>
            <a:pPr>
              <a:spcBef>
                <a:spcPct val="50000"/>
              </a:spcBef>
            </a:pPr>
            <a:r>
              <a:rPr lang="it-IT" sz="1600" b="1" dirty="0" err="1" smtClean="0">
                <a:latin typeface="Calibri" pitchFamily="34" charset="0"/>
              </a:rPr>
              <a:t>Stanev</a:t>
            </a:r>
            <a:r>
              <a:rPr lang="it-IT" sz="1600" b="1" dirty="0" smtClean="0">
                <a:latin typeface="Calibri" pitchFamily="34" charset="0"/>
              </a:rPr>
              <a:t> et al. (</a:t>
            </a:r>
            <a:r>
              <a:rPr lang="it-IT" sz="1600" b="1" dirty="0" err="1" smtClean="0">
                <a:latin typeface="Calibri" pitchFamily="34" charset="0"/>
              </a:rPr>
              <a:t>submitted</a:t>
            </a:r>
            <a:r>
              <a:rPr lang="it-IT" sz="1600" b="1" dirty="0" smtClean="0">
                <a:latin typeface="Calibri" pitchFamily="34" charset="0"/>
              </a:rPr>
              <a:t>)</a:t>
            </a:r>
            <a:endParaRPr lang="it-IT" sz="1600" b="1" dirty="0">
              <a:latin typeface="Calibri" pitchFamily="34" charset="0"/>
            </a:endParaRPr>
          </a:p>
        </p:txBody>
      </p:sp>
      <p:grpSp>
        <p:nvGrpSpPr>
          <p:cNvPr id="26" name="Gruppo 25"/>
          <p:cNvGrpSpPr/>
          <p:nvPr/>
        </p:nvGrpSpPr>
        <p:grpSpPr>
          <a:xfrm>
            <a:off x="0" y="6483350"/>
            <a:ext cx="9144000" cy="374650"/>
            <a:chOff x="0" y="6483350"/>
            <a:chExt cx="9144000" cy="374650"/>
          </a:xfrm>
        </p:grpSpPr>
        <p:grpSp>
          <p:nvGrpSpPr>
            <p:cNvPr id="29" name="Group 7"/>
            <p:cNvGrpSpPr>
              <a:grpSpLocks/>
            </p:cNvGrpSpPr>
            <p:nvPr/>
          </p:nvGrpSpPr>
          <p:grpSpPr bwMode="auto">
            <a:xfrm>
              <a:off x="0" y="6483350"/>
              <a:ext cx="9144000" cy="374650"/>
              <a:chOff x="0" y="4084"/>
              <a:chExt cx="5760" cy="236"/>
            </a:xfrm>
          </p:grpSpPr>
          <p:sp>
            <p:nvSpPr>
              <p:cNvPr id="37"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8"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30" name="Immagin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1" name="Immagine 30"/>
            <p:cNvPicPr>
              <a:picLocks noChangeAspect="1"/>
            </p:cNvPicPr>
            <p:nvPr/>
          </p:nvPicPr>
          <p:blipFill>
            <a:blip r:embed="rId4"/>
            <a:stretch>
              <a:fillRect/>
            </a:stretch>
          </p:blipFill>
          <p:spPr>
            <a:xfrm>
              <a:off x="561082" y="6487291"/>
              <a:ext cx="360045" cy="360045"/>
            </a:xfrm>
            <a:prstGeom prst="rect">
              <a:avLst/>
            </a:prstGeom>
          </p:spPr>
        </p:pic>
        <p:pic>
          <p:nvPicPr>
            <p:cNvPr id="32" name="Immagine 31"/>
            <p:cNvPicPr>
              <a:picLocks noChangeAspect="1"/>
            </p:cNvPicPr>
            <p:nvPr/>
          </p:nvPicPr>
          <p:blipFill>
            <a:blip r:embed="rId5"/>
            <a:stretch>
              <a:fillRect/>
            </a:stretch>
          </p:blipFill>
          <p:spPr>
            <a:xfrm>
              <a:off x="134434" y="6507165"/>
              <a:ext cx="329707" cy="328611"/>
            </a:xfrm>
            <a:prstGeom prst="rect">
              <a:avLst/>
            </a:prstGeom>
          </p:spPr>
        </p:pic>
        <p:pic>
          <p:nvPicPr>
            <p:cNvPr id="33" name="Picture 3"/>
            <p:cNvPicPr>
              <a:picLocks noChangeAspect="1" noChangeArrowheads="1"/>
            </p:cNvPicPr>
            <p:nvPr/>
          </p:nvPicPr>
          <p:blipFill>
            <a:blip r:embed="rId6"/>
            <a:srcRect/>
            <a:stretch>
              <a:fillRect/>
            </a:stretch>
          </p:blipFill>
          <p:spPr bwMode="auto">
            <a:xfrm>
              <a:off x="8579505" y="6499787"/>
              <a:ext cx="426730" cy="319551"/>
            </a:xfrm>
            <a:prstGeom prst="rect">
              <a:avLst/>
            </a:prstGeom>
            <a:noFill/>
            <a:ln w="9525">
              <a:noFill/>
              <a:miter lim="800000"/>
              <a:headEnd/>
              <a:tailEnd/>
            </a:ln>
          </p:spPr>
        </p:pic>
        <p:grpSp>
          <p:nvGrpSpPr>
            <p:cNvPr id="34" name="Group 7"/>
            <p:cNvGrpSpPr>
              <a:grpSpLocks/>
            </p:cNvGrpSpPr>
            <p:nvPr/>
          </p:nvGrpSpPr>
          <p:grpSpPr bwMode="auto">
            <a:xfrm>
              <a:off x="990370" y="6523867"/>
              <a:ext cx="500097" cy="307620"/>
              <a:chOff x="4967" y="0"/>
              <a:chExt cx="805" cy="603"/>
            </a:xfrm>
          </p:grpSpPr>
          <p:sp>
            <p:nvSpPr>
              <p:cNvPr id="35"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6" name="Picture 9" descr="Immagine1"/>
              <p:cNvPicPr>
                <a:picLocks noChangeAspect="1" noChangeArrowheads="1"/>
              </p:cNvPicPr>
              <p:nvPr/>
            </p:nvPicPr>
            <p:blipFill>
              <a:blip r:embed="rId7"/>
              <a:srcRect/>
              <a:stretch>
                <a:fillRect/>
              </a:stretch>
            </p:blipFill>
            <p:spPr bwMode="auto">
              <a:xfrm>
                <a:off x="4967" y="0"/>
                <a:ext cx="805" cy="603"/>
              </a:xfrm>
              <a:prstGeom prst="rect">
                <a:avLst/>
              </a:prstGeom>
              <a:noFill/>
              <a:ln w="9525">
                <a:noFill/>
                <a:miter lim="800000"/>
                <a:headEnd/>
                <a:tailEnd/>
              </a:ln>
            </p:spPr>
          </p:pic>
        </p:grpSp>
      </p:grpSp>
      <p:pic>
        <p:nvPicPr>
          <p:cNvPr id="20" name="Immagine 19"/>
          <p:cNvPicPr>
            <a:picLocks noChangeAspect="1"/>
          </p:cNvPicPr>
          <p:nvPr/>
        </p:nvPicPr>
        <p:blipFill rotWithShape="1">
          <a:blip r:embed="rId8"/>
          <a:srcRect l="11429" r="45714" b="16807"/>
          <a:stretch/>
        </p:blipFill>
        <p:spPr>
          <a:xfrm>
            <a:off x="283106" y="3590777"/>
            <a:ext cx="1688023" cy="2469668"/>
          </a:xfrm>
          <a:prstGeom prst="rect">
            <a:avLst/>
          </a:prstGeom>
        </p:spPr>
      </p:pic>
    </p:spTree>
    <p:extLst>
      <p:ext uri="{BB962C8B-B14F-4D97-AF65-F5344CB8AC3E}">
        <p14:creationId xmlns:p14="http://schemas.microsoft.com/office/powerpoint/2010/main" val="3048795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sp>
        <p:nvSpPr>
          <p:cNvPr id="25607" name="Text Box 21"/>
          <p:cNvSpPr txBox="1">
            <a:spLocks noChangeArrowheads="1"/>
          </p:cNvSpPr>
          <p:nvPr/>
        </p:nvSpPr>
        <p:spPr bwMode="auto">
          <a:xfrm>
            <a:off x="40481" y="4401205"/>
            <a:ext cx="2892425" cy="1077218"/>
          </a:xfrm>
          <a:prstGeom prst="rect">
            <a:avLst/>
          </a:prstGeom>
          <a:noFill/>
          <a:ln w="9525">
            <a:noFill/>
            <a:miter lim="800000"/>
            <a:headEnd/>
            <a:tailEnd/>
          </a:ln>
        </p:spPr>
        <p:txBody>
          <a:bodyPr>
            <a:spAutoFit/>
          </a:bodyPr>
          <a:lstStyle/>
          <a:p>
            <a:pPr>
              <a:spcBef>
                <a:spcPct val="50000"/>
              </a:spcBef>
            </a:pPr>
            <a:r>
              <a:rPr lang="it-IT" sz="1600" b="1" dirty="0" err="1">
                <a:latin typeface="Calibri" pitchFamily="34" charset="0"/>
              </a:rPr>
              <a:t>BioArgo</a:t>
            </a:r>
            <a:r>
              <a:rPr lang="it-IT" sz="1600" b="1" dirty="0">
                <a:latin typeface="Calibri" pitchFamily="34" charset="0"/>
              </a:rPr>
              <a:t> </a:t>
            </a:r>
            <a:r>
              <a:rPr lang="it-IT" sz="1600" b="1" dirty="0" err="1">
                <a:latin typeface="Calibri" pitchFamily="34" charset="0"/>
              </a:rPr>
              <a:t>Italy</a:t>
            </a:r>
            <a:r>
              <a:rPr lang="it-IT" sz="1600" b="1" dirty="0">
                <a:latin typeface="Calibri" pitchFamily="34" charset="0"/>
              </a:rPr>
              <a:t> WMO </a:t>
            </a:r>
            <a:r>
              <a:rPr lang="it-IT" sz="1600" b="1" dirty="0" smtClean="0">
                <a:latin typeface="Calibri" pitchFamily="34" charset="0"/>
              </a:rPr>
              <a:t>6901866 </a:t>
            </a:r>
            <a:r>
              <a:rPr lang="it-IT" sz="1600" b="1" dirty="0" err="1">
                <a:latin typeface="Calibri" pitchFamily="34" charset="0"/>
              </a:rPr>
              <a:t>deployed</a:t>
            </a:r>
            <a:r>
              <a:rPr lang="it-IT" sz="1600" b="1" dirty="0">
                <a:latin typeface="Calibri" pitchFamily="34" charset="0"/>
              </a:rPr>
              <a:t> in </a:t>
            </a:r>
            <a:r>
              <a:rPr lang="it-IT" sz="1600" b="1" dirty="0" err="1" smtClean="0">
                <a:latin typeface="Calibri" pitchFamily="34" charset="0"/>
              </a:rPr>
              <a:t>May</a:t>
            </a:r>
            <a:r>
              <a:rPr lang="it-IT" sz="1600" b="1" dirty="0" smtClean="0">
                <a:latin typeface="Calibri" pitchFamily="34" charset="0"/>
              </a:rPr>
              <a:t> 2015 </a:t>
            </a:r>
            <a:r>
              <a:rPr lang="it-IT" sz="1600" b="1" dirty="0">
                <a:latin typeface="Calibri" pitchFamily="34" charset="0"/>
              </a:rPr>
              <a:t>(full </a:t>
            </a:r>
            <a:r>
              <a:rPr lang="it-IT" sz="1600" b="1" dirty="0" err="1">
                <a:latin typeface="Calibri" pitchFamily="34" charset="0"/>
              </a:rPr>
              <a:t>sensor</a:t>
            </a:r>
            <a:r>
              <a:rPr lang="it-IT" sz="1600" b="1" dirty="0">
                <a:latin typeface="Calibri" pitchFamily="34" charset="0"/>
              </a:rPr>
              <a:t> </a:t>
            </a:r>
            <a:r>
              <a:rPr lang="it-IT" sz="1600" b="1" dirty="0" err="1">
                <a:latin typeface="Calibri" pitchFamily="34" charset="0"/>
              </a:rPr>
              <a:t>configuration</a:t>
            </a:r>
            <a:r>
              <a:rPr lang="it-IT" sz="1600" b="1" dirty="0">
                <a:latin typeface="Calibri" pitchFamily="34" charset="0"/>
              </a:rPr>
              <a:t>) </a:t>
            </a:r>
            <a:r>
              <a:rPr lang="it-IT" sz="1600" b="1" dirty="0" smtClean="0">
                <a:latin typeface="Calibri" pitchFamily="34" charset="0"/>
              </a:rPr>
              <a:t>in Western Black Sea</a:t>
            </a:r>
            <a:endParaRPr lang="it-IT" sz="1600" b="1" dirty="0">
              <a:latin typeface="Calibri" pitchFamily="34" charset="0"/>
            </a:endParaRPr>
          </a:p>
        </p:txBody>
      </p:sp>
      <p:sp>
        <p:nvSpPr>
          <p:cNvPr id="25608" name="Text Box 22"/>
          <p:cNvSpPr txBox="1">
            <a:spLocks noChangeArrowheads="1"/>
          </p:cNvSpPr>
          <p:nvPr/>
        </p:nvSpPr>
        <p:spPr bwMode="auto">
          <a:xfrm>
            <a:off x="41145" y="5505879"/>
            <a:ext cx="2806700" cy="954107"/>
          </a:xfrm>
          <a:prstGeom prst="rect">
            <a:avLst/>
          </a:prstGeom>
          <a:noFill/>
          <a:ln w="9525">
            <a:noFill/>
            <a:miter lim="800000"/>
            <a:headEnd/>
            <a:tailEnd/>
          </a:ln>
        </p:spPr>
        <p:txBody>
          <a:bodyPr>
            <a:spAutoFit/>
          </a:bodyPr>
          <a:lstStyle/>
          <a:p>
            <a:pPr>
              <a:spcBef>
                <a:spcPct val="50000"/>
              </a:spcBef>
            </a:pPr>
            <a:r>
              <a:rPr lang="it-IT" sz="1600" b="1" dirty="0" smtClean="0">
                <a:latin typeface="Calibri" pitchFamily="34" charset="0"/>
              </a:rPr>
              <a:t>Parking/</a:t>
            </a:r>
            <a:r>
              <a:rPr lang="it-IT" sz="1600" b="1" dirty="0" err="1" smtClean="0">
                <a:latin typeface="Calibri" pitchFamily="34" charset="0"/>
              </a:rPr>
              <a:t>profiling</a:t>
            </a:r>
            <a:r>
              <a:rPr lang="it-IT" sz="1600" b="1" dirty="0" smtClean="0">
                <a:latin typeface="Calibri" pitchFamily="34" charset="0"/>
              </a:rPr>
              <a:t> </a:t>
            </a:r>
            <a:r>
              <a:rPr lang="it-IT" sz="1600" b="1" dirty="0" err="1">
                <a:latin typeface="Calibri" pitchFamily="34" charset="0"/>
              </a:rPr>
              <a:t>depth</a:t>
            </a:r>
            <a:r>
              <a:rPr lang="it-IT" sz="1600" b="1" dirty="0">
                <a:latin typeface="Calibri" pitchFamily="34" charset="0"/>
              </a:rPr>
              <a:t>: </a:t>
            </a:r>
            <a:r>
              <a:rPr lang="it-IT" sz="1600" b="1" dirty="0" smtClean="0">
                <a:latin typeface="Calibri" pitchFamily="34" charset="0"/>
              </a:rPr>
              <a:t>200/1000 </a:t>
            </a:r>
            <a:r>
              <a:rPr lang="it-IT" sz="1600" b="1" dirty="0">
                <a:latin typeface="Calibri" pitchFamily="34" charset="0"/>
              </a:rPr>
              <a:t>m</a:t>
            </a:r>
          </a:p>
          <a:p>
            <a:pPr>
              <a:spcBef>
                <a:spcPct val="50000"/>
              </a:spcBef>
            </a:pPr>
            <a:r>
              <a:rPr lang="it-IT" sz="1600" b="1" dirty="0" err="1" smtClean="0">
                <a:latin typeface="Calibri" pitchFamily="34" charset="0"/>
              </a:rPr>
              <a:t>Stanev</a:t>
            </a:r>
            <a:r>
              <a:rPr lang="it-IT" sz="1600" b="1" dirty="0" smtClean="0">
                <a:latin typeface="Calibri" pitchFamily="34" charset="0"/>
              </a:rPr>
              <a:t> et al. (</a:t>
            </a:r>
            <a:r>
              <a:rPr lang="it-IT" sz="1600" b="1" dirty="0" err="1" smtClean="0">
                <a:latin typeface="Calibri" pitchFamily="34" charset="0"/>
              </a:rPr>
              <a:t>submitted</a:t>
            </a:r>
            <a:r>
              <a:rPr lang="it-IT" sz="1600" b="1" dirty="0" smtClean="0">
                <a:latin typeface="Calibri" pitchFamily="34" charset="0"/>
              </a:rPr>
              <a:t>)</a:t>
            </a:r>
            <a:endParaRPr lang="it-IT" sz="1600" b="1" dirty="0">
              <a:latin typeface="Calibri" pitchFamily="34" charset="0"/>
            </a:endParaRPr>
          </a:p>
        </p:txBody>
      </p:sp>
      <p:sp>
        <p:nvSpPr>
          <p:cNvPr id="4" name="Title 3"/>
          <p:cNvSpPr>
            <a:spLocks/>
          </p:cNvSpPr>
          <p:nvPr/>
        </p:nvSpPr>
        <p:spPr bwMode="auto">
          <a:xfrm>
            <a:off x="29626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BGC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and Black Seas</a:t>
            </a:r>
            <a:endParaRPr lang="en-US" sz="3000" b="1" dirty="0">
              <a:effectLst>
                <a:outerShdw blurRad="38100" dist="38100" dir="2700000" algn="tl">
                  <a:srgbClr val="C0C0C0"/>
                </a:outerShdw>
              </a:effectLst>
              <a:latin typeface="Calibri" pitchFamily="34" charset="0"/>
            </a:endParaRPr>
          </a:p>
        </p:txBody>
      </p:sp>
      <p:pic>
        <p:nvPicPr>
          <p:cNvPr id="27" name="Picture 2" descr="C:\Users\stanev\emil\papers\my\Bioargo\H2S\fig_16_03_17\hoffbio_zlev_O2+H2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58"/>
          <a:stretch/>
        </p:blipFill>
        <p:spPr bwMode="auto">
          <a:xfrm>
            <a:off x="4113885" y="609773"/>
            <a:ext cx="5191970" cy="55939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stanev\emil\papers\my\Bioargo\H2S\fig_16_03_17\HS_PICS_20170323\argo_map_sal_opt3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23" t="881" r="2399" b="22739"/>
          <a:stretch/>
        </p:blipFill>
        <p:spPr bwMode="auto">
          <a:xfrm>
            <a:off x="40481" y="638205"/>
            <a:ext cx="3157174" cy="21649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Users\stanev\emil\papers\my\Bioargo\H2S\fig_16_03_17\HS_PICS_20170323\scatter_ogs7_HO_zlev_marked2_NEW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82282" y="2351606"/>
            <a:ext cx="2484784" cy="236396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o 23"/>
          <p:cNvGrpSpPr/>
          <p:nvPr/>
        </p:nvGrpSpPr>
        <p:grpSpPr>
          <a:xfrm>
            <a:off x="0" y="6483350"/>
            <a:ext cx="9144000" cy="374650"/>
            <a:chOff x="0" y="6483350"/>
            <a:chExt cx="9144000" cy="374650"/>
          </a:xfrm>
        </p:grpSpPr>
        <p:grpSp>
          <p:nvGrpSpPr>
            <p:cNvPr id="25" name="Group 7"/>
            <p:cNvGrpSpPr>
              <a:grpSpLocks/>
            </p:cNvGrpSpPr>
            <p:nvPr/>
          </p:nvGrpSpPr>
          <p:grpSpPr bwMode="auto">
            <a:xfrm>
              <a:off x="0" y="6483350"/>
              <a:ext cx="9144000" cy="374650"/>
              <a:chOff x="0" y="4084"/>
              <a:chExt cx="5760" cy="236"/>
            </a:xfrm>
          </p:grpSpPr>
          <p:sp>
            <p:nvSpPr>
              <p:cNvPr id="36"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7"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6" name="Immagin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0" name="Immagine 29"/>
            <p:cNvPicPr>
              <a:picLocks noChangeAspect="1"/>
            </p:cNvPicPr>
            <p:nvPr/>
          </p:nvPicPr>
          <p:blipFill>
            <a:blip r:embed="rId6"/>
            <a:stretch>
              <a:fillRect/>
            </a:stretch>
          </p:blipFill>
          <p:spPr>
            <a:xfrm>
              <a:off x="561082" y="6487291"/>
              <a:ext cx="360045" cy="360045"/>
            </a:xfrm>
            <a:prstGeom prst="rect">
              <a:avLst/>
            </a:prstGeom>
          </p:spPr>
        </p:pic>
        <p:pic>
          <p:nvPicPr>
            <p:cNvPr id="31" name="Immagine 30"/>
            <p:cNvPicPr>
              <a:picLocks noChangeAspect="1"/>
            </p:cNvPicPr>
            <p:nvPr/>
          </p:nvPicPr>
          <p:blipFill>
            <a:blip r:embed="rId7"/>
            <a:stretch>
              <a:fillRect/>
            </a:stretch>
          </p:blipFill>
          <p:spPr>
            <a:xfrm>
              <a:off x="134434" y="6507165"/>
              <a:ext cx="329707" cy="328611"/>
            </a:xfrm>
            <a:prstGeom prst="rect">
              <a:avLst/>
            </a:prstGeom>
          </p:spPr>
        </p:pic>
        <p:pic>
          <p:nvPicPr>
            <p:cNvPr id="32" name="Picture 3"/>
            <p:cNvPicPr>
              <a:picLocks noChangeAspect="1" noChangeArrowheads="1"/>
            </p:cNvPicPr>
            <p:nvPr/>
          </p:nvPicPr>
          <p:blipFill>
            <a:blip r:embed="rId8"/>
            <a:srcRect/>
            <a:stretch>
              <a:fillRect/>
            </a:stretch>
          </p:blipFill>
          <p:spPr bwMode="auto">
            <a:xfrm>
              <a:off x="8579505" y="6499787"/>
              <a:ext cx="426730" cy="319551"/>
            </a:xfrm>
            <a:prstGeom prst="rect">
              <a:avLst/>
            </a:prstGeom>
            <a:noFill/>
            <a:ln w="9525">
              <a:noFill/>
              <a:miter lim="800000"/>
              <a:headEnd/>
              <a:tailEnd/>
            </a:ln>
          </p:spPr>
        </p:pic>
        <p:grpSp>
          <p:nvGrpSpPr>
            <p:cNvPr id="33" name="Group 7"/>
            <p:cNvGrpSpPr>
              <a:grpSpLocks/>
            </p:cNvGrpSpPr>
            <p:nvPr/>
          </p:nvGrpSpPr>
          <p:grpSpPr bwMode="auto">
            <a:xfrm>
              <a:off x="990370" y="6523867"/>
              <a:ext cx="500097" cy="307620"/>
              <a:chOff x="4967" y="0"/>
              <a:chExt cx="805" cy="603"/>
            </a:xfrm>
          </p:grpSpPr>
          <p:sp>
            <p:nvSpPr>
              <p:cNvPr id="34"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5" name="Picture 9" descr="Immagine1"/>
              <p:cNvPicPr>
                <a:picLocks noChangeAspect="1" noChangeArrowheads="1"/>
              </p:cNvPicPr>
              <p:nvPr/>
            </p:nvPicPr>
            <p:blipFill>
              <a:blip r:embed="rId9"/>
              <a:srcRect/>
              <a:stretch>
                <a:fillRect/>
              </a:stretch>
            </p:blipFill>
            <p:spPr bwMode="auto">
              <a:xfrm>
                <a:off x="4967" y="0"/>
                <a:ext cx="805" cy="603"/>
              </a:xfrm>
              <a:prstGeom prst="rect">
                <a:avLst/>
              </a:prstGeom>
              <a:noFill/>
              <a:ln w="9525">
                <a:noFill/>
                <a:miter lim="800000"/>
                <a:headEnd/>
                <a:tailEnd/>
              </a:ln>
            </p:spPr>
          </p:pic>
        </p:grpSp>
      </p:grpSp>
    </p:spTree>
    <p:extLst>
      <p:ext uri="{BB962C8B-B14F-4D97-AF65-F5344CB8AC3E}">
        <p14:creationId xmlns:p14="http://schemas.microsoft.com/office/powerpoint/2010/main" val="860494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sp>
        <p:nvSpPr>
          <p:cNvPr id="25607" name="Text Box 21"/>
          <p:cNvSpPr txBox="1">
            <a:spLocks noChangeArrowheads="1"/>
          </p:cNvSpPr>
          <p:nvPr/>
        </p:nvSpPr>
        <p:spPr bwMode="auto">
          <a:xfrm>
            <a:off x="462368" y="2834114"/>
            <a:ext cx="2892425" cy="830997"/>
          </a:xfrm>
          <a:prstGeom prst="rect">
            <a:avLst/>
          </a:prstGeom>
          <a:noFill/>
          <a:ln w="9525">
            <a:noFill/>
            <a:miter lim="800000"/>
            <a:headEnd/>
            <a:tailEnd/>
          </a:ln>
        </p:spPr>
        <p:txBody>
          <a:bodyPr>
            <a:spAutoFit/>
          </a:bodyPr>
          <a:lstStyle/>
          <a:p>
            <a:pPr>
              <a:spcBef>
                <a:spcPct val="50000"/>
              </a:spcBef>
            </a:pPr>
            <a:r>
              <a:rPr lang="it-IT" sz="1600" b="1" dirty="0" err="1" smtClean="0">
                <a:latin typeface="Calibri" pitchFamily="34" charset="0"/>
              </a:rPr>
              <a:t>Deep</a:t>
            </a:r>
            <a:r>
              <a:rPr lang="it-IT" sz="1600" b="1" dirty="0" smtClean="0">
                <a:latin typeface="Calibri" pitchFamily="34" charset="0"/>
              </a:rPr>
              <a:t> Argo WMO 6903200 </a:t>
            </a:r>
            <a:r>
              <a:rPr lang="it-IT" sz="1600" b="1" dirty="0" err="1">
                <a:latin typeface="Calibri" pitchFamily="34" charset="0"/>
              </a:rPr>
              <a:t>deployed</a:t>
            </a:r>
            <a:r>
              <a:rPr lang="it-IT" sz="1600" b="1" dirty="0">
                <a:latin typeface="Calibri" pitchFamily="34" charset="0"/>
              </a:rPr>
              <a:t> </a:t>
            </a:r>
            <a:r>
              <a:rPr lang="it-IT" sz="1600" b="1" dirty="0" smtClean="0">
                <a:latin typeface="Calibri" pitchFamily="34" charset="0"/>
              </a:rPr>
              <a:t>on 8 </a:t>
            </a:r>
            <a:r>
              <a:rPr lang="it-IT" sz="1600" b="1" dirty="0" err="1" smtClean="0">
                <a:latin typeface="Calibri" pitchFamily="34" charset="0"/>
              </a:rPr>
              <a:t>June</a:t>
            </a:r>
            <a:r>
              <a:rPr lang="it-IT" sz="1600" b="1" dirty="0" smtClean="0">
                <a:latin typeface="Calibri" pitchFamily="34" charset="0"/>
              </a:rPr>
              <a:t> 2016 in </a:t>
            </a:r>
            <a:r>
              <a:rPr lang="it-IT" sz="1600" b="1" dirty="0" err="1" smtClean="0">
                <a:latin typeface="Calibri" pitchFamily="34" charset="0"/>
              </a:rPr>
              <a:t>deep</a:t>
            </a:r>
            <a:r>
              <a:rPr lang="it-IT" sz="1600" b="1" dirty="0" smtClean="0">
                <a:latin typeface="Calibri" pitchFamily="34" charset="0"/>
              </a:rPr>
              <a:t> NE </a:t>
            </a:r>
            <a:r>
              <a:rPr lang="it-IT" sz="1600" b="1" dirty="0" err="1" smtClean="0">
                <a:latin typeface="Calibri" pitchFamily="34" charset="0"/>
              </a:rPr>
              <a:t>Ionian</a:t>
            </a:r>
            <a:endParaRPr lang="it-IT" sz="1600" b="1" dirty="0">
              <a:latin typeface="Calibri" pitchFamily="34" charset="0"/>
            </a:endParaRPr>
          </a:p>
        </p:txBody>
      </p:sp>
      <p:sp>
        <p:nvSpPr>
          <p:cNvPr id="25608" name="Text Box 22"/>
          <p:cNvSpPr txBox="1">
            <a:spLocks noChangeArrowheads="1"/>
          </p:cNvSpPr>
          <p:nvPr/>
        </p:nvSpPr>
        <p:spPr bwMode="auto">
          <a:xfrm>
            <a:off x="484085" y="3965128"/>
            <a:ext cx="2806700" cy="954107"/>
          </a:xfrm>
          <a:prstGeom prst="rect">
            <a:avLst/>
          </a:prstGeom>
          <a:noFill/>
          <a:ln w="9525">
            <a:noFill/>
            <a:miter lim="800000"/>
            <a:headEnd/>
            <a:tailEnd/>
          </a:ln>
        </p:spPr>
        <p:txBody>
          <a:bodyPr>
            <a:spAutoFit/>
          </a:bodyPr>
          <a:lstStyle/>
          <a:p>
            <a:pPr>
              <a:spcBef>
                <a:spcPct val="50000"/>
              </a:spcBef>
            </a:pPr>
            <a:r>
              <a:rPr lang="it-IT" sz="1600" b="1" dirty="0" smtClean="0">
                <a:latin typeface="Calibri" pitchFamily="34" charset="0"/>
              </a:rPr>
              <a:t>Parking/</a:t>
            </a:r>
            <a:r>
              <a:rPr lang="it-IT" sz="1600" b="1" dirty="0" err="1" smtClean="0">
                <a:latin typeface="Calibri" pitchFamily="34" charset="0"/>
              </a:rPr>
              <a:t>profiling</a:t>
            </a:r>
            <a:r>
              <a:rPr lang="it-IT" sz="1600" b="1" dirty="0" smtClean="0">
                <a:latin typeface="Calibri" pitchFamily="34" charset="0"/>
              </a:rPr>
              <a:t> </a:t>
            </a:r>
            <a:r>
              <a:rPr lang="it-IT" sz="1600" b="1" dirty="0" err="1">
                <a:latin typeface="Calibri" pitchFamily="34" charset="0"/>
              </a:rPr>
              <a:t>depth</a:t>
            </a:r>
            <a:r>
              <a:rPr lang="it-IT" sz="1600" b="1" dirty="0">
                <a:latin typeface="Calibri" pitchFamily="34" charset="0"/>
              </a:rPr>
              <a:t>: </a:t>
            </a:r>
            <a:r>
              <a:rPr lang="it-IT" sz="1600" b="1" dirty="0" smtClean="0">
                <a:latin typeface="Calibri" pitchFamily="34" charset="0"/>
              </a:rPr>
              <a:t>4000/4000 m</a:t>
            </a:r>
            <a:endParaRPr lang="it-IT" sz="1600" b="1" dirty="0">
              <a:latin typeface="Calibri" pitchFamily="34" charset="0"/>
            </a:endParaRPr>
          </a:p>
          <a:p>
            <a:pPr>
              <a:spcBef>
                <a:spcPct val="50000"/>
              </a:spcBef>
            </a:pPr>
            <a:r>
              <a:rPr lang="it-IT" sz="1600" b="1" dirty="0" err="1" smtClean="0">
                <a:latin typeface="Calibri" pitchFamily="34" charset="0"/>
              </a:rPr>
              <a:t>Only</a:t>
            </a:r>
            <a:r>
              <a:rPr lang="it-IT" sz="1600" b="1" dirty="0" smtClean="0">
                <a:latin typeface="Calibri" pitchFamily="34" charset="0"/>
              </a:rPr>
              <a:t> 8 </a:t>
            </a:r>
            <a:r>
              <a:rPr lang="it-IT" sz="1600" b="1" dirty="0" err="1" smtClean="0">
                <a:latin typeface="Calibri" pitchFamily="34" charset="0"/>
              </a:rPr>
              <a:t>cycles</a:t>
            </a:r>
            <a:r>
              <a:rPr lang="it-IT" sz="1600" b="1" dirty="0" smtClean="0">
                <a:latin typeface="Calibri" pitchFamily="34" charset="0"/>
              </a:rPr>
              <a:t> (</a:t>
            </a:r>
            <a:r>
              <a:rPr lang="it-IT" sz="1600" b="1" dirty="0" err="1" smtClean="0">
                <a:latin typeface="Calibri" pitchFamily="34" charset="0"/>
              </a:rPr>
              <a:t>until</a:t>
            </a:r>
            <a:r>
              <a:rPr lang="it-IT" sz="1600" b="1" dirty="0" smtClean="0">
                <a:latin typeface="Calibri" pitchFamily="34" charset="0"/>
              </a:rPr>
              <a:t> 14 </a:t>
            </a:r>
            <a:r>
              <a:rPr lang="it-IT" sz="1600" b="1" dirty="0" err="1" smtClean="0">
                <a:latin typeface="Calibri" pitchFamily="34" charset="0"/>
              </a:rPr>
              <a:t>July</a:t>
            </a:r>
            <a:r>
              <a:rPr lang="it-IT" sz="1600" b="1" dirty="0" smtClean="0">
                <a:latin typeface="Calibri" pitchFamily="34" charset="0"/>
              </a:rPr>
              <a:t>)</a:t>
            </a:r>
            <a:endParaRPr lang="it-IT" sz="1600" b="1" dirty="0">
              <a:latin typeface="Calibri" pitchFamily="34" charset="0"/>
            </a:endParaRPr>
          </a:p>
        </p:txBody>
      </p:sp>
      <p:sp>
        <p:nvSpPr>
          <p:cNvPr id="4" name="Title 3"/>
          <p:cNvSpPr>
            <a:spLocks/>
          </p:cNvSpPr>
          <p:nvPr/>
        </p:nvSpPr>
        <p:spPr bwMode="auto">
          <a:xfrm>
            <a:off x="151790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DEEP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Sea</a:t>
            </a:r>
            <a:endParaRPr lang="en-US" sz="3000" b="1" dirty="0">
              <a:effectLst>
                <a:outerShdw blurRad="38100" dist="38100" dir="2700000" algn="tl">
                  <a:srgbClr val="C0C0C0"/>
                </a:outerShdw>
              </a:effectLst>
              <a:latin typeface="Calibri" pitchFamily="34" charset="0"/>
            </a:endParaRPr>
          </a:p>
        </p:txBody>
      </p:sp>
      <p:grpSp>
        <p:nvGrpSpPr>
          <p:cNvPr id="24" name="Gruppo 23"/>
          <p:cNvGrpSpPr/>
          <p:nvPr/>
        </p:nvGrpSpPr>
        <p:grpSpPr>
          <a:xfrm>
            <a:off x="0" y="6483350"/>
            <a:ext cx="9144000" cy="374650"/>
            <a:chOff x="0" y="6483350"/>
            <a:chExt cx="9144000" cy="374650"/>
          </a:xfrm>
        </p:grpSpPr>
        <p:grpSp>
          <p:nvGrpSpPr>
            <p:cNvPr id="25" name="Group 7"/>
            <p:cNvGrpSpPr>
              <a:grpSpLocks/>
            </p:cNvGrpSpPr>
            <p:nvPr/>
          </p:nvGrpSpPr>
          <p:grpSpPr bwMode="auto">
            <a:xfrm>
              <a:off x="0" y="6483350"/>
              <a:ext cx="9144000" cy="374650"/>
              <a:chOff x="0" y="4084"/>
              <a:chExt cx="5760" cy="236"/>
            </a:xfrm>
          </p:grpSpPr>
          <p:sp>
            <p:nvSpPr>
              <p:cNvPr id="36"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7"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6" name="Immagin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0" name="Immagine 29"/>
            <p:cNvPicPr>
              <a:picLocks noChangeAspect="1"/>
            </p:cNvPicPr>
            <p:nvPr/>
          </p:nvPicPr>
          <p:blipFill>
            <a:blip r:embed="rId3"/>
            <a:stretch>
              <a:fillRect/>
            </a:stretch>
          </p:blipFill>
          <p:spPr>
            <a:xfrm>
              <a:off x="561082" y="6487291"/>
              <a:ext cx="360045" cy="360045"/>
            </a:xfrm>
            <a:prstGeom prst="rect">
              <a:avLst/>
            </a:prstGeom>
          </p:spPr>
        </p:pic>
        <p:pic>
          <p:nvPicPr>
            <p:cNvPr id="31" name="Immagine 30"/>
            <p:cNvPicPr>
              <a:picLocks noChangeAspect="1"/>
            </p:cNvPicPr>
            <p:nvPr/>
          </p:nvPicPr>
          <p:blipFill>
            <a:blip r:embed="rId4"/>
            <a:stretch>
              <a:fillRect/>
            </a:stretch>
          </p:blipFill>
          <p:spPr>
            <a:xfrm>
              <a:off x="134434" y="6507165"/>
              <a:ext cx="329707" cy="328611"/>
            </a:xfrm>
            <a:prstGeom prst="rect">
              <a:avLst/>
            </a:prstGeom>
          </p:spPr>
        </p:pic>
        <p:pic>
          <p:nvPicPr>
            <p:cNvPr id="32"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33" name="Group 7"/>
            <p:cNvGrpSpPr>
              <a:grpSpLocks/>
            </p:cNvGrpSpPr>
            <p:nvPr/>
          </p:nvGrpSpPr>
          <p:grpSpPr bwMode="auto">
            <a:xfrm>
              <a:off x="990370" y="6523867"/>
              <a:ext cx="500097" cy="307620"/>
              <a:chOff x="4967" y="0"/>
              <a:chExt cx="805" cy="603"/>
            </a:xfrm>
          </p:grpSpPr>
          <p:sp>
            <p:nvSpPr>
              <p:cNvPr id="34"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5"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pic>
        <p:nvPicPr>
          <p:cNvPr id="3" name="Immagine 2"/>
          <p:cNvPicPr>
            <a:picLocks noChangeAspect="1"/>
          </p:cNvPicPr>
          <p:nvPr/>
        </p:nvPicPr>
        <p:blipFill rotWithShape="1">
          <a:blip r:embed="rId7"/>
          <a:srcRect l="22210" t="30570" r="24115" b="22706"/>
          <a:stretch/>
        </p:blipFill>
        <p:spPr>
          <a:xfrm>
            <a:off x="134434" y="727922"/>
            <a:ext cx="3548295" cy="1673091"/>
          </a:xfrm>
          <a:prstGeom prst="rect">
            <a:avLst/>
          </a:prstGeom>
        </p:spPr>
      </p:pic>
      <p:pic>
        <p:nvPicPr>
          <p:cNvPr id="23" name="Immagine 22"/>
          <p:cNvPicPr>
            <a:picLocks noChangeAspect="1"/>
          </p:cNvPicPr>
          <p:nvPr/>
        </p:nvPicPr>
        <p:blipFill rotWithShape="1">
          <a:blip r:embed="rId8"/>
          <a:srcRect l="32137" t="19005" r="30042" b="697"/>
          <a:stretch/>
        </p:blipFill>
        <p:spPr>
          <a:xfrm>
            <a:off x="3693280" y="680310"/>
            <a:ext cx="4829639" cy="5554085"/>
          </a:xfrm>
          <a:prstGeom prst="rect">
            <a:avLst/>
          </a:prstGeom>
        </p:spPr>
      </p:pic>
      <p:pic>
        <p:nvPicPr>
          <p:cNvPr id="27" name="Immagine 26"/>
          <p:cNvPicPr>
            <a:picLocks noChangeAspect="1"/>
          </p:cNvPicPr>
          <p:nvPr/>
        </p:nvPicPr>
        <p:blipFill rotWithShape="1">
          <a:blip r:embed="rId9"/>
          <a:srcRect l="22161" t="34264" r="55303" b="4553"/>
          <a:stretch/>
        </p:blipFill>
        <p:spPr>
          <a:xfrm>
            <a:off x="6404460" y="3411036"/>
            <a:ext cx="1985165" cy="2919359"/>
          </a:xfrm>
          <a:prstGeom prst="rect">
            <a:avLst/>
          </a:prstGeom>
        </p:spPr>
      </p:pic>
    </p:spTree>
    <p:extLst>
      <p:ext uri="{BB962C8B-B14F-4D97-AF65-F5344CB8AC3E}">
        <p14:creationId xmlns:p14="http://schemas.microsoft.com/office/powerpoint/2010/main" val="40752000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sp>
        <p:nvSpPr>
          <p:cNvPr id="25607" name="Text Box 21"/>
          <p:cNvSpPr txBox="1">
            <a:spLocks noChangeArrowheads="1"/>
          </p:cNvSpPr>
          <p:nvPr/>
        </p:nvSpPr>
        <p:spPr bwMode="auto">
          <a:xfrm>
            <a:off x="40481" y="4401205"/>
            <a:ext cx="2892425" cy="830997"/>
          </a:xfrm>
          <a:prstGeom prst="rect">
            <a:avLst/>
          </a:prstGeom>
          <a:noFill/>
          <a:ln w="9525">
            <a:noFill/>
            <a:miter lim="800000"/>
            <a:headEnd/>
            <a:tailEnd/>
          </a:ln>
        </p:spPr>
        <p:txBody>
          <a:bodyPr>
            <a:spAutoFit/>
          </a:bodyPr>
          <a:lstStyle/>
          <a:p>
            <a:pPr>
              <a:spcBef>
                <a:spcPct val="50000"/>
              </a:spcBef>
            </a:pPr>
            <a:r>
              <a:rPr lang="it-IT" sz="1600" b="1" dirty="0" err="1" smtClean="0">
                <a:latin typeface="Calibri" pitchFamily="34" charset="0"/>
              </a:rPr>
              <a:t>Deep</a:t>
            </a:r>
            <a:r>
              <a:rPr lang="it-IT" sz="1600" b="1" dirty="0" smtClean="0">
                <a:latin typeface="Calibri" pitchFamily="34" charset="0"/>
              </a:rPr>
              <a:t> Argo WMO 6903203 </a:t>
            </a:r>
            <a:r>
              <a:rPr lang="it-IT" sz="1600" b="1" dirty="0" err="1">
                <a:latin typeface="Calibri" pitchFamily="34" charset="0"/>
              </a:rPr>
              <a:t>deployed</a:t>
            </a:r>
            <a:r>
              <a:rPr lang="it-IT" sz="1600" b="1" dirty="0">
                <a:latin typeface="Calibri" pitchFamily="34" charset="0"/>
              </a:rPr>
              <a:t> </a:t>
            </a:r>
            <a:r>
              <a:rPr lang="it-IT" sz="1600" b="1" dirty="0" smtClean="0">
                <a:latin typeface="Calibri" pitchFamily="34" charset="0"/>
              </a:rPr>
              <a:t>on 7 </a:t>
            </a:r>
            <a:r>
              <a:rPr lang="it-IT" sz="1600" b="1" dirty="0" err="1" smtClean="0">
                <a:latin typeface="Calibri" pitchFamily="34" charset="0"/>
              </a:rPr>
              <a:t>Dec</a:t>
            </a:r>
            <a:r>
              <a:rPr lang="it-IT" sz="1600" b="1" dirty="0" smtClean="0">
                <a:latin typeface="Calibri" pitchFamily="34" charset="0"/>
              </a:rPr>
              <a:t> 2016 in </a:t>
            </a:r>
            <a:r>
              <a:rPr lang="it-IT" sz="1600" b="1" dirty="0" err="1" smtClean="0">
                <a:latin typeface="Calibri" pitchFamily="34" charset="0"/>
              </a:rPr>
              <a:t>deep</a:t>
            </a:r>
            <a:r>
              <a:rPr lang="it-IT" sz="1600" b="1" dirty="0" smtClean="0">
                <a:latin typeface="Calibri" pitchFamily="34" charset="0"/>
              </a:rPr>
              <a:t> NE </a:t>
            </a:r>
            <a:r>
              <a:rPr lang="it-IT" sz="1600" b="1" dirty="0" err="1" smtClean="0">
                <a:latin typeface="Calibri" pitchFamily="34" charset="0"/>
              </a:rPr>
              <a:t>Ionian</a:t>
            </a:r>
            <a:endParaRPr lang="it-IT" sz="1600" b="1" dirty="0">
              <a:latin typeface="Calibri" pitchFamily="34" charset="0"/>
            </a:endParaRPr>
          </a:p>
        </p:txBody>
      </p:sp>
      <p:sp>
        <p:nvSpPr>
          <p:cNvPr id="25608" name="Text Box 22"/>
          <p:cNvSpPr txBox="1">
            <a:spLocks noChangeArrowheads="1"/>
          </p:cNvSpPr>
          <p:nvPr/>
        </p:nvSpPr>
        <p:spPr bwMode="auto">
          <a:xfrm>
            <a:off x="40481" y="5264781"/>
            <a:ext cx="2806700" cy="954107"/>
          </a:xfrm>
          <a:prstGeom prst="rect">
            <a:avLst/>
          </a:prstGeom>
          <a:noFill/>
          <a:ln w="9525">
            <a:noFill/>
            <a:miter lim="800000"/>
            <a:headEnd/>
            <a:tailEnd/>
          </a:ln>
        </p:spPr>
        <p:txBody>
          <a:bodyPr>
            <a:spAutoFit/>
          </a:bodyPr>
          <a:lstStyle/>
          <a:p>
            <a:pPr>
              <a:spcBef>
                <a:spcPct val="50000"/>
              </a:spcBef>
            </a:pPr>
            <a:r>
              <a:rPr lang="it-IT" sz="1600" b="1" dirty="0" smtClean="0">
                <a:latin typeface="Calibri" pitchFamily="34" charset="0"/>
              </a:rPr>
              <a:t>Parking/</a:t>
            </a:r>
            <a:r>
              <a:rPr lang="it-IT" sz="1600" b="1" dirty="0" err="1" smtClean="0">
                <a:latin typeface="Calibri" pitchFamily="34" charset="0"/>
              </a:rPr>
              <a:t>profiling</a:t>
            </a:r>
            <a:r>
              <a:rPr lang="it-IT" sz="1600" b="1" dirty="0" smtClean="0">
                <a:latin typeface="Calibri" pitchFamily="34" charset="0"/>
              </a:rPr>
              <a:t> </a:t>
            </a:r>
            <a:r>
              <a:rPr lang="it-IT" sz="1600" b="1" dirty="0" err="1">
                <a:latin typeface="Calibri" pitchFamily="34" charset="0"/>
              </a:rPr>
              <a:t>depth</a:t>
            </a:r>
            <a:r>
              <a:rPr lang="it-IT" sz="1600" b="1" dirty="0">
                <a:latin typeface="Calibri" pitchFamily="34" charset="0"/>
              </a:rPr>
              <a:t>: </a:t>
            </a:r>
            <a:r>
              <a:rPr lang="it-IT" sz="1600" b="1" dirty="0" smtClean="0">
                <a:latin typeface="Calibri" pitchFamily="34" charset="0"/>
              </a:rPr>
              <a:t>3000/3000 m</a:t>
            </a:r>
          </a:p>
          <a:p>
            <a:pPr>
              <a:spcBef>
                <a:spcPct val="50000"/>
              </a:spcBef>
            </a:pPr>
            <a:r>
              <a:rPr lang="it-IT" sz="1600" b="1" dirty="0" err="1" smtClean="0">
                <a:latin typeface="Calibri" pitchFamily="34" charset="0"/>
              </a:rPr>
              <a:t>Still</a:t>
            </a:r>
            <a:r>
              <a:rPr lang="it-IT" sz="1600" b="1" dirty="0" smtClean="0">
                <a:latin typeface="Calibri" pitchFamily="34" charset="0"/>
              </a:rPr>
              <a:t> </a:t>
            </a:r>
            <a:r>
              <a:rPr lang="it-IT" sz="1600" b="1" dirty="0" err="1" smtClean="0">
                <a:latin typeface="Calibri" pitchFamily="34" charset="0"/>
              </a:rPr>
              <a:t>alive</a:t>
            </a:r>
            <a:r>
              <a:rPr lang="it-IT" sz="1600" b="1" dirty="0" smtClean="0">
                <a:latin typeface="Calibri" pitchFamily="34" charset="0"/>
              </a:rPr>
              <a:t> (</a:t>
            </a:r>
            <a:r>
              <a:rPr lang="it-IT" sz="1600" b="1" dirty="0" err="1" smtClean="0">
                <a:latin typeface="Calibri" pitchFamily="34" charset="0"/>
              </a:rPr>
              <a:t>after</a:t>
            </a:r>
            <a:r>
              <a:rPr lang="it-IT" sz="1600" b="1" dirty="0" smtClean="0">
                <a:latin typeface="Calibri" pitchFamily="34" charset="0"/>
              </a:rPr>
              <a:t> 28 </a:t>
            </a:r>
            <a:r>
              <a:rPr lang="it-IT" sz="1600" b="1" dirty="0" err="1" smtClean="0">
                <a:latin typeface="Calibri" pitchFamily="34" charset="0"/>
              </a:rPr>
              <a:t>cycles</a:t>
            </a:r>
            <a:r>
              <a:rPr lang="it-IT" sz="1600" b="1" dirty="0" smtClean="0">
                <a:latin typeface="Calibri" pitchFamily="34" charset="0"/>
              </a:rPr>
              <a:t>)</a:t>
            </a:r>
            <a:endParaRPr lang="it-IT" sz="1600" b="1" dirty="0">
              <a:latin typeface="Calibri" pitchFamily="34" charset="0"/>
            </a:endParaRPr>
          </a:p>
        </p:txBody>
      </p:sp>
      <p:sp>
        <p:nvSpPr>
          <p:cNvPr id="4" name="Title 3"/>
          <p:cNvSpPr>
            <a:spLocks/>
          </p:cNvSpPr>
          <p:nvPr/>
        </p:nvSpPr>
        <p:spPr bwMode="auto">
          <a:xfrm>
            <a:off x="151790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DEEP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Sea</a:t>
            </a:r>
            <a:endParaRPr lang="en-US" sz="3000" b="1" dirty="0">
              <a:effectLst>
                <a:outerShdw blurRad="38100" dist="38100" dir="2700000" algn="tl">
                  <a:srgbClr val="C0C0C0"/>
                </a:outerShdw>
              </a:effectLst>
              <a:latin typeface="Calibri" pitchFamily="34" charset="0"/>
            </a:endParaRPr>
          </a:p>
        </p:txBody>
      </p:sp>
      <p:grpSp>
        <p:nvGrpSpPr>
          <p:cNvPr id="24" name="Gruppo 23"/>
          <p:cNvGrpSpPr/>
          <p:nvPr/>
        </p:nvGrpSpPr>
        <p:grpSpPr>
          <a:xfrm>
            <a:off x="0" y="6483350"/>
            <a:ext cx="9144000" cy="374650"/>
            <a:chOff x="0" y="6483350"/>
            <a:chExt cx="9144000" cy="374650"/>
          </a:xfrm>
        </p:grpSpPr>
        <p:grpSp>
          <p:nvGrpSpPr>
            <p:cNvPr id="25" name="Group 7"/>
            <p:cNvGrpSpPr>
              <a:grpSpLocks/>
            </p:cNvGrpSpPr>
            <p:nvPr/>
          </p:nvGrpSpPr>
          <p:grpSpPr bwMode="auto">
            <a:xfrm>
              <a:off x="0" y="6483350"/>
              <a:ext cx="9144000" cy="374650"/>
              <a:chOff x="0" y="4084"/>
              <a:chExt cx="5760" cy="236"/>
            </a:xfrm>
          </p:grpSpPr>
          <p:sp>
            <p:nvSpPr>
              <p:cNvPr id="36"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7"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6" name="Immagine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0" name="Immagine 29"/>
            <p:cNvPicPr>
              <a:picLocks noChangeAspect="1"/>
            </p:cNvPicPr>
            <p:nvPr/>
          </p:nvPicPr>
          <p:blipFill>
            <a:blip r:embed="rId3"/>
            <a:stretch>
              <a:fillRect/>
            </a:stretch>
          </p:blipFill>
          <p:spPr>
            <a:xfrm>
              <a:off x="561082" y="6487291"/>
              <a:ext cx="360045" cy="360045"/>
            </a:xfrm>
            <a:prstGeom prst="rect">
              <a:avLst/>
            </a:prstGeom>
          </p:spPr>
        </p:pic>
        <p:pic>
          <p:nvPicPr>
            <p:cNvPr id="31" name="Immagine 30"/>
            <p:cNvPicPr>
              <a:picLocks noChangeAspect="1"/>
            </p:cNvPicPr>
            <p:nvPr/>
          </p:nvPicPr>
          <p:blipFill>
            <a:blip r:embed="rId4"/>
            <a:stretch>
              <a:fillRect/>
            </a:stretch>
          </p:blipFill>
          <p:spPr>
            <a:xfrm>
              <a:off x="134434" y="6507165"/>
              <a:ext cx="329707" cy="328611"/>
            </a:xfrm>
            <a:prstGeom prst="rect">
              <a:avLst/>
            </a:prstGeom>
          </p:spPr>
        </p:pic>
        <p:pic>
          <p:nvPicPr>
            <p:cNvPr id="32"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33" name="Group 7"/>
            <p:cNvGrpSpPr>
              <a:grpSpLocks/>
            </p:cNvGrpSpPr>
            <p:nvPr/>
          </p:nvGrpSpPr>
          <p:grpSpPr bwMode="auto">
            <a:xfrm>
              <a:off x="990370" y="6523867"/>
              <a:ext cx="500097" cy="307620"/>
              <a:chOff x="4967" y="0"/>
              <a:chExt cx="805" cy="603"/>
            </a:xfrm>
          </p:grpSpPr>
          <p:sp>
            <p:nvSpPr>
              <p:cNvPr id="34"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5"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pic>
        <p:nvPicPr>
          <p:cNvPr id="21" name="Immagine 20"/>
          <p:cNvPicPr>
            <a:picLocks noChangeAspect="1"/>
          </p:cNvPicPr>
          <p:nvPr/>
        </p:nvPicPr>
        <p:blipFill rotWithShape="1">
          <a:blip r:embed="rId7"/>
          <a:srcRect l="50684" t="48947" r="22803" b="14342"/>
          <a:stretch/>
        </p:blipFill>
        <p:spPr>
          <a:xfrm>
            <a:off x="4602679" y="4351683"/>
            <a:ext cx="2489605" cy="1867205"/>
          </a:xfrm>
          <a:prstGeom prst="rect">
            <a:avLst/>
          </a:prstGeom>
        </p:spPr>
      </p:pic>
      <p:pic>
        <p:nvPicPr>
          <p:cNvPr id="6" name="Immagin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01784" y="646038"/>
            <a:ext cx="2954988" cy="3767411"/>
          </a:xfrm>
          <a:prstGeom prst="rect">
            <a:avLst/>
          </a:prstGeom>
        </p:spPr>
      </p:pic>
      <p:pic>
        <p:nvPicPr>
          <p:cNvPr id="7" name="Immagine 6"/>
          <p:cNvPicPr>
            <a:picLocks noChangeAspect="1"/>
          </p:cNvPicPr>
          <p:nvPr/>
        </p:nvPicPr>
        <p:blipFill>
          <a:blip r:embed="rId9"/>
          <a:stretch>
            <a:fillRect/>
          </a:stretch>
        </p:blipFill>
        <p:spPr>
          <a:xfrm>
            <a:off x="5599330" y="652317"/>
            <a:ext cx="2943000" cy="3752127"/>
          </a:xfrm>
          <a:prstGeom prst="rect">
            <a:avLst/>
          </a:prstGeom>
        </p:spPr>
      </p:pic>
      <p:pic>
        <p:nvPicPr>
          <p:cNvPr id="8" name="Immagine 7"/>
          <p:cNvPicPr>
            <a:picLocks noChangeAspect="1"/>
          </p:cNvPicPr>
          <p:nvPr/>
        </p:nvPicPr>
        <p:blipFill rotWithShape="1">
          <a:blip r:embed="rId10"/>
          <a:srcRect l="27735" r="23670"/>
          <a:stretch/>
        </p:blipFill>
        <p:spPr>
          <a:xfrm>
            <a:off x="261372" y="685800"/>
            <a:ext cx="2515486" cy="3450943"/>
          </a:xfrm>
          <a:prstGeom prst="rect">
            <a:avLst/>
          </a:prstGeom>
        </p:spPr>
      </p:pic>
    </p:spTree>
    <p:extLst>
      <p:ext uri="{BB962C8B-B14F-4D97-AF65-F5344CB8AC3E}">
        <p14:creationId xmlns:p14="http://schemas.microsoft.com/office/powerpoint/2010/main" val="6654241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p:cNvSpPr>
          <p:nvPr/>
        </p:nvSpPr>
        <p:spPr bwMode="auto">
          <a:xfrm>
            <a:off x="1976015" y="-158195"/>
            <a:ext cx="503914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Examples of </a:t>
            </a:r>
            <a:r>
              <a:rPr lang="en-US" sz="3000" b="1" dirty="0">
                <a:effectLst>
                  <a:outerShdw blurRad="38100" dist="38100" dir="2700000" algn="tl">
                    <a:srgbClr val="C0C0C0"/>
                  </a:outerShdw>
                </a:effectLst>
                <a:latin typeface="Calibri" pitchFamily="34" charset="0"/>
              </a:rPr>
              <a:t>scientific results</a:t>
            </a:r>
          </a:p>
        </p:txBody>
      </p:sp>
      <p:pic>
        <p:nvPicPr>
          <p:cNvPr id="27651" name="Immagine 1"/>
          <p:cNvPicPr>
            <a:picLocks noChangeAspect="1"/>
          </p:cNvPicPr>
          <p:nvPr/>
        </p:nvPicPr>
        <p:blipFill>
          <a:blip r:embed="rId2"/>
          <a:srcRect l="11810" t="14545" r="25784" b="8379"/>
          <a:stretch>
            <a:fillRect/>
          </a:stretch>
        </p:blipFill>
        <p:spPr bwMode="auto">
          <a:xfrm>
            <a:off x="142875" y="561725"/>
            <a:ext cx="8853488" cy="5921375"/>
          </a:xfrm>
          <a:prstGeom prst="rect">
            <a:avLst/>
          </a:prstGeom>
          <a:noFill/>
          <a:ln w="9525">
            <a:noFill/>
            <a:miter lim="800000"/>
            <a:headEnd/>
            <a:tailEnd/>
          </a:ln>
        </p:spPr>
      </p:pic>
      <p:sp>
        <p:nvSpPr>
          <p:cNvPr id="5" name="Text Box 9"/>
          <p:cNvSpPr txBox="1">
            <a:spLocks noChangeArrowheads="1"/>
          </p:cNvSpPr>
          <p:nvPr/>
        </p:nvSpPr>
        <p:spPr bwMode="auto">
          <a:xfrm>
            <a:off x="0" y="374900"/>
            <a:ext cx="4572000" cy="338137"/>
          </a:xfrm>
          <a:prstGeom prst="rect">
            <a:avLst/>
          </a:prstGeom>
          <a:noFill/>
          <a:ln w="9525">
            <a:noFill/>
            <a:miter lim="800000"/>
            <a:headEnd/>
            <a:tailEnd/>
          </a:ln>
        </p:spPr>
        <p:txBody>
          <a:bodyPr wrap="square">
            <a:spAutoFit/>
          </a:bodyPr>
          <a:lstStyle/>
          <a:p>
            <a:pPr>
              <a:spcBef>
                <a:spcPct val="50000"/>
              </a:spcBef>
              <a:buFontTx/>
              <a:buChar char="•"/>
            </a:pPr>
            <a:r>
              <a:rPr lang="it-IT" sz="1600" dirty="0">
                <a:latin typeface="Calibri" pitchFamily="34" charset="0"/>
              </a:rPr>
              <a:t>  Sub-</a:t>
            </a:r>
            <a:r>
              <a:rPr lang="it-IT" sz="1600" dirty="0" err="1">
                <a:latin typeface="Calibri" pitchFamily="34" charset="0"/>
              </a:rPr>
              <a:t>surface</a:t>
            </a:r>
            <a:r>
              <a:rPr lang="it-IT" sz="1600" dirty="0">
                <a:latin typeface="Calibri" pitchFamily="34" charset="0"/>
              </a:rPr>
              <a:t> </a:t>
            </a:r>
            <a:r>
              <a:rPr lang="it-IT" sz="1600" dirty="0" err="1">
                <a:latin typeface="Calibri" pitchFamily="34" charset="0"/>
              </a:rPr>
              <a:t>circulation</a:t>
            </a:r>
            <a:r>
              <a:rPr lang="it-IT" sz="1600" dirty="0">
                <a:latin typeface="Calibri" pitchFamily="34" charset="0"/>
              </a:rPr>
              <a:t> (Menna and </a:t>
            </a:r>
            <a:r>
              <a:rPr lang="it-IT" sz="1600" dirty="0" err="1">
                <a:latin typeface="Calibri" pitchFamily="34" charset="0"/>
              </a:rPr>
              <a:t>Poulain</a:t>
            </a:r>
            <a:r>
              <a:rPr lang="it-IT" sz="1600" dirty="0">
                <a:latin typeface="Calibri" pitchFamily="34" charset="0"/>
              </a:rPr>
              <a:t>, 2010)</a:t>
            </a:r>
            <a:endParaRPr lang="it-IT" sz="1600" b="1" dirty="0">
              <a:solidFill>
                <a:srgbClr val="FF3300"/>
              </a:solidFill>
              <a:latin typeface="Calibri" pitchFamily="34" charset="0"/>
            </a:endParaRPr>
          </a:p>
        </p:txBody>
      </p:sp>
      <p:grpSp>
        <p:nvGrpSpPr>
          <p:cNvPr id="12" name="Gruppo 11"/>
          <p:cNvGrpSpPr/>
          <p:nvPr/>
        </p:nvGrpSpPr>
        <p:grpSpPr>
          <a:xfrm>
            <a:off x="0" y="6483350"/>
            <a:ext cx="9144000" cy="374650"/>
            <a:chOff x="0" y="6483350"/>
            <a:chExt cx="9144000" cy="374650"/>
          </a:xfrm>
        </p:grpSpPr>
        <p:grpSp>
          <p:nvGrpSpPr>
            <p:cNvPr id="13" name="Group 7"/>
            <p:cNvGrpSpPr>
              <a:grpSpLocks/>
            </p:cNvGrpSpPr>
            <p:nvPr/>
          </p:nvGrpSpPr>
          <p:grpSpPr bwMode="auto">
            <a:xfrm>
              <a:off x="0" y="6483350"/>
              <a:ext cx="9144000" cy="374650"/>
              <a:chOff x="0" y="4084"/>
              <a:chExt cx="5760" cy="236"/>
            </a:xfrm>
          </p:grpSpPr>
          <p:sp>
            <p:nvSpPr>
              <p:cNvPr id="21"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2"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4" name="Immagin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5" name="Immagine 14"/>
            <p:cNvPicPr>
              <a:picLocks noChangeAspect="1"/>
            </p:cNvPicPr>
            <p:nvPr/>
          </p:nvPicPr>
          <p:blipFill>
            <a:blip r:embed="rId4"/>
            <a:stretch>
              <a:fillRect/>
            </a:stretch>
          </p:blipFill>
          <p:spPr>
            <a:xfrm>
              <a:off x="561082" y="6487291"/>
              <a:ext cx="360045" cy="360045"/>
            </a:xfrm>
            <a:prstGeom prst="rect">
              <a:avLst/>
            </a:prstGeom>
          </p:spPr>
        </p:pic>
        <p:pic>
          <p:nvPicPr>
            <p:cNvPr id="16" name="Immagine 15"/>
            <p:cNvPicPr>
              <a:picLocks noChangeAspect="1"/>
            </p:cNvPicPr>
            <p:nvPr/>
          </p:nvPicPr>
          <p:blipFill>
            <a:blip r:embed="rId5"/>
            <a:stretch>
              <a:fillRect/>
            </a:stretch>
          </p:blipFill>
          <p:spPr>
            <a:xfrm>
              <a:off x="134434" y="6507165"/>
              <a:ext cx="329707" cy="328611"/>
            </a:xfrm>
            <a:prstGeom prst="rect">
              <a:avLst/>
            </a:prstGeom>
          </p:spPr>
        </p:pic>
        <p:pic>
          <p:nvPicPr>
            <p:cNvPr id="17" name="Picture 3"/>
            <p:cNvPicPr>
              <a:picLocks noChangeAspect="1" noChangeArrowheads="1"/>
            </p:cNvPicPr>
            <p:nvPr/>
          </p:nvPicPr>
          <p:blipFill>
            <a:blip r:embed="rId6"/>
            <a:srcRect/>
            <a:stretch>
              <a:fillRect/>
            </a:stretch>
          </p:blipFill>
          <p:spPr bwMode="auto">
            <a:xfrm>
              <a:off x="8579505" y="6499787"/>
              <a:ext cx="426730" cy="319551"/>
            </a:xfrm>
            <a:prstGeom prst="rect">
              <a:avLst/>
            </a:prstGeom>
            <a:noFill/>
            <a:ln w="9525">
              <a:noFill/>
              <a:miter lim="800000"/>
              <a:headEnd/>
              <a:tailEnd/>
            </a:ln>
          </p:spPr>
        </p:pic>
        <p:grpSp>
          <p:nvGrpSpPr>
            <p:cNvPr id="18" name="Group 7"/>
            <p:cNvGrpSpPr>
              <a:grpSpLocks/>
            </p:cNvGrpSpPr>
            <p:nvPr/>
          </p:nvGrpSpPr>
          <p:grpSpPr bwMode="auto">
            <a:xfrm>
              <a:off x="990370" y="6523867"/>
              <a:ext cx="500097" cy="307620"/>
              <a:chOff x="4967" y="0"/>
              <a:chExt cx="805" cy="603"/>
            </a:xfrm>
          </p:grpSpPr>
          <p:sp>
            <p:nvSpPr>
              <p:cNvPr id="19"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0" name="Picture 9" descr="Immagine1"/>
              <p:cNvPicPr>
                <a:picLocks noChangeAspect="1" noChangeArrowheads="1"/>
              </p:cNvPicPr>
              <p:nvPr/>
            </p:nvPicPr>
            <p:blipFill>
              <a:blip r:embed="rId7"/>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2" name="Text Box 6"/>
          <p:cNvSpPr txBox="1">
            <a:spLocks noChangeArrowheads="1"/>
          </p:cNvSpPr>
          <p:nvPr/>
        </p:nvSpPr>
        <p:spPr bwMode="auto">
          <a:xfrm>
            <a:off x="0" y="3789363"/>
            <a:ext cx="9144000" cy="366712"/>
          </a:xfrm>
          <a:prstGeom prst="rect">
            <a:avLst/>
          </a:prstGeom>
          <a:noFill/>
          <a:ln w="9525">
            <a:noFill/>
            <a:miter lim="800000"/>
            <a:headEnd/>
            <a:tailEnd/>
          </a:ln>
          <a:effectLst/>
        </p:spPr>
        <p:txBody>
          <a:bodyPr>
            <a:spAutoFit/>
          </a:bodyPr>
          <a:lstStyle/>
          <a:p>
            <a:pPr>
              <a:spcBef>
                <a:spcPct val="50000"/>
              </a:spcBef>
            </a:pPr>
            <a:endParaRPr lang="it-IT">
              <a:latin typeface="Constantia" pitchFamily="18" charset="0"/>
            </a:endParaRPr>
          </a:p>
        </p:txBody>
      </p:sp>
      <p:sp>
        <p:nvSpPr>
          <p:cNvPr id="34823" name="Text Box 7"/>
          <p:cNvSpPr txBox="1">
            <a:spLocks noChangeArrowheads="1"/>
          </p:cNvSpPr>
          <p:nvPr/>
        </p:nvSpPr>
        <p:spPr bwMode="auto">
          <a:xfrm>
            <a:off x="289435" y="6145411"/>
            <a:ext cx="8825628" cy="307777"/>
          </a:xfrm>
          <a:prstGeom prst="rect">
            <a:avLst/>
          </a:prstGeom>
          <a:noFill/>
          <a:ln w="9525">
            <a:noFill/>
            <a:miter lim="800000"/>
            <a:headEnd/>
            <a:tailEnd/>
          </a:ln>
          <a:effectLst/>
        </p:spPr>
        <p:txBody>
          <a:bodyPr wrap="square">
            <a:spAutoFit/>
          </a:bodyPr>
          <a:lstStyle/>
          <a:p>
            <a:pPr algn="just">
              <a:spcBef>
                <a:spcPct val="50000"/>
              </a:spcBef>
            </a:pPr>
            <a:r>
              <a:rPr lang="it-IT" sz="1400" dirty="0" smtClean="0">
                <a:latin typeface="Calibri" pitchFamily="34" charset="0"/>
              </a:rPr>
              <a:t>The AW </a:t>
            </a:r>
            <a:r>
              <a:rPr lang="it-IT" sz="1400" dirty="0" err="1">
                <a:latin typeface="Calibri" pitchFamily="34" charset="0"/>
              </a:rPr>
              <a:t>gradually</a:t>
            </a:r>
            <a:r>
              <a:rPr lang="it-IT" sz="1400" dirty="0">
                <a:latin typeface="Calibri" pitchFamily="34" charset="0"/>
              </a:rPr>
              <a:t> </a:t>
            </a:r>
            <a:r>
              <a:rPr lang="it-IT" sz="1400" dirty="0" err="1">
                <a:latin typeface="Calibri" pitchFamily="34" charset="0"/>
              </a:rPr>
              <a:t>sinks</a:t>
            </a:r>
            <a:r>
              <a:rPr lang="it-IT" sz="1400" dirty="0">
                <a:latin typeface="Calibri" pitchFamily="34" charset="0"/>
              </a:rPr>
              <a:t> and </a:t>
            </a:r>
            <a:r>
              <a:rPr lang="it-IT" sz="1400" dirty="0" err="1" smtClean="0">
                <a:latin typeface="Calibri" pitchFamily="34" charset="0"/>
              </a:rPr>
              <a:t>increases</a:t>
            </a:r>
            <a:r>
              <a:rPr lang="it-IT" sz="1400" dirty="0" smtClean="0">
                <a:latin typeface="Calibri" pitchFamily="34" charset="0"/>
              </a:rPr>
              <a:t> </a:t>
            </a:r>
            <a:r>
              <a:rPr lang="it-IT" sz="1400" dirty="0">
                <a:latin typeface="Calibri" pitchFamily="34" charset="0"/>
              </a:rPr>
              <a:t>in </a:t>
            </a:r>
            <a:r>
              <a:rPr lang="it-IT" sz="1400" dirty="0" err="1">
                <a:latin typeface="Calibri" pitchFamily="34" charset="0"/>
              </a:rPr>
              <a:t>salinity</a:t>
            </a:r>
            <a:r>
              <a:rPr lang="it-IT" sz="1400" dirty="0">
                <a:latin typeface="Calibri" pitchFamily="34" charset="0"/>
              </a:rPr>
              <a:t> </a:t>
            </a:r>
            <a:r>
              <a:rPr lang="it-IT" sz="1400" dirty="0" err="1">
                <a:latin typeface="Calibri" pitchFamily="34" charset="0"/>
              </a:rPr>
              <a:t>along</a:t>
            </a:r>
            <a:r>
              <a:rPr lang="it-IT" sz="1400" dirty="0">
                <a:latin typeface="Calibri" pitchFamily="34" charset="0"/>
              </a:rPr>
              <a:t> </a:t>
            </a:r>
            <a:r>
              <a:rPr lang="it-IT" sz="1400" dirty="0" err="1">
                <a:latin typeface="Calibri" pitchFamily="34" charset="0"/>
              </a:rPr>
              <a:t>its</a:t>
            </a:r>
            <a:r>
              <a:rPr lang="it-IT" sz="1400" dirty="0">
                <a:latin typeface="Calibri" pitchFamily="34" charset="0"/>
              </a:rPr>
              <a:t> </a:t>
            </a:r>
            <a:r>
              <a:rPr lang="it-IT" sz="1400" dirty="0" err="1">
                <a:latin typeface="Calibri" pitchFamily="34" charset="0"/>
              </a:rPr>
              <a:t>path</a:t>
            </a:r>
            <a:r>
              <a:rPr lang="it-IT" sz="1400" dirty="0">
                <a:latin typeface="Calibri" pitchFamily="34" charset="0"/>
              </a:rPr>
              <a:t>, from the </a:t>
            </a:r>
            <a:r>
              <a:rPr lang="it-IT" sz="1400" dirty="0" smtClean="0">
                <a:latin typeface="Calibri" pitchFamily="34" charset="0"/>
              </a:rPr>
              <a:t>source (Gibraltar) </a:t>
            </a:r>
            <a:r>
              <a:rPr lang="it-IT" sz="1400" dirty="0">
                <a:latin typeface="Calibri" pitchFamily="34" charset="0"/>
              </a:rPr>
              <a:t>to the </a:t>
            </a:r>
            <a:r>
              <a:rPr lang="it-IT" sz="1400" dirty="0" smtClean="0">
                <a:latin typeface="Calibri" pitchFamily="34" charset="0"/>
              </a:rPr>
              <a:t>Levantine </a:t>
            </a:r>
            <a:r>
              <a:rPr lang="it-IT" sz="1400" dirty="0">
                <a:latin typeface="Calibri" pitchFamily="34" charset="0"/>
              </a:rPr>
              <a:t>Sea</a:t>
            </a:r>
          </a:p>
        </p:txBody>
      </p:sp>
      <p:sp>
        <p:nvSpPr>
          <p:cNvPr id="7" name="Title 3"/>
          <p:cNvSpPr>
            <a:spLocks/>
          </p:cNvSpPr>
          <p:nvPr/>
        </p:nvSpPr>
        <p:spPr bwMode="auto">
          <a:xfrm>
            <a:off x="1976015" y="-158195"/>
            <a:ext cx="503914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Examples of </a:t>
            </a:r>
            <a:r>
              <a:rPr lang="en-US" sz="3000" b="1" dirty="0">
                <a:effectLst>
                  <a:outerShdw blurRad="38100" dist="38100" dir="2700000" algn="tl">
                    <a:srgbClr val="C0C0C0"/>
                  </a:outerShdw>
                </a:effectLst>
                <a:latin typeface="Calibri" pitchFamily="34" charset="0"/>
              </a:rPr>
              <a:t>scientific results</a:t>
            </a:r>
          </a:p>
        </p:txBody>
      </p:sp>
      <p:sp>
        <p:nvSpPr>
          <p:cNvPr id="8" name="Text Box 9"/>
          <p:cNvSpPr txBox="1">
            <a:spLocks noChangeArrowheads="1"/>
          </p:cNvSpPr>
          <p:nvPr/>
        </p:nvSpPr>
        <p:spPr bwMode="auto">
          <a:xfrm>
            <a:off x="-1" y="374900"/>
            <a:ext cx="8964613" cy="584775"/>
          </a:xfrm>
          <a:prstGeom prst="rect">
            <a:avLst/>
          </a:prstGeom>
          <a:noFill/>
          <a:ln w="9525">
            <a:noFill/>
            <a:miter lim="800000"/>
            <a:headEnd/>
            <a:tailEnd/>
          </a:ln>
        </p:spPr>
        <p:txBody>
          <a:bodyPr wrap="square">
            <a:spAutoFit/>
          </a:bodyPr>
          <a:lstStyle/>
          <a:p>
            <a:pPr>
              <a:spcBef>
                <a:spcPct val="50000"/>
              </a:spcBef>
              <a:buFontTx/>
              <a:buChar char="•"/>
            </a:pPr>
            <a:r>
              <a:rPr lang="it-IT" sz="1600" dirty="0">
                <a:latin typeface="Calibri" pitchFamily="34" charset="0"/>
              </a:rPr>
              <a:t>  </a:t>
            </a:r>
            <a:r>
              <a:rPr lang="it-IT" sz="1600" dirty="0" err="1" smtClean="0">
                <a:latin typeface="Calibri" pitchFamily="34" charset="0"/>
              </a:rPr>
              <a:t>Mean</a:t>
            </a:r>
            <a:r>
              <a:rPr lang="it-IT" sz="1600" dirty="0" smtClean="0">
                <a:latin typeface="Calibri" pitchFamily="34" charset="0"/>
              </a:rPr>
              <a:t> </a:t>
            </a:r>
            <a:r>
              <a:rPr lang="it-IT" sz="1600" dirty="0" err="1" smtClean="0">
                <a:latin typeface="Calibri" pitchFamily="34" charset="0"/>
              </a:rPr>
              <a:t>salinity</a:t>
            </a:r>
            <a:r>
              <a:rPr lang="it-IT" sz="1600" dirty="0" smtClean="0">
                <a:latin typeface="Calibri" pitchFamily="34" charset="0"/>
              </a:rPr>
              <a:t> minima and </a:t>
            </a:r>
            <a:r>
              <a:rPr lang="it-IT" sz="1600" dirty="0" err="1" smtClean="0">
                <a:latin typeface="Calibri" pitchFamily="34" charset="0"/>
              </a:rPr>
              <a:t>corresponding</a:t>
            </a:r>
            <a:r>
              <a:rPr lang="it-IT" sz="1600" dirty="0" smtClean="0">
                <a:latin typeface="Calibri" pitchFamily="34" charset="0"/>
              </a:rPr>
              <a:t> </a:t>
            </a:r>
            <a:r>
              <a:rPr lang="it-IT" sz="1600" dirty="0" err="1" smtClean="0">
                <a:latin typeface="Calibri" pitchFamily="34" charset="0"/>
              </a:rPr>
              <a:t>mean</a:t>
            </a:r>
            <a:r>
              <a:rPr lang="it-IT" sz="1600" dirty="0" smtClean="0">
                <a:latin typeface="Calibri" pitchFamily="34" charset="0"/>
              </a:rPr>
              <a:t> </a:t>
            </a:r>
            <a:r>
              <a:rPr lang="it-IT" sz="1600" dirty="0" err="1" smtClean="0">
                <a:latin typeface="Calibri" pitchFamily="34" charset="0"/>
              </a:rPr>
              <a:t>depths</a:t>
            </a:r>
            <a:r>
              <a:rPr lang="it-IT" sz="1600" dirty="0" smtClean="0">
                <a:latin typeface="Calibri" pitchFamily="34" charset="0"/>
              </a:rPr>
              <a:t> in 2x2 </a:t>
            </a:r>
            <a:r>
              <a:rPr lang="it-IT" sz="1600" dirty="0" err="1" smtClean="0">
                <a:latin typeface="Calibri" pitchFamily="34" charset="0"/>
              </a:rPr>
              <a:t>degree</a:t>
            </a:r>
            <a:r>
              <a:rPr lang="it-IT" sz="1600" dirty="0" smtClean="0">
                <a:latin typeface="Calibri" pitchFamily="34" charset="0"/>
              </a:rPr>
              <a:t> boxes (</a:t>
            </a:r>
            <a:r>
              <a:rPr lang="it-IT" sz="1600" dirty="0" err="1" smtClean="0">
                <a:latin typeface="Calibri" pitchFamily="34" charset="0"/>
              </a:rPr>
              <a:t>geographical</a:t>
            </a:r>
            <a:r>
              <a:rPr lang="it-IT" sz="1600" dirty="0" smtClean="0">
                <a:latin typeface="Calibri" pitchFamily="34" charset="0"/>
              </a:rPr>
              <a:t> </a:t>
            </a:r>
            <a:r>
              <a:rPr lang="it-IT" sz="1600" dirty="0" err="1" smtClean="0">
                <a:latin typeface="Calibri" pitchFamily="34" charset="0"/>
              </a:rPr>
              <a:t>structure</a:t>
            </a:r>
            <a:r>
              <a:rPr lang="it-IT" sz="1600" dirty="0" smtClean="0">
                <a:latin typeface="Calibri" pitchFamily="34" charset="0"/>
              </a:rPr>
              <a:t> of the Atlantic Water – AW)</a:t>
            </a:r>
            <a:endParaRPr lang="it-IT" sz="1600" b="1" dirty="0">
              <a:solidFill>
                <a:srgbClr val="FF3300"/>
              </a:solidFill>
              <a:latin typeface="Calibri" pitchFamily="34" charset="0"/>
            </a:endParaRPr>
          </a:p>
        </p:txBody>
      </p:sp>
      <p:pic>
        <p:nvPicPr>
          <p:cNvPr id="17" name="Picture 80" descr="P_Smin_0_700_20042014_G2_2"/>
          <p:cNvPicPr>
            <a:picLocks noChangeAspect="1" noChangeArrowheads="1"/>
          </p:cNvPicPr>
          <p:nvPr/>
        </p:nvPicPr>
        <p:blipFill>
          <a:blip r:embed="rId2" cstate="print">
            <a:extLst>
              <a:ext uri="{28A0092B-C50C-407E-A947-70E740481C1C}">
                <a14:useLocalDpi xmlns:a14="http://schemas.microsoft.com/office/drawing/2010/main" val="0"/>
              </a:ext>
            </a:extLst>
          </a:blip>
          <a:srcRect l="5898" t="15732" r="6570" b="17380"/>
          <a:stretch>
            <a:fillRect/>
          </a:stretch>
        </p:blipFill>
        <p:spPr bwMode="auto">
          <a:xfrm>
            <a:off x="3750360" y="3158902"/>
            <a:ext cx="5383132" cy="30843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2" descr="Smin_0_700_20042014_G2_2"/>
          <p:cNvPicPr>
            <a:picLocks noChangeAspect="1" noChangeArrowheads="1"/>
          </p:cNvPicPr>
          <p:nvPr/>
        </p:nvPicPr>
        <p:blipFill>
          <a:blip r:embed="rId3" cstate="print">
            <a:extLst>
              <a:ext uri="{28A0092B-C50C-407E-A947-70E740481C1C}">
                <a14:useLocalDpi xmlns:a14="http://schemas.microsoft.com/office/drawing/2010/main" val="0"/>
              </a:ext>
            </a:extLst>
          </a:blip>
          <a:srcRect l="5898" t="17033" r="6570" b="17380"/>
          <a:stretch>
            <a:fillRect/>
          </a:stretch>
        </p:blipFill>
        <p:spPr bwMode="auto">
          <a:xfrm>
            <a:off x="-1" y="933783"/>
            <a:ext cx="5383132" cy="3024312"/>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o 14"/>
          <p:cNvGrpSpPr/>
          <p:nvPr/>
        </p:nvGrpSpPr>
        <p:grpSpPr>
          <a:xfrm>
            <a:off x="0" y="6483350"/>
            <a:ext cx="9144000" cy="374650"/>
            <a:chOff x="0" y="6483350"/>
            <a:chExt cx="9144000" cy="374650"/>
          </a:xfrm>
        </p:grpSpPr>
        <p:grpSp>
          <p:nvGrpSpPr>
            <p:cNvPr id="16" name="Group 7"/>
            <p:cNvGrpSpPr>
              <a:grpSpLocks/>
            </p:cNvGrpSpPr>
            <p:nvPr/>
          </p:nvGrpSpPr>
          <p:grpSpPr bwMode="auto">
            <a:xfrm>
              <a:off x="0" y="6483350"/>
              <a:ext cx="9144000" cy="374650"/>
              <a:chOff x="0" y="4084"/>
              <a:chExt cx="5760" cy="236"/>
            </a:xfrm>
          </p:grpSpPr>
          <p:sp>
            <p:nvSpPr>
              <p:cNvPr id="26"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7"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9" name="Immagin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20" name="Immagine 19"/>
            <p:cNvPicPr>
              <a:picLocks noChangeAspect="1"/>
            </p:cNvPicPr>
            <p:nvPr/>
          </p:nvPicPr>
          <p:blipFill>
            <a:blip r:embed="rId5"/>
            <a:stretch>
              <a:fillRect/>
            </a:stretch>
          </p:blipFill>
          <p:spPr>
            <a:xfrm>
              <a:off x="561082" y="6487291"/>
              <a:ext cx="360045" cy="360045"/>
            </a:xfrm>
            <a:prstGeom prst="rect">
              <a:avLst/>
            </a:prstGeom>
          </p:spPr>
        </p:pic>
        <p:pic>
          <p:nvPicPr>
            <p:cNvPr id="21" name="Immagine 20"/>
            <p:cNvPicPr>
              <a:picLocks noChangeAspect="1"/>
            </p:cNvPicPr>
            <p:nvPr/>
          </p:nvPicPr>
          <p:blipFill>
            <a:blip r:embed="rId6"/>
            <a:stretch>
              <a:fillRect/>
            </a:stretch>
          </p:blipFill>
          <p:spPr>
            <a:xfrm>
              <a:off x="134434" y="6507165"/>
              <a:ext cx="329707" cy="328611"/>
            </a:xfrm>
            <a:prstGeom prst="rect">
              <a:avLst/>
            </a:prstGeom>
          </p:spPr>
        </p:pic>
        <p:pic>
          <p:nvPicPr>
            <p:cNvPr id="22" name="Picture 3"/>
            <p:cNvPicPr>
              <a:picLocks noChangeAspect="1" noChangeArrowheads="1"/>
            </p:cNvPicPr>
            <p:nvPr/>
          </p:nvPicPr>
          <p:blipFill>
            <a:blip r:embed="rId7"/>
            <a:srcRect/>
            <a:stretch>
              <a:fillRect/>
            </a:stretch>
          </p:blipFill>
          <p:spPr bwMode="auto">
            <a:xfrm>
              <a:off x="8579505" y="6499787"/>
              <a:ext cx="426730" cy="319551"/>
            </a:xfrm>
            <a:prstGeom prst="rect">
              <a:avLst/>
            </a:prstGeom>
            <a:noFill/>
            <a:ln w="9525">
              <a:noFill/>
              <a:miter lim="800000"/>
              <a:headEnd/>
              <a:tailEnd/>
            </a:ln>
          </p:spPr>
        </p:pic>
        <p:grpSp>
          <p:nvGrpSpPr>
            <p:cNvPr id="23" name="Group 7"/>
            <p:cNvGrpSpPr>
              <a:grpSpLocks/>
            </p:cNvGrpSpPr>
            <p:nvPr/>
          </p:nvGrpSpPr>
          <p:grpSpPr bwMode="auto">
            <a:xfrm>
              <a:off x="990370" y="6523867"/>
              <a:ext cx="500097" cy="307620"/>
              <a:chOff x="4967" y="0"/>
              <a:chExt cx="805" cy="603"/>
            </a:xfrm>
          </p:grpSpPr>
          <p:sp>
            <p:nvSpPr>
              <p:cNvPr id="24"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5" name="Picture 9" descr="Immagine1"/>
              <p:cNvPicPr>
                <a:picLocks noChangeAspect="1" noChangeArrowheads="1"/>
              </p:cNvPicPr>
              <p:nvPr/>
            </p:nvPicPr>
            <p:blipFill>
              <a:blip r:embed="rId8"/>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P_Smax_0_700_20042014_G_check2"/>
          <p:cNvPicPr>
            <a:picLocks noChangeAspect="1" noChangeArrowheads="1"/>
          </p:cNvPicPr>
          <p:nvPr/>
        </p:nvPicPr>
        <p:blipFill>
          <a:blip r:embed="rId2"/>
          <a:srcRect l="6737" t="17181" r="6737" b="18494"/>
          <a:stretch>
            <a:fillRect/>
          </a:stretch>
        </p:blipFill>
        <p:spPr bwMode="auto">
          <a:xfrm>
            <a:off x="3768538" y="3123590"/>
            <a:ext cx="5384612" cy="3001431"/>
          </a:xfrm>
          <a:prstGeom prst="rect">
            <a:avLst/>
          </a:prstGeom>
          <a:noFill/>
        </p:spPr>
      </p:pic>
      <p:pic>
        <p:nvPicPr>
          <p:cNvPr id="34821" name="Picture 5" descr="Smax_0_700_20042014_G_check2"/>
          <p:cNvPicPr>
            <a:picLocks noChangeAspect="1" noChangeArrowheads="1"/>
          </p:cNvPicPr>
          <p:nvPr/>
        </p:nvPicPr>
        <p:blipFill>
          <a:blip r:embed="rId3"/>
          <a:srcRect l="6737" t="17181" r="6737" b="18494"/>
          <a:stretch>
            <a:fillRect/>
          </a:stretch>
        </p:blipFill>
        <p:spPr bwMode="auto">
          <a:xfrm>
            <a:off x="-1" y="908299"/>
            <a:ext cx="5384612" cy="3001431"/>
          </a:xfrm>
          <a:prstGeom prst="rect">
            <a:avLst/>
          </a:prstGeom>
          <a:noFill/>
        </p:spPr>
      </p:pic>
      <p:sp>
        <p:nvSpPr>
          <p:cNvPr id="34822" name="Text Box 6"/>
          <p:cNvSpPr txBox="1">
            <a:spLocks noChangeArrowheads="1"/>
          </p:cNvSpPr>
          <p:nvPr/>
        </p:nvSpPr>
        <p:spPr bwMode="auto">
          <a:xfrm>
            <a:off x="0" y="3789363"/>
            <a:ext cx="9144000" cy="366712"/>
          </a:xfrm>
          <a:prstGeom prst="rect">
            <a:avLst/>
          </a:prstGeom>
          <a:noFill/>
          <a:ln w="9525">
            <a:noFill/>
            <a:miter lim="800000"/>
            <a:headEnd/>
            <a:tailEnd/>
          </a:ln>
          <a:effectLst/>
        </p:spPr>
        <p:txBody>
          <a:bodyPr>
            <a:spAutoFit/>
          </a:bodyPr>
          <a:lstStyle/>
          <a:p>
            <a:pPr>
              <a:spcBef>
                <a:spcPct val="50000"/>
              </a:spcBef>
            </a:pPr>
            <a:endParaRPr lang="it-IT">
              <a:latin typeface="Constantia" pitchFamily="18" charset="0"/>
            </a:endParaRPr>
          </a:p>
        </p:txBody>
      </p:sp>
      <p:sp>
        <p:nvSpPr>
          <p:cNvPr id="34823" name="Text Box 7"/>
          <p:cNvSpPr txBox="1">
            <a:spLocks noChangeArrowheads="1"/>
          </p:cNvSpPr>
          <p:nvPr/>
        </p:nvSpPr>
        <p:spPr bwMode="auto">
          <a:xfrm>
            <a:off x="289435" y="6145411"/>
            <a:ext cx="8825628" cy="307777"/>
          </a:xfrm>
          <a:prstGeom prst="rect">
            <a:avLst/>
          </a:prstGeom>
          <a:noFill/>
          <a:ln w="9525">
            <a:noFill/>
            <a:miter lim="800000"/>
            <a:headEnd/>
            <a:tailEnd/>
          </a:ln>
          <a:effectLst/>
        </p:spPr>
        <p:txBody>
          <a:bodyPr wrap="square">
            <a:spAutoFit/>
          </a:bodyPr>
          <a:lstStyle/>
          <a:p>
            <a:pPr algn="just">
              <a:spcBef>
                <a:spcPct val="50000"/>
              </a:spcBef>
            </a:pPr>
            <a:r>
              <a:rPr lang="it-IT" sz="1400" dirty="0" smtClean="0">
                <a:latin typeface="Calibri" pitchFamily="34" charset="0"/>
              </a:rPr>
              <a:t>The LIW </a:t>
            </a:r>
            <a:r>
              <a:rPr lang="it-IT" sz="1400" dirty="0" err="1">
                <a:latin typeface="Calibri" pitchFamily="34" charset="0"/>
              </a:rPr>
              <a:t>gradually</a:t>
            </a:r>
            <a:r>
              <a:rPr lang="it-IT" sz="1400" dirty="0">
                <a:latin typeface="Calibri" pitchFamily="34" charset="0"/>
              </a:rPr>
              <a:t> </a:t>
            </a:r>
            <a:r>
              <a:rPr lang="it-IT" sz="1400" dirty="0" err="1">
                <a:latin typeface="Calibri" pitchFamily="34" charset="0"/>
              </a:rPr>
              <a:t>sinks</a:t>
            </a:r>
            <a:r>
              <a:rPr lang="it-IT" sz="1400" dirty="0">
                <a:latin typeface="Calibri" pitchFamily="34" charset="0"/>
              </a:rPr>
              <a:t> and </a:t>
            </a:r>
            <a:r>
              <a:rPr lang="it-IT" sz="1400" dirty="0" err="1">
                <a:latin typeface="Calibri" pitchFamily="34" charset="0"/>
              </a:rPr>
              <a:t>decreases</a:t>
            </a:r>
            <a:r>
              <a:rPr lang="it-IT" sz="1400" dirty="0">
                <a:latin typeface="Calibri" pitchFamily="34" charset="0"/>
              </a:rPr>
              <a:t> in </a:t>
            </a:r>
            <a:r>
              <a:rPr lang="it-IT" sz="1400" dirty="0" err="1">
                <a:latin typeface="Calibri" pitchFamily="34" charset="0"/>
              </a:rPr>
              <a:t>salinity</a:t>
            </a:r>
            <a:r>
              <a:rPr lang="it-IT" sz="1400" dirty="0">
                <a:latin typeface="Calibri" pitchFamily="34" charset="0"/>
              </a:rPr>
              <a:t> </a:t>
            </a:r>
            <a:r>
              <a:rPr lang="it-IT" sz="1400" dirty="0" err="1">
                <a:latin typeface="Calibri" pitchFamily="34" charset="0"/>
              </a:rPr>
              <a:t>along</a:t>
            </a:r>
            <a:r>
              <a:rPr lang="it-IT" sz="1400" dirty="0">
                <a:latin typeface="Calibri" pitchFamily="34" charset="0"/>
              </a:rPr>
              <a:t> </a:t>
            </a:r>
            <a:r>
              <a:rPr lang="it-IT" sz="1400" dirty="0" err="1">
                <a:latin typeface="Calibri" pitchFamily="34" charset="0"/>
              </a:rPr>
              <a:t>its</a:t>
            </a:r>
            <a:r>
              <a:rPr lang="it-IT" sz="1400" dirty="0">
                <a:latin typeface="Calibri" pitchFamily="34" charset="0"/>
              </a:rPr>
              <a:t> </a:t>
            </a:r>
            <a:r>
              <a:rPr lang="it-IT" sz="1400" dirty="0" err="1">
                <a:latin typeface="Calibri" pitchFamily="34" charset="0"/>
              </a:rPr>
              <a:t>path</a:t>
            </a:r>
            <a:r>
              <a:rPr lang="it-IT" sz="1400" dirty="0">
                <a:latin typeface="Calibri" pitchFamily="34" charset="0"/>
              </a:rPr>
              <a:t>, from the </a:t>
            </a:r>
            <a:r>
              <a:rPr lang="it-IT" sz="1400" dirty="0" err="1">
                <a:latin typeface="Calibri" pitchFamily="34" charset="0"/>
              </a:rPr>
              <a:t>formation</a:t>
            </a:r>
            <a:r>
              <a:rPr lang="it-IT" sz="1400" dirty="0">
                <a:latin typeface="Calibri" pitchFamily="34" charset="0"/>
              </a:rPr>
              <a:t> site (Levantine) to the </a:t>
            </a:r>
            <a:r>
              <a:rPr lang="it-IT" sz="1400" dirty="0" err="1">
                <a:latin typeface="Calibri" pitchFamily="34" charset="0"/>
              </a:rPr>
              <a:t>Alboran</a:t>
            </a:r>
            <a:r>
              <a:rPr lang="it-IT" sz="1400" dirty="0">
                <a:latin typeface="Calibri" pitchFamily="34" charset="0"/>
              </a:rPr>
              <a:t> Sea</a:t>
            </a:r>
          </a:p>
        </p:txBody>
      </p:sp>
      <p:sp>
        <p:nvSpPr>
          <p:cNvPr id="7" name="Title 3"/>
          <p:cNvSpPr>
            <a:spLocks/>
          </p:cNvSpPr>
          <p:nvPr/>
        </p:nvSpPr>
        <p:spPr bwMode="auto">
          <a:xfrm>
            <a:off x="1976015" y="-158195"/>
            <a:ext cx="503914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Examples of </a:t>
            </a:r>
            <a:r>
              <a:rPr lang="en-US" sz="3000" b="1" dirty="0">
                <a:effectLst>
                  <a:outerShdw blurRad="38100" dist="38100" dir="2700000" algn="tl">
                    <a:srgbClr val="C0C0C0"/>
                  </a:outerShdw>
                </a:effectLst>
                <a:latin typeface="Calibri" pitchFamily="34" charset="0"/>
              </a:rPr>
              <a:t>scientific results</a:t>
            </a:r>
          </a:p>
        </p:txBody>
      </p:sp>
      <p:sp>
        <p:nvSpPr>
          <p:cNvPr id="8" name="Text Box 9"/>
          <p:cNvSpPr txBox="1">
            <a:spLocks noChangeArrowheads="1"/>
          </p:cNvSpPr>
          <p:nvPr/>
        </p:nvSpPr>
        <p:spPr bwMode="auto">
          <a:xfrm>
            <a:off x="-1" y="374900"/>
            <a:ext cx="8964613" cy="584775"/>
          </a:xfrm>
          <a:prstGeom prst="rect">
            <a:avLst/>
          </a:prstGeom>
          <a:noFill/>
          <a:ln w="9525">
            <a:noFill/>
            <a:miter lim="800000"/>
            <a:headEnd/>
            <a:tailEnd/>
          </a:ln>
        </p:spPr>
        <p:txBody>
          <a:bodyPr wrap="square">
            <a:spAutoFit/>
          </a:bodyPr>
          <a:lstStyle/>
          <a:p>
            <a:pPr>
              <a:spcBef>
                <a:spcPct val="50000"/>
              </a:spcBef>
              <a:buFontTx/>
              <a:buChar char="•"/>
            </a:pPr>
            <a:r>
              <a:rPr lang="it-IT" sz="1600" dirty="0">
                <a:latin typeface="Calibri" pitchFamily="34" charset="0"/>
              </a:rPr>
              <a:t>  </a:t>
            </a:r>
            <a:r>
              <a:rPr lang="it-IT" sz="1600" dirty="0" err="1" smtClean="0">
                <a:latin typeface="Calibri" pitchFamily="34" charset="0"/>
              </a:rPr>
              <a:t>Mean</a:t>
            </a:r>
            <a:r>
              <a:rPr lang="it-IT" sz="1600" dirty="0" smtClean="0">
                <a:latin typeface="Calibri" pitchFamily="34" charset="0"/>
              </a:rPr>
              <a:t> </a:t>
            </a:r>
            <a:r>
              <a:rPr lang="it-IT" sz="1600" dirty="0" err="1" smtClean="0">
                <a:latin typeface="Calibri" pitchFamily="34" charset="0"/>
              </a:rPr>
              <a:t>salinity</a:t>
            </a:r>
            <a:r>
              <a:rPr lang="it-IT" sz="1600" dirty="0" smtClean="0">
                <a:latin typeface="Calibri" pitchFamily="34" charset="0"/>
              </a:rPr>
              <a:t> </a:t>
            </a:r>
            <a:r>
              <a:rPr lang="it-IT" sz="1600" dirty="0" err="1" smtClean="0">
                <a:latin typeface="Calibri" pitchFamily="34" charset="0"/>
              </a:rPr>
              <a:t>maxima</a:t>
            </a:r>
            <a:r>
              <a:rPr lang="it-IT" sz="1600" dirty="0" smtClean="0">
                <a:latin typeface="Calibri" pitchFamily="34" charset="0"/>
              </a:rPr>
              <a:t> and </a:t>
            </a:r>
            <a:r>
              <a:rPr lang="it-IT" sz="1600" dirty="0" err="1" smtClean="0">
                <a:latin typeface="Calibri" pitchFamily="34" charset="0"/>
              </a:rPr>
              <a:t>corresponding</a:t>
            </a:r>
            <a:r>
              <a:rPr lang="it-IT" sz="1600" dirty="0" smtClean="0">
                <a:latin typeface="Calibri" pitchFamily="34" charset="0"/>
              </a:rPr>
              <a:t> </a:t>
            </a:r>
            <a:r>
              <a:rPr lang="it-IT" sz="1600" dirty="0" err="1" smtClean="0">
                <a:latin typeface="Calibri" pitchFamily="34" charset="0"/>
              </a:rPr>
              <a:t>mean</a:t>
            </a:r>
            <a:r>
              <a:rPr lang="it-IT" sz="1600" dirty="0" smtClean="0">
                <a:latin typeface="Calibri" pitchFamily="34" charset="0"/>
              </a:rPr>
              <a:t> </a:t>
            </a:r>
            <a:r>
              <a:rPr lang="it-IT" sz="1600" dirty="0" err="1" smtClean="0">
                <a:latin typeface="Calibri" pitchFamily="34" charset="0"/>
              </a:rPr>
              <a:t>depths</a:t>
            </a:r>
            <a:r>
              <a:rPr lang="it-IT" sz="1600" dirty="0" smtClean="0">
                <a:latin typeface="Calibri" pitchFamily="34" charset="0"/>
              </a:rPr>
              <a:t> in 2x2 </a:t>
            </a:r>
            <a:r>
              <a:rPr lang="it-IT" sz="1600" dirty="0" err="1" smtClean="0">
                <a:latin typeface="Calibri" pitchFamily="34" charset="0"/>
              </a:rPr>
              <a:t>degree</a:t>
            </a:r>
            <a:r>
              <a:rPr lang="it-IT" sz="1600" dirty="0" smtClean="0">
                <a:latin typeface="Calibri" pitchFamily="34" charset="0"/>
              </a:rPr>
              <a:t> boxes (</a:t>
            </a:r>
            <a:r>
              <a:rPr lang="it-IT" sz="1600" dirty="0" err="1" smtClean="0">
                <a:latin typeface="Calibri" pitchFamily="34" charset="0"/>
              </a:rPr>
              <a:t>geographical</a:t>
            </a:r>
            <a:r>
              <a:rPr lang="it-IT" sz="1600" dirty="0" smtClean="0">
                <a:latin typeface="Calibri" pitchFamily="34" charset="0"/>
              </a:rPr>
              <a:t> </a:t>
            </a:r>
            <a:r>
              <a:rPr lang="it-IT" sz="1600" dirty="0" err="1" smtClean="0">
                <a:latin typeface="Calibri" pitchFamily="34" charset="0"/>
              </a:rPr>
              <a:t>structure</a:t>
            </a:r>
            <a:r>
              <a:rPr lang="it-IT" sz="1600" dirty="0" smtClean="0">
                <a:latin typeface="Calibri" pitchFamily="34" charset="0"/>
              </a:rPr>
              <a:t> of the Levantine Intermediate Water – LIW)</a:t>
            </a:r>
            <a:endParaRPr lang="it-IT" sz="1600" b="1" dirty="0">
              <a:solidFill>
                <a:srgbClr val="FF3300"/>
              </a:solidFill>
              <a:latin typeface="Calibri" pitchFamily="34" charset="0"/>
            </a:endParaRPr>
          </a:p>
        </p:txBody>
      </p:sp>
      <p:grpSp>
        <p:nvGrpSpPr>
          <p:cNvPr id="15" name="Gruppo 14"/>
          <p:cNvGrpSpPr/>
          <p:nvPr/>
        </p:nvGrpSpPr>
        <p:grpSpPr>
          <a:xfrm>
            <a:off x="0" y="6483350"/>
            <a:ext cx="9144000" cy="374650"/>
            <a:chOff x="0" y="6483350"/>
            <a:chExt cx="9144000" cy="374650"/>
          </a:xfrm>
        </p:grpSpPr>
        <p:grpSp>
          <p:nvGrpSpPr>
            <p:cNvPr id="16" name="Group 7"/>
            <p:cNvGrpSpPr>
              <a:grpSpLocks/>
            </p:cNvGrpSpPr>
            <p:nvPr/>
          </p:nvGrpSpPr>
          <p:grpSpPr bwMode="auto">
            <a:xfrm>
              <a:off x="0" y="6483350"/>
              <a:ext cx="9144000" cy="374650"/>
              <a:chOff x="0" y="4084"/>
              <a:chExt cx="5760" cy="236"/>
            </a:xfrm>
          </p:grpSpPr>
          <p:sp>
            <p:nvSpPr>
              <p:cNvPr id="24"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5"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7" name="Immagin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8" name="Immagine 17"/>
            <p:cNvPicPr>
              <a:picLocks noChangeAspect="1"/>
            </p:cNvPicPr>
            <p:nvPr/>
          </p:nvPicPr>
          <p:blipFill>
            <a:blip r:embed="rId5"/>
            <a:stretch>
              <a:fillRect/>
            </a:stretch>
          </p:blipFill>
          <p:spPr>
            <a:xfrm>
              <a:off x="561082" y="6487291"/>
              <a:ext cx="360045" cy="360045"/>
            </a:xfrm>
            <a:prstGeom prst="rect">
              <a:avLst/>
            </a:prstGeom>
          </p:spPr>
        </p:pic>
        <p:pic>
          <p:nvPicPr>
            <p:cNvPr id="19" name="Immagine 18"/>
            <p:cNvPicPr>
              <a:picLocks noChangeAspect="1"/>
            </p:cNvPicPr>
            <p:nvPr/>
          </p:nvPicPr>
          <p:blipFill>
            <a:blip r:embed="rId6"/>
            <a:stretch>
              <a:fillRect/>
            </a:stretch>
          </p:blipFill>
          <p:spPr>
            <a:xfrm>
              <a:off x="134434" y="6507165"/>
              <a:ext cx="329707" cy="328611"/>
            </a:xfrm>
            <a:prstGeom prst="rect">
              <a:avLst/>
            </a:prstGeom>
          </p:spPr>
        </p:pic>
        <p:pic>
          <p:nvPicPr>
            <p:cNvPr id="20" name="Picture 3"/>
            <p:cNvPicPr>
              <a:picLocks noChangeAspect="1" noChangeArrowheads="1"/>
            </p:cNvPicPr>
            <p:nvPr/>
          </p:nvPicPr>
          <p:blipFill>
            <a:blip r:embed="rId7"/>
            <a:srcRect/>
            <a:stretch>
              <a:fillRect/>
            </a:stretch>
          </p:blipFill>
          <p:spPr bwMode="auto">
            <a:xfrm>
              <a:off x="8579505" y="6499787"/>
              <a:ext cx="426730" cy="319551"/>
            </a:xfrm>
            <a:prstGeom prst="rect">
              <a:avLst/>
            </a:prstGeom>
            <a:noFill/>
            <a:ln w="9525">
              <a:noFill/>
              <a:miter lim="800000"/>
              <a:headEnd/>
              <a:tailEnd/>
            </a:ln>
          </p:spPr>
        </p:pic>
        <p:grpSp>
          <p:nvGrpSpPr>
            <p:cNvPr id="21" name="Group 7"/>
            <p:cNvGrpSpPr>
              <a:grpSpLocks/>
            </p:cNvGrpSpPr>
            <p:nvPr/>
          </p:nvGrpSpPr>
          <p:grpSpPr bwMode="auto">
            <a:xfrm>
              <a:off x="990370" y="6523867"/>
              <a:ext cx="500097" cy="307620"/>
              <a:chOff x="4967" y="0"/>
              <a:chExt cx="805" cy="603"/>
            </a:xfrm>
          </p:grpSpPr>
          <p:sp>
            <p:nvSpPr>
              <p:cNvPr id="22"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3" name="Picture 9" descr="Immagine1"/>
              <p:cNvPicPr>
                <a:picLocks noChangeAspect="1" noChangeArrowheads="1"/>
              </p:cNvPicPr>
              <p:nvPr/>
            </p:nvPicPr>
            <p:blipFill>
              <a:blip r:embed="rId8"/>
              <a:srcRect/>
              <a:stretch>
                <a:fillRect/>
              </a:stretch>
            </p:blipFill>
            <p:spPr bwMode="auto">
              <a:xfrm>
                <a:off x="4967" y="0"/>
                <a:ext cx="805" cy="603"/>
              </a:xfrm>
              <a:prstGeom prst="rect">
                <a:avLst/>
              </a:prstGeom>
              <a:noFill/>
              <a:ln w="9525">
                <a:noFill/>
                <a:miter lim="800000"/>
                <a:headEnd/>
                <a:tailEnd/>
              </a:ln>
            </p:spPr>
          </p:pic>
        </p:grpSp>
      </p:grpSp>
    </p:spTree>
    <p:extLst>
      <p:ext uri="{BB962C8B-B14F-4D97-AF65-F5344CB8AC3E}">
        <p14:creationId xmlns:p14="http://schemas.microsoft.com/office/powerpoint/2010/main" val="3419210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Immagine 1"/>
          <p:cNvPicPr>
            <a:picLocks noChangeAspect="1"/>
          </p:cNvPicPr>
          <p:nvPr/>
        </p:nvPicPr>
        <p:blipFill rotWithShape="1">
          <a:blip r:embed="rId2"/>
          <a:srcRect l="30795" t="14545" r="30795" b="2213"/>
          <a:stretch/>
        </p:blipFill>
        <p:spPr bwMode="auto">
          <a:xfrm>
            <a:off x="4398327" y="622195"/>
            <a:ext cx="4602118" cy="5402417"/>
          </a:xfrm>
          <a:prstGeom prst="rect">
            <a:avLst/>
          </a:prstGeom>
          <a:noFill/>
          <a:ln w="9525">
            <a:noFill/>
            <a:miter lim="800000"/>
            <a:headEnd/>
            <a:tailEnd/>
          </a:ln>
        </p:spPr>
      </p:pic>
      <p:pic>
        <p:nvPicPr>
          <p:cNvPr id="4" name="Immagine 1"/>
          <p:cNvPicPr>
            <a:picLocks noChangeAspect="1"/>
          </p:cNvPicPr>
          <p:nvPr/>
        </p:nvPicPr>
        <p:blipFill rotWithShape="1">
          <a:blip r:embed="rId3"/>
          <a:srcRect l="33234" t="16533" r="31975" b="3820"/>
          <a:stretch/>
        </p:blipFill>
        <p:spPr bwMode="auto">
          <a:xfrm>
            <a:off x="123908" y="527605"/>
            <a:ext cx="4448092" cy="5515635"/>
          </a:xfrm>
          <a:prstGeom prst="rect">
            <a:avLst/>
          </a:prstGeom>
          <a:noFill/>
          <a:ln w="9525">
            <a:noFill/>
            <a:miter lim="800000"/>
            <a:headEnd/>
            <a:tailEnd/>
          </a:ln>
        </p:spPr>
      </p:pic>
      <p:sp>
        <p:nvSpPr>
          <p:cNvPr id="5" name="Title 3"/>
          <p:cNvSpPr>
            <a:spLocks/>
          </p:cNvSpPr>
          <p:nvPr/>
        </p:nvSpPr>
        <p:spPr bwMode="auto">
          <a:xfrm>
            <a:off x="1976015" y="-158195"/>
            <a:ext cx="503914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Examples of </a:t>
            </a:r>
            <a:r>
              <a:rPr lang="en-US" sz="3000" b="1" dirty="0">
                <a:effectLst>
                  <a:outerShdw blurRad="38100" dist="38100" dir="2700000" algn="tl">
                    <a:srgbClr val="C0C0C0"/>
                  </a:outerShdw>
                </a:effectLst>
                <a:latin typeface="Calibri" pitchFamily="34" charset="0"/>
              </a:rPr>
              <a:t>scientific results</a:t>
            </a:r>
          </a:p>
        </p:txBody>
      </p:sp>
      <p:sp>
        <p:nvSpPr>
          <p:cNvPr id="6" name="Text Box 9"/>
          <p:cNvSpPr txBox="1">
            <a:spLocks noChangeArrowheads="1"/>
          </p:cNvSpPr>
          <p:nvPr/>
        </p:nvSpPr>
        <p:spPr bwMode="auto">
          <a:xfrm>
            <a:off x="0" y="374900"/>
            <a:ext cx="4572000" cy="338554"/>
          </a:xfrm>
          <a:prstGeom prst="rect">
            <a:avLst/>
          </a:prstGeom>
          <a:noFill/>
          <a:ln w="9525">
            <a:noFill/>
            <a:miter lim="800000"/>
            <a:headEnd/>
            <a:tailEnd/>
          </a:ln>
        </p:spPr>
        <p:txBody>
          <a:bodyPr wrap="square">
            <a:spAutoFit/>
          </a:bodyPr>
          <a:lstStyle/>
          <a:p>
            <a:pPr>
              <a:spcBef>
                <a:spcPct val="50000"/>
              </a:spcBef>
              <a:buFontTx/>
              <a:buChar char="•"/>
            </a:pPr>
            <a:r>
              <a:rPr lang="it-IT" sz="1600" dirty="0">
                <a:latin typeface="Calibri" pitchFamily="34" charset="0"/>
              </a:rPr>
              <a:t>  </a:t>
            </a:r>
            <a:r>
              <a:rPr lang="it-IT" sz="1600" dirty="0" smtClean="0">
                <a:latin typeface="Calibri" pitchFamily="34" charset="0"/>
              </a:rPr>
              <a:t>Trends of LIW and AW </a:t>
            </a:r>
            <a:r>
              <a:rPr lang="it-IT" sz="1600" dirty="0" err="1" smtClean="0">
                <a:latin typeface="Calibri" pitchFamily="34" charset="0"/>
              </a:rPr>
              <a:t>properties</a:t>
            </a:r>
            <a:r>
              <a:rPr lang="it-IT" sz="1600" dirty="0" smtClean="0">
                <a:latin typeface="Calibri" pitchFamily="34" charset="0"/>
              </a:rPr>
              <a:t> (</a:t>
            </a:r>
            <a:r>
              <a:rPr lang="it-IT" sz="1600" dirty="0" err="1" smtClean="0">
                <a:latin typeface="Calibri" pitchFamily="34" charset="0"/>
              </a:rPr>
              <a:t>Zu</a:t>
            </a:r>
            <a:r>
              <a:rPr lang="it-IT" sz="1600" dirty="0" smtClean="0">
                <a:latin typeface="Calibri" pitchFamily="34" charset="0"/>
              </a:rPr>
              <a:t> et al., 2014)</a:t>
            </a:r>
            <a:endParaRPr lang="it-IT" sz="1600" b="1" dirty="0">
              <a:solidFill>
                <a:srgbClr val="FF3300"/>
              </a:solidFill>
              <a:latin typeface="Calibri" pitchFamily="34" charset="0"/>
            </a:endParaRPr>
          </a:p>
        </p:txBody>
      </p:sp>
      <p:sp>
        <p:nvSpPr>
          <p:cNvPr id="2" name="CasellaDiTesto 1"/>
          <p:cNvSpPr txBox="1"/>
          <p:nvPr/>
        </p:nvSpPr>
        <p:spPr>
          <a:xfrm>
            <a:off x="4103762" y="1443835"/>
            <a:ext cx="936475" cy="584775"/>
          </a:xfrm>
          <a:prstGeom prst="rect">
            <a:avLst/>
          </a:prstGeom>
          <a:noFill/>
        </p:spPr>
        <p:txBody>
          <a:bodyPr wrap="none" rtlCol="0">
            <a:spAutoFit/>
          </a:bodyPr>
          <a:lstStyle/>
          <a:p>
            <a:r>
              <a:rPr lang="it-IT" sz="3200" b="1" dirty="0" smtClean="0"/>
              <a:t>LIW</a:t>
            </a:r>
            <a:endParaRPr lang="en-GB" sz="3200" b="1" dirty="0"/>
          </a:p>
        </p:txBody>
      </p:sp>
      <p:sp>
        <p:nvSpPr>
          <p:cNvPr id="15" name="CasellaDiTesto 14"/>
          <p:cNvSpPr txBox="1"/>
          <p:nvPr/>
        </p:nvSpPr>
        <p:spPr>
          <a:xfrm>
            <a:off x="4103762" y="3581705"/>
            <a:ext cx="846514" cy="584775"/>
          </a:xfrm>
          <a:prstGeom prst="rect">
            <a:avLst/>
          </a:prstGeom>
          <a:noFill/>
        </p:spPr>
        <p:txBody>
          <a:bodyPr wrap="none" rtlCol="0">
            <a:spAutoFit/>
          </a:bodyPr>
          <a:lstStyle/>
          <a:p>
            <a:r>
              <a:rPr lang="it-IT" sz="3200" b="1" dirty="0" smtClean="0"/>
              <a:t>AW</a:t>
            </a:r>
            <a:endParaRPr lang="en-GB" sz="3200" b="1" dirty="0"/>
          </a:p>
        </p:txBody>
      </p:sp>
      <p:grpSp>
        <p:nvGrpSpPr>
          <p:cNvPr id="8" name="Gruppo 7"/>
          <p:cNvGrpSpPr/>
          <p:nvPr/>
        </p:nvGrpSpPr>
        <p:grpSpPr>
          <a:xfrm>
            <a:off x="0" y="6483350"/>
            <a:ext cx="9144000" cy="374650"/>
            <a:chOff x="0" y="6483350"/>
            <a:chExt cx="9144000" cy="374650"/>
          </a:xfrm>
        </p:grpSpPr>
        <p:grpSp>
          <p:nvGrpSpPr>
            <p:cNvPr id="9" name="Group 7"/>
            <p:cNvGrpSpPr>
              <a:grpSpLocks/>
            </p:cNvGrpSpPr>
            <p:nvPr/>
          </p:nvGrpSpPr>
          <p:grpSpPr bwMode="auto">
            <a:xfrm>
              <a:off x="0" y="6483350"/>
              <a:ext cx="9144000" cy="374650"/>
              <a:chOff x="0" y="4084"/>
              <a:chExt cx="5760" cy="236"/>
            </a:xfrm>
          </p:grpSpPr>
          <p:sp>
            <p:nvSpPr>
              <p:cNvPr id="18"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19"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0" name="Immagin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1" name="Immagine 10"/>
            <p:cNvPicPr>
              <a:picLocks noChangeAspect="1"/>
            </p:cNvPicPr>
            <p:nvPr/>
          </p:nvPicPr>
          <p:blipFill>
            <a:blip r:embed="rId5"/>
            <a:stretch>
              <a:fillRect/>
            </a:stretch>
          </p:blipFill>
          <p:spPr>
            <a:xfrm>
              <a:off x="561082" y="6487291"/>
              <a:ext cx="360045" cy="360045"/>
            </a:xfrm>
            <a:prstGeom prst="rect">
              <a:avLst/>
            </a:prstGeom>
          </p:spPr>
        </p:pic>
        <p:pic>
          <p:nvPicPr>
            <p:cNvPr id="12" name="Immagine 11"/>
            <p:cNvPicPr>
              <a:picLocks noChangeAspect="1"/>
            </p:cNvPicPr>
            <p:nvPr/>
          </p:nvPicPr>
          <p:blipFill>
            <a:blip r:embed="rId6"/>
            <a:stretch>
              <a:fillRect/>
            </a:stretch>
          </p:blipFill>
          <p:spPr>
            <a:xfrm>
              <a:off x="134434" y="6507165"/>
              <a:ext cx="329707" cy="328611"/>
            </a:xfrm>
            <a:prstGeom prst="rect">
              <a:avLst/>
            </a:prstGeom>
          </p:spPr>
        </p:pic>
        <p:pic>
          <p:nvPicPr>
            <p:cNvPr id="13" name="Picture 3"/>
            <p:cNvPicPr>
              <a:picLocks noChangeAspect="1" noChangeArrowheads="1"/>
            </p:cNvPicPr>
            <p:nvPr/>
          </p:nvPicPr>
          <p:blipFill>
            <a:blip r:embed="rId7"/>
            <a:srcRect/>
            <a:stretch>
              <a:fillRect/>
            </a:stretch>
          </p:blipFill>
          <p:spPr bwMode="auto">
            <a:xfrm>
              <a:off x="8579505" y="6499787"/>
              <a:ext cx="426730" cy="319551"/>
            </a:xfrm>
            <a:prstGeom prst="rect">
              <a:avLst/>
            </a:prstGeom>
            <a:noFill/>
            <a:ln w="9525">
              <a:noFill/>
              <a:miter lim="800000"/>
              <a:headEnd/>
              <a:tailEnd/>
            </a:ln>
          </p:spPr>
        </p:pic>
        <p:grpSp>
          <p:nvGrpSpPr>
            <p:cNvPr id="14" name="Group 7"/>
            <p:cNvGrpSpPr>
              <a:grpSpLocks/>
            </p:cNvGrpSpPr>
            <p:nvPr/>
          </p:nvGrpSpPr>
          <p:grpSpPr bwMode="auto">
            <a:xfrm>
              <a:off x="990370" y="6523867"/>
              <a:ext cx="500097" cy="307620"/>
              <a:chOff x="4967" y="0"/>
              <a:chExt cx="805" cy="603"/>
            </a:xfrm>
          </p:grpSpPr>
          <p:sp>
            <p:nvSpPr>
              <p:cNvPr id="16"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17" name="Picture 9" descr="Immagine1"/>
              <p:cNvPicPr>
                <a:picLocks noChangeAspect="1" noChangeArrowheads="1"/>
              </p:cNvPicPr>
              <p:nvPr/>
            </p:nvPicPr>
            <p:blipFill>
              <a:blip r:embed="rId8"/>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6901822_Traj_cc"/>
          <p:cNvPicPr>
            <a:picLocks noChangeAspect="1" noChangeArrowheads="1"/>
          </p:cNvPicPr>
          <p:nvPr/>
        </p:nvPicPr>
        <p:blipFill>
          <a:blip r:embed="rId2"/>
          <a:srcRect l="14604" t="2754" r="12392" b="2623"/>
          <a:stretch>
            <a:fillRect/>
          </a:stretch>
        </p:blipFill>
        <p:spPr bwMode="auto">
          <a:xfrm>
            <a:off x="0" y="923557"/>
            <a:ext cx="3206750" cy="3116263"/>
          </a:xfrm>
          <a:prstGeom prst="rect">
            <a:avLst/>
          </a:prstGeom>
          <a:noFill/>
        </p:spPr>
      </p:pic>
      <p:pic>
        <p:nvPicPr>
          <p:cNvPr id="35845" name="Picture 5" descr="6901822_S_time"/>
          <p:cNvPicPr>
            <a:picLocks noChangeAspect="1" noChangeArrowheads="1"/>
          </p:cNvPicPr>
          <p:nvPr/>
        </p:nvPicPr>
        <p:blipFill>
          <a:blip r:embed="rId3"/>
          <a:srcRect l="4179" t="2754" r="6146" b="2689"/>
          <a:stretch>
            <a:fillRect/>
          </a:stretch>
        </p:blipFill>
        <p:spPr bwMode="auto">
          <a:xfrm>
            <a:off x="3961181" y="463597"/>
            <a:ext cx="3799012" cy="3003087"/>
          </a:xfrm>
          <a:prstGeom prst="rect">
            <a:avLst/>
          </a:prstGeom>
          <a:noFill/>
        </p:spPr>
      </p:pic>
      <p:pic>
        <p:nvPicPr>
          <p:cNvPr id="35846" name="Picture 6" descr="6901827_Traj_cc"/>
          <p:cNvPicPr>
            <a:picLocks noChangeAspect="1" noChangeArrowheads="1"/>
          </p:cNvPicPr>
          <p:nvPr/>
        </p:nvPicPr>
        <p:blipFill>
          <a:blip r:embed="rId4"/>
          <a:srcRect l="20848" t="2754" r="16571" b="2623"/>
          <a:stretch>
            <a:fillRect/>
          </a:stretch>
        </p:blipFill>
        <p:spPr bwMode="auto">
          <a:xfrm>
            <a:off x="1364457" y="3365250"/>
            <a:ext cx="2749550" cy="3117850"/>
          </a:xfrm>
          <a:prstGeom prst="rect">
            <a:avLst/>
          </a:prstGeom>
          <a:noFill/>
        </p:spPr>
      </p:pic>
      <p:sp>
        <p:nvSpPr>
          <p:cNvPr id="13" name="Title 3"/>
          <p:cNvSpPr>
            <a:spLocks/>
          </p:cNvSpPr>
          <p:nvPr/>
        </p:nvSpPr>
        <p:spPr bwMode="auto">
          <a:xfrm>
            <a:off x="1976015" y="-158195"/>
            <a:ext cx="503914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Examples of </a:t>
            </a:r>
            <a:r>
              <a:rPr lang="en-US" sz="3000" b="1" dirty="0">
                <a:effectLst>
                  <a:outerShdw blurRad="38100" dist="38100" dir="2700000" algn="tl">
                    <a:srgbClr val="C0C0C0"/>
                  </a:outerShdw>
                </a:effectLst>
                <a:latin typeface="Calibri" pitchFamily="34" charset="0"/>
              </a:rPr>
              <a:t>scientific results</a:t>
            </a:r>
          </a:p>
        </p:txBody>
      </p:sp>
      <p:sp>
        <p:nvSpPr>
          <p:cNvPr id="14" name="Text Box 9"/>
          <p:cNvSpPr txBox="1">
            <a:spLocks noChangeArrowheads="1"/>
          </p:cNvSpPr>
          <p:nvPr/>
        </p:nvSpPr>
        <p:spPr bwMode="auto">
          <a:xfrm>
            <a:off x="0" y="374900"/>
            <a:ext cx="4572000" cy="584775"/>
          </a:xfrm>
          <a:prstGeom prst="rect">
            <a:avLst/>
          </a:prstGeom>
          <a:noFill/>
          <a:ln w="9525">
            <a:noFill/>
            <a:miter lim="800000"/>
            <a:headEnd/>
            <a:tailEnd/>
          </a:ln>
        </p:spPr>
        <p:txBody>
          <a:bodyPr wrap="square">
            <a:spAutoFit/>
          </a:bodyPr>
          <a:lstStyle/>
          <a:p>
            <a:pPr>
              <a:spcBef>
                <a:spcPct val="50000"/>
              </a:spcBef>
              <a:buFontTx/>
              <a:buChar char="•"/>
            </a:pPr>
            <a:r>
              <a:rPr lang="it-IT" sz="1600" dirty="0">
                <a:latin typeface="Calibri" pitchFamily="34" charset="0"/>
              </a:rPr>
              <a:t>  </a:t>
            </a:r>
            <a:r>
              <a:rPr lang="it-IT" sz="1600" dirty="0" smtClean="0">
                <a:latin typeface="Calibri" pitchFamily="34" charset="0"/>
              </a:rPr>
              <a:t>Double </a:t>
            </a:r>
            <a:r>
              <a:rPr lang="it-IT" sz="1600" dirty="0" err="1" smtClean="0">
                <a:latin typeface="Calibri" pitchFamily="34" charset="0"/>
              </a:rPr>
              <a:t>salinity</a:t>
            </a:r>
            <a:r>
              <a:rPr lang="it-IT" sz="1600" dirty="0" smtClean="0">
                <a:latin typeface="Calibri" pitchFamily="34" charset="0"/>
              </a:rPr>
              <a:t> maximum in South </a:t>
            </a:r>
            <a:r>
              <a:rPr lang="it-IT" sz="1600" dirty="0" err="1" smtClean="0">
                <a:latin typeface="Calibri" pitchFamily="34" charset="0"/>
              </a:rPr>
              <a:t>Adriatic</a:t>
            </a:r>
            <a:r>
              <a:rPr lang="it-IT" sz="1600" dirty="0" smtClean="0">
                <a:latin typeface="Calibri" pitchFamily="34" charset="0"/>
              </a:rPr>
              <a:t> Sea                        (</a:t>
            </a:r>
            <a:r>
              <a:rPr lang="it-IT" sz="1600" dirty="0" err="1" smtClean="0">
                <a:latin typeface="Calibri" pitchFamily="34" charset="0"/>
              </a:rPr>
              <a:t>Kokkini</a:t>
            </a:r>
            <a:r>
              <a:rPr lang="it-IT" sz="1600" dirty="0" smtClean="0">
                <a:latin typeface="Calibri" pitchFamily="34" charset="0"/>
              </a:rPr>
              <a:t> et al., 2017)</a:t>
            </a:r>
            <a:endParaRPr lang="it-IT" sz="1600" b="1" dirty="0">
              <a:solidFill>
                <a:srgbClr val="FF3300"/>
              </a:solidFill>
              <a:latin typeface="Calibri" pitchFamily="34" charset="0"/>
            </a:endParaRPr>
          </a:p>
        </p:txBody>
      </p:sp>
      <p:pic>
        <p:nvPicPr>
          <p:cNvPr id="15" name="Picture 7" descr="6901827_S_time"/>
          <p:cNvPicPr>
            <a:picLocks noChangeAspect="1" noChangeArrowheads="1"/>
          </p:cNvPicPr>
          <p:nvPr/>
        </p:nvPicPr>
        <p:blipFill>
          <a:blip r:embed="rId5"/>
          <a:srcRect l="4179" t="2754" r="6146" b="2623"/>
          <a:stretch>
            <a:fillRect/>
          </a:stretch>
        </p:blipFill>
        <p:spPr bwMode="auto">
          <a:xfrm>
            <a:off x="5203825" y="3355150"/>
            <a:ext cx="3940175" cy="3117850"/>
          </a:xfrm>
          <a:prstGeom prst="rect">
            <a:avLst/>
          </a:prstGeom>
          <a:noFill/>
        </p:spPr>
      </p:pic>
      <p:grpSp>
        <p:nvGrpSpPr>
          <p:cNvPr id="16" name="Gruppo 15"/>
          <p:cNvGrpSpPr/>
          <p:nvPr/>
        </p:nvGrpSpPr>
        <p:grpSpPr>
          <a:xfrm>
            <a:off x="0" y="6483350"/>
            <a:ext cx="9144000" cy="374650"/>
            <a:chOff x="0" y="6483350"/>
            <a:chExt cx="9144000" cy="374650"/>
          </a:xfrm>
        </p:grpSpPr>
        <p:grpSp>
          <p:nvGrpSpPr>
            <p:cNvPr id="17" name="Group 7"/>
            <p:cNvGrpSpPr>
              <a:grpSpLocks/>
            </p:cNvGrpSpPr>
            <p:nvPr/>
          </p:nvGrpSpPr>
          <p:grpSpPr bwMode="auto">
            <a:xfrm>
              <a:off x="0" y="6483350"/>
              <a:ext cx="9144000" cy="374650"/>
              <a:chOff x="0" y="4084"/>
              <a:chExt cx="5760" cy="236"/>
            </a:xfrm>
          </p:grpSpPr>
          <p:sp>
            <p:nvSpPr>
              <p:cNvPr id="25"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6"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8" name="Immagin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9" name="Immagine 18"/>
            <p:cNvPicPr>
              <a:picLocks noChangeAspect="1"/>
            </p:cNvPicPr>
            <p:nvPr/>
          </p:nvPicPr>
          <p:blipFill>
            <a:blip r:embed="rId7"/>
            <a:stretch>
              <a:fillRect/>
            </a:stretch>
          </p:blipFill>
          <p:spPr>
            <a:xfrm>
              <a:off x="561082" y="6487291"/>
              <a:ext cx="360045" cy="360045"/>
            </a:xfrm>
            <a:prstGeom prst="rect">
              <a:avLst/>
            </a:prstGeom>
          </p:spPr>
        </p:pic>
        <p:pic>
          <p:nvPicPr>
            <p:cNvPr id="20" name="Immagine 19"/>
            <p:cNvPicPr>
              <a:picLocks noChangeAspect="1"/>
            </p:cNvPicPr>
            <p:nvPr/>
          </p:nvPicPr>
          <p:blipFill>
            <a:blip r:embed="rId8"/>
            <a:stretch>
              <a:fillRect/>
            </a:stretch>
          </p:blipFill>
          <p:spPr>
            <a:xfrm>
              <a:off x="134434" y="6507165"/>
              <a:ext cx="329707" cy="328611"/>
            </a:xfrm>
            <a:prstGeom prst="rect">
              <a:avLst/>
            </a:prstGeom>
          </p:spPr>
        </p:pic>
        <p:pic>
          <p:nvPicPr>
            <p:cNvPr id="21" name="Picture 3"/>
            <p:cNvPicPr>
              <a:picLocks noChangeAspect="1" noChangeArrowheads="1"/>
            </p:cNvPicPr>
            <p:nvPr/>
          </p:nvPicPr>
          <p:blipFill>
            <a:blip r:embed="rId9"/>
            <a:srcRect/>
            <a:stretch>
              <a:fillRect/>
            </a:stretch>
          </p:blipFill>
          <p:spPr bwMode="auto">
            <a:xfrm>
              <a:off x="8579505" y="6499787"/>
              <a:ext cx="426730" cy="319551"/>
            </a:xfrm>
            <a:prstGeom prst="rect">
              <a:avLst/>
            </a:prstGeom>
            <a:noFill/>
            <a:ln w="9525">
              <a:noFill/>
              <a:miter lim="800000"/>
              <a:headEnd/>
              <a:tailEnd/>
            </a:ln>
          </p:spPr>
        </p:pic>
        <p:grpSp>
          <p:nvGrpSpPr>
            <p:cNvPr id="22" name="Group 7"/>
            <p:cNvGrpSpPr>
              <a:grpSpLocks/>
            </p:cNvGrpSpPr>
            <p:nvPr/>
          </p:nvGrpSpPr>
          <p:grpSpPr bwMode="auto">
            <a:xfrm>
              <a:off x="990370" y="6523867"/>
              <a:ext cx="500097" cy="307620"/>
              <a:chOff x="4967" y="0"/>
              <a:chExt cx="805" cy="603"/>
            </a:xfrm>
          </p:grpSpPr>
          <p:sp>
            <p:nvSpPr>
              <p:cNvPr id="23"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4" name="Picture 9" descr="Immagine1"/>
              <p:cNvPicPr>
                <a:picLocks noChangeAspect="1" noChangeArrowheads="1"/>
              </p:cNvPicPr>
              <p:nvPr/>
            </p:nvPicPr>
            <p:blipFill>
              <a:blip r:embed="rId10"/>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DSC01189"/>
          <p:cNvPicPr>
            <a:picLocks noChangeAspect="1" noChangeArrowheads="1"/>
          </p:cNvPicPr>
          <p:nvPr/>
        </p:nvPicPr>
        <p:blipFill>
          <a:blip r:embed="rId2"/>
          <a:srcRect l="34117" t="5833" r="45752" b="13971"/>
          <a:stretch>
            <a:fillRect/>
          </a:stretch>
        </p:blipFill>
        <p:spPr bwMode="auto">
          <a:xfrm>
            <a:off x="449263" y="2054225"/>
            <a:ext cx="692150" cy="3671888"/>
          </a:xfrm>
          <a:prstGeom prst="rect">
            <a:avLst/>
          </a:prstGeom>
          <a:noFill/>
          <a:ln w="9525">
            <a:noFill/>
            <a:miter lim="800000"/>
            <a:headEnd/>
            <a:tailEnd/>
          </a:ln>
        </p:spPr>
      </p:pic>
      <p:pic>
        <p:nvPicPr>
          <p:cNvPr id="16387" name="Picture 9" descr="apex"/>
          <p:cNvPicPr>
            <a:picLocks noChangeAspect="1" noChangeArrowheads="1"/>
          </p:cNvPicPr>
          <p:nvPr/>
        </p:nvPicPr>
        <p:blipFill>
          <a:blip r:embed="rId3"/>
          <a:srcRect l="50040" t="9659" r="16920"/>
          <a:stretch>
            <a:fillRect/>
          </a:stretch>
        </p:blipFill>
        <p:spPr bwMode="auto">
          <a:xfrm>
            <a:off x="7931150" y="2054225"/>
            <a:ext cx="819150" cy="3671888"/>
          </a:xfrm>
          <a:prstGeom prst="rect">
            <a:avLst/>
          </a:prstGeom>
          <a:noFill/>
          <a:ln w="9525">
            <a:noFill/>
            <a:miter lim="800000"/>
            <a:headEnd/>
            <a:tailEnd/>
          </a:ln>
        </p:spPr>
      </p:pic>
      <p:pic>
        <p:nvPicPr>
          <p:cNvPr id="16388" name="Picture 10" descr="pnp_big"/>
          <p:cNvPicPr>
            <a:picLocks noChangeAspect="1" noChangeArrowheads="1"/>
          </p:cNvPicPr>
          <p:nvPr/>
        </p:nvPicPr>
        <p:blipFill>
          <a:blip r:embed="rId4"/>
          <a:srcRect/>
          <a:stretch>
            <a:fillRect/>
          </a:stretch>
        </p:blipFill>
        <p:spPr bwMode="auto">
          <a:xfrm>
            <a:off x="1365250" y="1597025"/>
            <a:ext cx="6384925" cy="4789488"/>
          </a:xfrm>
          <a:prstGeom prst="rect">
            <a:avLst/>
          </a:prstGeom>
          <a:noFill/>
          <a:ln w="9525">
            <a:noFill/>
            <a:miter lim="800000"/>
            <a:headEnd/>
            <a:tailEnd/>
          </a:ln>
        </p:spPr>
      </p:pic>
      <p:sp>
        <p:nvSpPr>
          <p:cNvPr id="16389" name="Rectangle 2"/>
          <p:cNvSpPr>
            <a:spLocks noChangeArrowheads="1"/>
          </p:cNvSpPr>
          <p:nvPr/>
        </p:nvSpPr>
        <p:spPr bwMode="auto">
          <a:xfrm>
            <a:off x="250825" y="69490"/>
            <a:ext cx="8569325" cy="1143000"/>
          </a:xfrm>
          <a:prstGeom prst="rect">
            <a:avLst/>
          </a:prstGeom>
          <a:noFill/>
          <a:ln w="9525">
            <a:noFill/>
            <a:miter lim="800000"/>
            <a:headEnd/>
            <a:tailEnd/>
          </a:ln>
        </p:spPr>
        <p:txBody>
          <a:bodyPr anchor="ctr"/>
          <a:lstStyle/>
          <a:p>
            <a:pPr algn="ctr">
              <a:defRPr/>
            </a:pPr>
            <a:r>
              <a:rPr lang="fr-FR" sz="2800" b="1" dirty="0" err="1">
                <a:effectLst>
                  <a:outerShdw blurRad="38100" dist="38100" dir="2700000" algn="tl">
                    <a:srgbClr val="000000">
                      <a:alpha val="43137"/>
                    </a:srgbClr>
                  </a:outerShdw>
                </a:effectLst>
                <a:latin typeface="+mj-lt"/>
                <a:ea typeface="+mj-ea"/>
                <a:cs typeface="+mj-cs"/>
              </a:rPr>
              <a:t>Argo</a:t>
            </a:r>
            <a:r>
              <a:rPr lang="fr-FR" sz="2800" b="1" dirty="0">
                <a:effectLst>
                  <a:outerShdw blurRad="38100" dist="38100" dir="2700000" algn="tl">
                    <a:srgbClr val="000000">
                      <a:alpha val="43137"/>
                    </a:srgbClr>
                  </a:outerShdw>
                </a:effectLst>
                <a:latin typeface="+mj-lt"/>
                <a:ea typeface="+mj-ea"/>
                <a:cs typeface="+mj-cs"/>
              </a:rPr>
              <a:t>: global </a:t>
            </a:r>
            <a:r>
              <a:rPr lang="fr-FR" sz="2800" b="1" dirty="0" err="1">
                <a:effectLst>
                  <a:outerShdw blurRad="38100" dist="38100" dir="2700000" algn="tl">
                    <a:srgbClr val="000000">
                      <a:alpha val="43137"/>
                    </a:srgbClr>
                  </a:outerShdw>
                </a:effectLst>
                <a:latin typeface="+mj-lt"/>
                <a:ea typeface="+mj-ea"/>
                <a:cs typeface="+mj-cs"/>
              </a:rPr>
              <a:t>ocean</a:t>
            </a:r>
            <a:r>
              <a:rPr lang="fr-FR" sz="2800" b="1" dirty="0">
                <a:effectLst>
                  <a:outerShdw blurRad="38100" dist="38100" dir="2700000" algn="tl">
                    <a:srgbClr val="000000">
                      <a:alpha val="43137"/>
                    </a:srgbClr>
                  </a:outerShdw>
                </a:effectLst>
                <a:latin typeface="+mj-lt"/>
                <a:ea typeface="+mj-ea"/>
                <a:cs typeface="+mj-cs"/>
              </a:rPr>
              <a:t> monitoring </a:t>
            </a:r>
            <a:r>
              <a:rPr lang="fr-FR" sz="2800" b="1" dirty="0" err="1">
                <a:effectLst>
                  <a:outerShdw blurRad="38100" dist="38100" dir="2700000" algn="tl">
                    <a:srgbClr val="000000">
                      <a:alpha val="43137"/>
                    </a:srgbClr>
                  </a:outerShdw>
                </a:effectLst>
                <a:latin typeface="+mj-lt"/>
                <a:ea typeface="+mj-ea"/>
                <a:cs typeface="+mj-cs"/>
              </a:rPr>
              <a:t>using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profiling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autonomous</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floats</a:t>
            </a:r>
            <a:endParaRPr lang="en-GB" sz="2800" b="1" dirty="0">
              <a:effectLst>
                <a:outerShdw blurRad="38100" dist="38100" dir="2700000" algn="tl">
                  <a:srgbClr val="000000">
                    <a:alpha val="43137"/>
                  </a:srgbClr>
                </a:outerShdw>
              </a:effectLst>
              <a:latin typeface="+mj-lt"/>
              <a:ea typeface="+mj-ea"/>
              <a:cs typeface="+mj-cs"/>
            </a:endParaRPr>
          </a:p>
        </p:txBody>
      </p:sp>
      <p:grpSp>
        <p:nvGrpSpPr>
          <p:cNvPr id="13" name="Gruppo 12"/>
          <p:cNvGrpSpPr/>
          <p:nvPr/>
        </p:nvGrpSpPr>
        <p:grpSpPr>
          <a:xfrm>
            <a:off x="0" y="6483350"/>
            <a:ext cx="9144000" cy="374650"/>
            <a:chOff x="0" y="6483350"/>
            <a:chExt cx="9144000" cy="374650"/>
          </a:xfrm>
        </p:grpSpPr>
        <p:grpSp>
          <p:nvGrpSpPr>
            <p:cNvPr id="14" name="Group 7"/>
            <p:cNvGrpSpPr>
              <a:grpSpLocks/>
            </p:cNvGrpSpPr>
            <p:nvPr/>
          </p:nvGrpSpPr>
          <p:grpSpPr bwMode="auto">
            <a:xfrm>
              <a:off x="0" y="6483350"/>
              <a:ext cx="9144000" cy="374650"/>
              <a:chOff x="0" y="4084"/>
              <a:chExt cx="5760" cy="236"/>
            </a:xfrm>
          </p:grpSpPr>
          <p:sp>
            <p:nvSpPr>
              <p:cNvPr id="22"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3"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5" name="Immagin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6" name="Immagine 15"/>
            <p:cNvPicPr>
              <a:picLocks noChangeAspect="1"/>
            </p:cNvPicPr>
            <p:nvPr/>
          </p:nvPicPr>
          <p:blipFill>
            <a:blip r:embed="rId6"/>
            <a:stretch>
              <a:fillRect/>
            </a:stretch>
          </p:blipFill>
          <p:spPr>
            <a:xfrm>
              <a:off x="561082" y="6487291"/>
              <a:ext cx="360045" cy="360045"/>
            </a:xfrm>
            <a:prstGeom prst="rect">
              <a:avLst/>
            </a:prstGeom>
          </p:spPr>
        </p:pic>
        <p:pic>
          <p:nvPicPr>
            <p:cNvPr id="17" name="Immagine 16"/>
            <p:cNvPicPr>
              <a:picLocks noChangeAspect="1"/>
            </p:cNvPicPr>
            <p:nvPr/>
          </p:nvPicPr>
          <p:blipFill>
            <a:blip r:embed="rId7"/>
            <a:stretch>
              <a:fillRect/>
            </a:stretch>
          </p:blipFill>
          <p:spPr>
            <a:xfrm>
              <a:off x="134434" y="6507165"/>
              <a:ext cx="329707" cy="328611"/>
            </a:xfrm>
            <a:prstGeom prst="rect">
              <a:avLst/>
            </a:prstGeom>
          </p:spPr>
        </p:pic>
        <p:pic>
          <p:nvPicPr>
            <p:cNvPr id="18" name="Picture 3"/>
            <p:cNvPicPr>
              <a:picLocks noChangeAspect="1" noChangeArrowheads="1"/>
            </p:cNvPicPr>
            <p:nvPr/>
          </p:nvPicPr>
          <p:blipFill>
            <a:blip r:embed="rId8"/>
            <a:srcRect/>
            <a:stretch>
              <a:fillRect/>
            </a:stretch>
          </p:blipFill>
          <p:spPr bwMode="auto">
            <a:xfrm>
              <a:off x="8579505" y="6499787"/>
              <a:ext cx="426730" cy="319551"/>
            </a:xfrm>
            <a:prstGeom prst="rect">
              <a:avLst/>
            </a:prstGeom>
            <a:noFill/>
            <a:ln w="9525">
              <a:noFill/>
              <a:miter lim="800000"/>
              <a:headEnd/>
              <a:tailEnd/>
            </a:ln>
          </p:spPr>
        </p:pic>
        <p:grpSp>
          <p:nvGrpSpPr>
            <p:cNvPr id="19" name="Group 7"/>
            <p:cNvGrpSpPr>
              <a:grpSpLocks/>
            </p:cNvGrpSpPr>
            <p:nvPr/>
          </p:nvGrpSpPr>
          <p:grpSpPr bwMode="auto">
            <a:xfrm>
              <a:off x="990370" y="6523867"/>
              <a:ext cx="500097" cy="307620"/>
              <a:chOff x="4967" y="0"/>
              <a:chExt cx="805" cy="603"/>
            </a:xfrm>
          </p:grpSpPr>
          <p:sp>
            <p:nvSpPr>
              <p:cNvPr id="20"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1" name="Picture 9" descr="Immagine1"/>
              <p:cNvPicPr>
                <a:picLocks noChangeAspect="1" noChangeArrowheads="1"/>
              </p:cNvPicPr>
              <p:nvPr/>
            </p:nvPicPr>
            <p:blipFill>
              <a:blip r:embed="rId9"/>
              <a:srcRect/>
              <a:stretch>
                <a:fillRect/>
              </a:stretch>
            </p:blipFill>
            <p:spPr bwMode="auto">
              <a:xfrm>
                <a:off x="4967" y="0"/>
                <a:ext cx="805" cy="603"/>
              </a:xfrm>
              <a:prstGeom prst="rect">
                <a:avLst/>
              </a:prstGeom>
              <a:noFill/>
              <a:ln w="9525">
                <a:noFill/>
                <a:miter lim="800000"/>
                <a:headEnd/>
                <a:tailEnd/>
              </a:ln>
            </p:spPr>
          </p:pic>
        </p:grpSp>
      </p:grpSp>
      <p:sp>
        <p:nvSpPr>
          <p:cNvPr id="2" name="CasellaDiTesto 1"/>
          <p:cNvSpPr txBox="1"/>
          <p:nvPr/>
        </p:nvSpPr>
        <p:spPr>
          <a:xfrm>
            <a:off x="2967052" y="1249975"/>
            <a:ext cx="3181320" cy="369332"/>
          </a:xfrm>
          <a:prstGeom prst="rect">
            <a:avLst/>
          </a:prstGeom>
          <a:noFill/>
        </p:spPr>
        <p:txBody>
          <a:bodyPr wrap="none" rtlCol="0">
            <a:spAutoFit/>
          </a:bodyPr>
          <a:lstStyle/>
          <a:p>
            <a:r>
              <a:rPr lang="it-IT" dirty="0" err="1" smtClean="0"/>
              <a:t>Sampling</a:t>
            </a:r>
            <a:r>
              <a:rPr lang="it-IT" dirty="0" smtClean="0"/>
              <a:t> in the World Ocean</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2" descr="argo_final2-copy"/>
          <p:cNvPicPr>
            <a:picLocks noChangeAspect="1" noChangeArrowheads="1"/>
          </p:cNvPicPr>
          <p:nvPr/>
        </p:nvPicPr>
        <p:blipFill>
          <a:blip r:embed="rId2"/>
          <a:srcRect l="4050" r="42181"/>
          <a:stretch>
            <a:fillRect/>
          </a:stretch>
        </p:blipFill>
        <p:spPr bwMode="auto">
          <a:xfrm>
            <a:off x="6709870" y="1935183"/>
            <a:ext cx="2128837" cy="4165600"/>
          </a:xfrm>
          <a:prstGeom prst="rect">
            <a:avLst/>
          </a:prstGeom>
          <a:noFill/>
          <a:ln w="9525">
            <a:noFill/>
            <a:miter lim="800000"/>
            <a:headEnd/>
            <a:tailEnd/>
          </a:ln>
        </p:spPr>
      </p:pic>
      <p:sp>
        <p:nvSpPr>
          <p:cNvPr id="4" name="Title 3"/>
          <p:cNvSpPr>
            <a:spLocks/>
          </p:cNvSpPr>
          <p:nvPr/>
        </p:nvSpPr>
        <p:spPr bwMode="auto">
          <a:xfrm>
            <a:off x="3197225" y="0"/>
            <a:ext cx="305453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Operational uses</a:t>
            </a:r>
            <a:endParaRPr lang="en-US" sz="3000" b="1" dirty="0">
              <a:effectLst>
                <a:outerShdw blurRad="38100" dist="38100" dir="2700000" algn="tl">
                  <a:srgbClr val="C0C0C0"/>
                </a:outerShdw>
              </a:effectLst>
              <a:latin typeface="Calibri" pitchFamily="34" charset="0"/>
            </a:endParaRPr>
          </a:p>
        </p:txBody>
      </p:sp>
      <p:sp>
        <p:nvSpPr>
          <p:cNvPr id="31748" name="Text Box 12"/>
          <p:cNvSpPr txBox="1">
            <a:spLocks noChangeArrowheads="1"/>
          </p:cNvSpPr>
          <p:nvPr/>
        </p:nvSpPr>
        <p:spPr bwMode="auto">
          <a:xfrm>
            <a:off x="85054" y="573878"/>
            <a:ext cx="8921181" cy="1446550"/>
          </a:xfrm>
          <a:prstGeom prst="rect">
            <a:avLst/>
          </a:prstGeom>
          <a:noFill/>
          <a:ln w="9525">
            <a:noFill/>
            <a:miter lim="800000"/>
            <a:headEnd/>
            <a:tailEnd/>
          </a:ln>
        </p:spPr>
        <p:txBody>
          <a:bodyPr wrap="square">
            <a:spAutoFit/>
          </a:bodyPr>
          <a:lstStyle/>
          <a:p>
            <a:pPr>
              <a:spcBef>
                <a:spcPct val="50000"/>
              </a:spcBef>
              <a:buFontTx/>
              <a:buChar char="•"/>
            </a:pPr>
            <a:r>
              <a:rPr lang="en-GB" sz="1600" dirty="0">
                <a:latin typeface="Calibri" pitchFamily="34" charset="0"/>
              </a:rPr>
              <a:t> </a:t>
            </a:r>
            <a:r>
              <a:rPr lang="en-GB" sz="1600" dirty="0" err="1" smtClean="0">
                <a:latin typeface="Calibri" pitchFamily="34" charset="0"/>
              </a:rPr>
              <a:t>MedArgo</a:t>
            </a:r>
            <a:r>
              <a:rPr lang="en-GB" sz="1600" dirty="0" smtClean="0">
                <a:latin typeface="Calibri" pitchFamily="34" charset="0"/>
              </a:rPr>
              <a:t> float </a:t>
            </a:r>
            <a:r>
              <a:rPr lang="en-GB" sz="1600" dirty="0">
                <a:latin typeface="Calibri" pitchFamily="34" charset="0"/>
              </a:rPr>
              <a:t>data are assimilated in numerical forecasting models by INGV (</a:t>
            </a:r>
            <a:r>
              <a:rPr lang="en-GB" sz="1600" dirty="0" smtClean="0">
                <a:latin typeface="Calibri" pitchFamily="34" charset="0"/>
              </a:rPr>
              <a:t>MFS-Copernicus-</a:t>
            </a:r>
            <a:r>
              <a:rPr lang="en-GB" sz="1600" dirty="0" err="1" smtClean="0">
                <a:latin typeface="Calibri" pitchFamily="34" charset="0"/>
              </a:rPr>
              <a:t>Ritmare</a:t>
            </a:r>
            <a:r>
              <a:rPr lang="en-GB" sz="1600" dirty="0" smtClean="0">
                <a:latin typeface="Calibri" pitchFamily="34" charset="0"/>
              </a:rPr>
              <a:t>)</a:t>
            </a:r>
            <a:endParaRPr lang="en-GB" sz="1600" dirty="0">
              <a:latin typeface="Calibri" pitchFamily="34" charset="0"/>
            </a:endParaRPr>
          </a:p>
          <a:p>
            <a:pPr>
              <a:spcBef>
                <a:spcPct val="50000"/>
              </a:spcBef>
              <a:buFontTx/>
              <a:buChar char="•"/>
            </a:pPr>
            <a:r>
              <a:rPr lang="en-GB" sz="1600" dirty="0">
                <a:latin typeface="Calibri" pitchFamily="34" charset="0"/>
              </a:rPr>
              <a:t> </a:t>
            </a:r>
            <a:r>
              <a:rPr lang="en-GB" sz="1600" dirty="0" err="1" smtClean="0">
                <a:latin typeface="Calibri" pitchFamily="34" charset="0"/>
              </a:rPr>
              <a:t>MedArgo</a:t>
            </a:r>
            <a:r>
              <a:rPr lang="en-GB" sz="1600" dirty="0" smtClean="0">
                <a:latin typeface="Calibri" pitchFamily="34" charset="0"/>
              </a:rPr>
              <a:t> </a:t>
            </a:r>
            <a:r>
              <a:rPr lang="en-GB" sz="1600" dirty="0">
                <a:latin typeface="Calibri" pitchFamily="34" charset="0"/>
              </a:rPr>
              <a:t>contributes to programs of </a:t>
            </a:r>
            <a:r>
              <a:rPr lang="en-GB" sz="1600" b="1" u="sng" dirty="0">
                <a:solidFill>
                  <a:srgbClr val="FF0000"/>
                </a:solidFill>
                <a:latin typeface="Calibri" pitchFamily="34" charset="0"/>
              </a:rPr>
              <a:t>operational oceanography</a:t>
            </a:r>
            <a:r>
              <a:rPr lang="en-GB" sz="1600" dirty="0">
                <a:latin typeface="Calibri" pitchFamily="34" charset="0"/>
              </a:rPr>
              <a:t>, such as MONGOOS (Mediterranean Oceanography Network for the Global Ocean Observing System) and is essential for the production of marine core and downstream services products of Copernicus (the European system for monitoring the Earth</a:t>
            </a:r>
            <a:r>
              <a:rPr lang="en-GB" sz="1600" dirty="0" smtClean="0">
                <a:latin typeface="Calibri" pitchFamily="34" charset="0"/>
              </a:rPr>
              <a:t>)</a:t>
            </a:r>
            <a:r>
              <a:rPr lang="it-IT" sz="1600" dirty="0">
                <a:latin typeface="Calibri" pitchFamily="34" charset="0"/>
              </a:rPr>
              <a:t>.</a:t>
            </a:r>
            <a:endParaRPr lang="en-GB" sz="1600" dirty="0">
              <a:latin typeface="Calibri" pitchFamily="34" charset="0"/>
            </a:endParaRPr>
          </a:p>
        </p:txBody>
      </p:sp>
      <p:pic>
        <p:nvPicPr>
          <p:cNvPr id="31749" name="Picture 11" descr="2015120518_mapT_areaMEDI_z0030"/>
          <p:cNvPicPr>
            <a:picLocks noChangeAspect="1" noChangeArrowheads="1"/>
          </p:cNvPicPr>
          <p:nvPr/>
        </p:nvPicPr>
        <p:blipFill>
          <a:blip r:embed="rId3"/>
          <a:srcRect/>
          <a:stretch>
            <a:fillRect/>
          </a:stretch>
        </p:blipFill>
        <p:spPr bwMode="auto">
          <a:xfrm>
            <a:off x="921127" y="1872053"/>
            <a:ext cx="5490823" cy="3282740"/>
          </a:xfrm>
          <a:prstGeom prst="rect">
            <a:avLst/>
          </a:prstGeom>
          <a:noFill/>
          <a:ln w="9525">
            <a:noFill/>
            <a:miter lim="800000"/>
            <a:headEnd/>
            <a:tailEnd/>
          </a:ln>
        </p:spPr>
      </p:pic>
      <p:pic>
        <p:nvPicPr>
          <p:cNvPr id="13" name="Picture" descr="copernicus-INSTAC"/>
          <p:cNvPicPr>
            <a:picLocks noChangeAspect="1" noChangeArrowheads="1"/>
          </p:cNvPicPr>
          <p:nvPr/>
        </p:nvPicPr>
        <p:blipFill>
          <a:blip r:embed="rId4"/>
          <a:srcRect/>
          <a:stretch>
            <a:fillRect/>
          </a:stretch>
        </p:blipFill>
        <p:spPr bwMode="auto">
          <a:xfrm>
            <a:off x="561082" y="5253845"/>
            <a:ext cx="2137510" cy="846938"/>
          </a:xfrm>
          <a:prstGeom prst="rect">
            <a:avLst/>
          </a:prstGeom>
          <a:noFill/>
          <a:ln w="9525">
            <a:noFill/>
            <a:miter lim="800000"/>
            <a:headEnd/>
            <a:tailEnd/>
          </a:ln>
        </p:spPr>
      </p:pic>
      <p:pic>
        <p:nvPicPr>
          <p:cNvPr id="14" name="Picture 11" descr="logo2"/>
          <p:cNvPicPr>
            <a:picLocks noChangeAspect="1" noChangeArrowheads="1"/>
          </p:cNvPicPr>
          <p:nvPr/>
        </p:nvPicPr>
        <p:blipFill>
          <a:blip r:embed="rId5"/>
          <a:srcRect/>
          <a:stretch>
            <a:fillRect/>
          </a:stretch>
        </p:blipFill>
        <p:spPr bwMode="auto">
          <a:xfrm>
            <a:off x="3226232" y="5261460"/>
            <a:ext cx="2443162" cy="852175"/>
          </a:xfrm>
          <a:prstGeom prst="rect">
            <a:avLst/>
          </a:prstGeom>
          <a:noFill/>
          <a:ln w="9525">
            <a:noFill/>
            <a:miter lim="800000"/>
            <a:headEnd/>
            <a:tailEnd/>
          </a:ln>
        </p:spPr>
      </p:pic>
      <p:grpSp>
        <p:nvGrpSpPr>
          <p:cNvPr id="15" name="Gruppo 14"/>
          <p:cNvGrpSpPr/>
          <p:nvPr/>
        </p:nvGrpSpPr>
        <p:grpSpPr>
          <a:xfrm>
            <a:off x="0" y="6483350"/>
            <a:ext cx="9144000" cy="374650"/>
            <a:chOff x="0" y="6483350"/>
            <a:chExt cx="9144000" cy="374650"/>
          </a:xfrm>
        </p:grpSpPr>
        <p:grpSp>
          <p:nvGrpSpPr>
            <p:cNvPr id="16" name="Group 7"/>
            <p:cNvGrpSpPr>
              <a:grpSpLocks/>
            </p:cNvGrpSpPr>
            <p:nvPr/>
          </p:nvGrpSpPr>
          <p:grpSpPr bwMode="auto">
            <a:xfrm>
              <a:off x="0" y="6483350"/>
              <a:ext cx="9144000" cy="374650"/>
              <a:chOff x="0" y="4084"/>
              <a:chExt cx="5760" cy="236"/>
            </a:xfrm>
          </p:grpSpPr>
          <p:sp>
            <p:nvSpPr>
              <p:cNvPr id="24"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5"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7" name="Immagin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8" name="Immagine 17"/>
            <p:cNvPicPr>
              <a:picLocks noChangeAspect="1"/>
            </p:cNvPicPr>
            <p:nvPr/>
          </p:nvPicPr>
          <p:blipFill>
            <a:blip r:embed="rId7"/>
            <a:stretch>
              <a:fillRect/>
            </a:stretch>
          </p:blipFill>
          <p:spPr>
            <a:xfrm>
              <a:off x="561082" y="6487291"/>
              <a:ext cx="360045" cy="360045"/>
            </a:xfrm>
            <a:prstGeom prst="rect">
              <a:avLst/>
            </a:prstGeom>
          </p:spPr>
        </p:pic>
        <p:pic>
          <p:nvPicPr>
            <p:cNvPr id="19" name="Immagine 18"/>
            <p:cNvPicPr>
              <a:picLocks noChangeAspect="1"/>
            </p:cNvPicPr>
            <p:nvPr/>
          </p:nvPicPr>
          <p:blipFill>
            <a:blip r:embed="rId8"/>
            <a:stretch>
              <a:fillRect/>
            </a:stretch>
          </p:blipFill>
          <p:spPr>
            <a:xfrm>
              <a:off x="134434" y="6507165"/>
              <a:ext cx="329707" cy="328611"/>
            </a:xfrm>
            <a:prstGeom prst="rect">
              <a:avLst/>
            </a:prstGeom>
          </p:spPr>
        </p:pic>
        <p:pic>
          <p:nvPicPr>
            <p:cNvPr id="20" name="Picture 3"/>
            <p:cNvPicPr>
              <a:picLocks noChangeAspect="1" noChangeArrowheads="1"/>
            </p:cNvPicPr>
            <p:nvPr/>
          </p:nvPicPr>
          <p:blipFill>
            <a:blip r:embed="rId9"/>
            <a:srcRect/>
            <a:stretch>
              <a:fillRect/>
            </a:stretch>
          </p:blipFill>
          <p:spPr bwMode="auto">
            <a:xfrm>
              <a:off x="8579505" y="6499787"/>
              <a:ext cx="426730" cy="319551"/>
            </a:xfrm>
            <a:prstGeom prst="rect">
              <a:avLst/>
            </a:prstGeom>
            <a:noFill/>
            <a:ln w="9525">
              <a:noFill/>
              <a:miter lim="800000"/>
              <a:headEnd/>
              <a:tailEnd/>
            </a:ln>
          </p:spPr>
        </p:pic>
        <p:grpSp>
          <p:nvGrpSpPr>
            <p:cNvPr id="21" name="Group 7"/>
            <p:cNvGrpSpPr>
              <a:grpSpLocks/>
            </p:cNvGrpSpPr>
            <p:nvPr/>
          </p:nvGrpSpPr>
          <p:grpSpPr bwMode="auto">
            <a:xfrm>
              <a:off x="990370" y="6523867"/>
              <a:ext cx="500097" cy="307620"/>
              <a:chOff x="4967" y="0"/>
              <a:chExt cx="805" cy="603"/>
            </a:xfrm>
          </p:grpSpPr>
          <p:sp>
            <p:nvSpPr>
              <p:cNvPr id="22"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3" name="Picture 9" descr="Immagine1"/>
              <p:cNvPicPr>
                <a:picLocks noChangeAspect="1" noChangeArrowheads="1"/>
              </p:cNvPicPr>
              <p:nvPr/>
            </p:nvPicPr>
            <p:blipFill>
              <a:blip r:embed="rId10"/>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p:cNvSpPr>
          <p:nvPr/>
        </p:nvSpPr>
        <p:spPr bwMode="auto">
          <a:xfrm>
            <a:off x="296259" y="527605"/>
            <a:ext cx="4428445" cy="213787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Thanks for your attention!</a:t>
            </a:r>
          </a:p>
          <a:p>
            <a:pPr>
              <a:defRPr/>
            </a:pPr>
            <a:endParaRPr lang="en-US" sz="3000" b="1" dirty="0">
              <a:effectLst>
                <a:outerShdw blurRad="38100" dist="38100" dir="2700000" algn="tl">
                  <a:srgbClr val="C0C0C0"/>
                </a:outerShdw>
              </a:effectLst>
              <a:latin typeface="Calibri" pitchFamily="34" charset="0"/>
            </a:endParaRPr>
          </a:p>
          <a:p>
            <a:pPr>
              <a:defRPr/>
            </a:pPr>
            <a:r>
              <a:rPr lang="en-US" sz="3000" b="1" dirty="0" smtClean="0">
                <a:effectLst>
                  <a:outerShdw blurRad="38100" dist="38100" dir="2700000" algn="tl">
                    <a:srgbClr val="C0C0C0"/>
                  </a:outerShdw>
                </a:effectLst>
                <a:latin typeface="Calibri" pitchFamily="34" charset="0"/>
              </a:rPr>
              <a:t>Any questions?</a:t>
            </a:r>
            <a:endParaRPr lang="en-US" sz="3000" b="1" dirty="0">
              <a:effectLst>
                <a:outerShdw blurRad="38100" dist="38100" dir="2700000" algn="tl">
                  <a:srgbClr val="C0C0C0"/>
                </a:outerShdw>
              </a:effectLst>
              <a:latin typeface="Calibri" pitchFamily="34" charset="0"/>
            </a:endParaRPr>
          </a:p>
        </p:txBody>
      </p:sp>
      <p:grpSp>
        <p:nvGrpSpPr>
          <p:cNvPr id="15" name="Gruppo 14"/>
          <p:cNvGrpSpPr/>
          <p:nvPr/>
        </p:nvGrpSpPr>
        <p:grpSpPr>
          <a:xfrm>
            <a:off x="0" y="6483350"/>
            <a:ext cx="9144000" cy="374650"/>
            <a:chOff x="0" y="6483350"/>
            <a:chExt cx="9144000" cy="374650"/>
          </a:xfrm>
        </p:grpSpPr>
        <p:grpSp>
          <p:nvGrpSpPr>
            <p:cNvPr id="16" name="Group 7"/>
            <p:cNvGrpSpPr>
              <a:grpSpLocks/>
            </p:cNvGrpSpPr>
            <p:nvPr/>
          </p:nvGrpSpPr>
          <p:grpSpPr bwMode="auto">
            <a:xfrm>
              <a:off x="0" y="6483350"/>
              <a:ext cx="9144000" cy="374650"/>
              <a:chOff x="0" y="4084"/>
              <a:chExt cx="5760" cy="236"/>
            </a:xfrm>
          </p:grpSpPr>
          <p:sp>
            <p:nvSpPr>
              <p:cNvPr id="24"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5"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7" name="Immagin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8" name="Immagine 17"/>
            <p:cNvPicPr>
              <a:picLocks noChangeAspect="1"/>
            </p:cNvPicPr>
            <p:nvPr/>
          </p:nvPicPr>
          <p:blipFill>
            <a:blip r:embed="rId3"/>
            <a:stretch>
              <a:fillRect/>
            </a:stretch>
          </p:blipFill>
          <p:spPr>
            <a:xfrm>
              <a:off x="561082" y="6487291"/>
              <a:ext cx="360045" cy="360045"/>
            </a:xfrm>
            <a:prstGeom prst="rect">
              <a:avLst/>
            </a:prstGeom>
          </p:spPr>
        </p:pic>
        <p:pic>
          <p:nvPicPr>
            <p:cNvPr id="19" name="Immagine 18"/>
            <p:cNvPicPr>
              <a:picLocks noChangeAspect="1"/>
            </p:cNvPicPr>
            <p:nvPr/>
          </p:nvPicPr>
          <p:blipFill>
            <a:blip r:embed="rId4"/>
            <a:stretch>
              <a:fillRect/>
            </a:stretch>
          </p:blipFill>
          <p:spPr>
            <a:xfrm>
              <a:off x="134434" y="6507165"/>
              <a:ext cx="329707" cy="328611"/>
            </a:xfrm>
            <a:prstGeom prst="rect">
              <a:avLst/>
            </a:prstGeom>
          </p:spPr>
        </p:pic>
        <p:pic>
          <p:nvPicPr>
            <p:cNvPr id="20"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21" name="Group 7"/>
            <p:cNvGrpSpPr>
              <a:grpSpLocks/>
            </p:cNvGrpSpPr>
            <p:nvPr/>
          </p:nvGrpSpPr>
          <p:grpSpPr bwMode="auto">
            <a:xfrm>
              <a:off x="990370" y="6523867"/>
              <a:ext cx="500097" cy="307620"/>
              <a:chOff x="4967" y="0"/>
              <a:chExt cx="805" cy="603"/>
            </a:xfrm>
          </p:grpSpPr>
          <p:sp>
            <p:nvSpPr>
              <p:cNvPr id="22"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3"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5288" y="222195"/>
            <a:ext cx="4072452" cy="6078288"/>
          </a:xfrm>
          <a:prstGeom prst="rect">
            <a:avLst/>
          </a:prstGeom>
        </p:spPr>
      </p:pic>
    </p:spTree>
    <p:extLst>
      <p:ext uri="{BB962C8B-B14F-4D97-AF65-F5344CB8AC3E}">
        <p14:creationId xmlns:p14="http://schemas.microsoft.com/office/powerpoint/2010/main" val="893726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uppo 29"/>
          <p:cNvGrpSpPr/>
          <p:nvPr/>
        </p:nvGrpSpPr>
        <p:grpSpPr>
          <a:xfrm>
            <a:off x="0" y="6483350"/>
            <a:ext cx="9144000" cy="374650"/>
            <a:chOff x="0" y="6483350"/>
            <a:chExt cx="9144000" cy="374650"/>
          </a:xfrm>
        </p:grpSpPr>
        <p:grpSp>
          <p:nvGrpSpPr>
            <p:cNvPr id="31" name="Group 7"/>
            <p:cNvGrpSpPr>
              <a:grpSpLocks/>
            </p:cNvGrpSpPr>
            <p:nvPr/>
          </p:nvGrpSpPr>
          <p:grpSpPr bwMode="auto">
            <a:xfrm>
              <a:off x="0" y="6483350"/>
              <a:ext cx="9144000" cy="374650"/>
              <a:chOff x="0" y="4084"/>
              <a:chExt cx="5760" cy="236"/>
            </a:xfrm>
          </p:grpSpPr>
          <p:sp>
            <p:nvSpPr>
              <p:cNvPr id="39"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40"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32" name="Immagine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33" name="Immagine 32"/>
            <p:cNvPicPr>
              <a:picLocks noChangeAspect="1"/>
            </p:cNvPicPr>
            <p:nvPr/>
          </p:nvPicPr>
          <p:blipFill>
            <a:blip r:embed="rId3"/>
            <a:stretch>
              <a:fillRect/>
            </a:stretch>
          </p:blipFill>
          <p:spPr>
            <a:xfrm>
              <a:off x="561082" y="6487291"/>
              <a:ext cx="360045" cy="360045"/>
            </a:xfrm>
            <a:prstGeom prst="rect">
              <a:avLst/>
            </a:prstGeom>
          </p:spPr>
        </p:pic>
        <p:pic>
          <p:nvPicPr>
            <p:cNvPr id="34" name="Immagine 33"/>
            <p:cNvPicPr>
              <a:picLocks noChangeAspect="1"/>
            </p:cNvPicPr>
            <p:nvPr/>
          </p:nvPicPr>
          <p:blipFill>
            <a:blip r:embed="rId4"/>
            <a:stretch>
              <a:fillRect/>
            </a:stretch>
          </p:blipFill>
          <p:spPr>
            <a:xfrm>
              <a:off x="134434" y="6507165"/>
              <a:ext cx="329707" cy="328611"/>
            </a:xfrm>
            <a:prstGeom prst="rect">
              <a:avLst/>
            </a:prstGeom>
          </p:spPr>
        </p:pic>
        <p:pic>
          <p:nvPicPr>
            <p:cNvPr id="35"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36" name="Group 7"/>
            <p:cNvGrpSpPr>
              <a:grpSpLocks/>
            </p:cNvGrpSpPr>
            <p:nvPr/>
          </p:nvGrpSpPr>
          <p:grpSpPr bwMode="auto">
            <a:xfrm>
              <a:off x="990370" y="6523867"/>
              <a:ext cx="500097" cy="307620"/>
              <a:chOff x="4967" y="0"/>
              <a:chExt cx="805" cy="603"/>
            </a:xfrm>
          </p:grpSpPr>
          <p:sp>
            <p:nvSpPr>
              <p:cNvPr id="37"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38"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sp>
        <p:nvSpPr>
          <p:cNvPr id="41" name="Rectangle 2"/>
          <p:cNvSpPr>
            <a:spLocks noChangeArrowheads="1"/>
          </p:cNvSpPr>
          <p:nvPr/>
        </p:nvSpPr>
        <p:spPr bwMode="auto">
          <a:xfrm>
            <a:off x="250825" y="69490"/>
            <a:ext cx="8569325" cy="1143000"/>
          </a:xfrm>
          <a:prstGeom prst="rect">
            <a:avLst/>
          </a:prstGeom>
          <a:noFill/>
          <a:ln w="9525">
            <a:noFill/>
            <a:miter lim="800000"/>
            <a:headEnd/>
            <a:tailEnd/>
          </a:ln>
        </p:spPr>
        <p:txBody>
          <a:bodyPr anchor="ctr"/>
          <a:lstStyle/>
          <a:p>
            <a:pPr algn="ctr">
              <a:defRPr/>
            </a:pPr>
            <a:r>
              <a:rPr lang="fr-FR" sz="2800" b="1" dirty="0" err="1">
                <a:effectLst>
                  <a:outerShdw blurRad="38100" dist="38100" dir="2700000" algn="tl">
                    <a:srgbClr val="000000">
                      <a:alpha val="43137"/>
                    </a:srgbClr>
                  </a:outerShdw>
                </a:effectLst>
                <a:latin typeface="+mj-lt"/>
                <a:ea typeface="+mj-ea"/>
                <a:cs typeface="+mj-cs"/>
              </a:rPr>
              <a:t>Argo</a:t>
            </a:r>
            <a:r>
              <a:rPr lang="fr-FR" sz="2800" b="1" dirty="0">
                <a:effectLst>
                  <a:outerShdw blurRad="38100" dist="38100" dir="2700000" algn="tl">
                    <a:srgbClr val="000000">
                      <a:alpha val="43137"/>
                    </a:srgbClr>
                  </a:outerShdw>
                </a:effectLst>
                <a:latin typeface="+mj-lt"/>
                <a:ea typeface="+mj-ea"/>
                <a:cs typeface="+mj-cs"/>
              </a:rPr>
              <a:t>: global </a:t>
            </a:r>
            <a:r>
              <a:rPr lang="fr-FR" sz="2800" b="1" dirty="0" err="1">
                <a:effectLst>
                  <a:outerShdw blurRad="38100" dist="38100" dir="2700000" algn="tl">
                    <a:srgbClr val="000000">
                      <a:alpha val="43137"/>
                    </a:srgbClr>
                  </a:outerShdw>
                </a:effectLst>
                <a:latin typeface="+mj-lt"/>
                <a:ea typeface="+mj-ea"/>
                <a:cs typeface="+mj-cs"/>
              </a:rPr>
              <a:t>ocean</a:t>
            </a:r>
            <a:r>
              <a:rPr lang="fr-FR" sz="2800" b="1" dirty="0">
                <a:effectLst>
                  <a:outerShdw blurRad="38100" dist="38100" dir="2700000" algn="tl">
                    <a:srgbClr val="000000">
                      <a:alpha val="43137"/>
                    </a:srgbClr>
                  </a:outerShdw>
                </a:effectLst>
                <a:latin typeface="+mj-lt"/>
                <a:ea typeface="+mj-ea"/>
                <a:cs typeface="+mj-cs"/>
              </a:rPr>
              <a:t> monitoring </a:t>
            </a:r>
            <a:r>
              <a:rPr lang="fr-FR" sz="2800" b="1" dirty="0" err="1">
                <a:effectLst>
                  <a:outerShdw blurRad="38100" dist="38100" dir="2700000" algn="tl">
                    <a:srgbClr val="000000">
                      <a:alpha val="43137"/>
                    </a:srgbClr>
                  </a:outerShdw>
                </a:effectLst>
                <a:latin typeface="+mj-lt"/>
                <a:ea typeface="+mj-ea"/>
                <a:cs typeface="+mj-cs"/>
              </a:rPr>
              <a:t>using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profiling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autonomous</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floats</a:t>
            </a:r>
            <a:endParaRPr lang="en-GB" sz="2800" b="1" dirty="0">
              <a:effectLst>
                <a:outerShdw blurRad="38100" dist="38100" dir="2700000" algn="tl">
                  <a:srgbClr val="000000">
                    <a:alpha val="43137"/>
                  </a:srgbClr>
                </a:outerShdw>
              </a:effectLst>
              <a:latin typeface="+mj-lt"/>
              <a:ea typeface="+mj-ea"/>
              <a:cs typeface="+mj-cs"/>
            </a:endParaRPr>
          </a:p>
        </p:txBody>
      </p:sp>
      <p:sp>
        <p:nvSpPr>
          <p:cNvPr id="42" name="CasellaDiTesto 41"/>
          <p:cNvSpPr txBox="1"/>
          <p:nvPr/>
        </p:nvSpPr>
        <p:spPr>
          <a:xfrm>
            <a:off x="2281425" y="1249975"/>
            <a:ext cx="4544899" cy="369332"/>
          </a:xfrm>
          <a:prstGeom prst="rect">
            <a:avLst/>
          </a:prstGeom>
          <a:noFill/>
        </p:spPr>
        <p:txBody>
          <a:bodyPr wrap="none" rtlCol="0">
            <a:spAutoFit/>
          </a:bodyPr>
          <a:lstStyle/>
          <a:p>
            <a:r>
              <a:rPr lang="it-IT" dirty="0" err="1" smtClean="0"/>
              <a:t>Typical</a:t>
            </a:r>
            <a:r>
              <a:rPr lang="it-IT" dirty="0" smtClean="0"/>
              <a:t> </a:t>
            </a:r>
            <a:r>
              <a:rPr lang="it-IT" dirty="0" err="1" smtClean="0"/>
              <a:t>sampling</a:t>
            </a:r>
            <a:r>
              <a:rPr lang="it-IT" dirty="0" smtClean="0"/>
              <a:t> in the </a:t>
            </a:r>
            <a:r>
              <a:rPr lang="it-IT" dirty="0" err="1" smtClean="0"/>
              <a:t>Mediterranean</a:t>
            </a:r>
            <a:r>
              <a:rPr lang="it-IT" dirty="0" smtClean="0"/>
              <a:t> Sea</a:t>
            </a:r>
            <a:endParaRPr lang="en-GB" dirty="0"/>
          </a:p>
        </p:txBody>
      </p:sp>
      <p:pic>
        <p:nvPicPr>
          <p:cNvPr id="19" name="Picture 13" descr="Figur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3343" y="1881801"/>
            <a:ext cx="6099175" cy="393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noChangeArrowheads="1"/>
          </p:cNvPicPr>
          <p:nvPr/>
        </p:nvPicPr>
        <p:blipFill>
          <a:blip r:embed="rId8">
            <a:clrChange>
              <a:clrFrom>
                <a:srgbClr val="000000"/>
              </a:clrFrom>
              <a:clrTo>
                <a:srgbClr val="000000">
                  <a:alpha val="0"/>
                </a:srgbClr>
              </a:clrTo>
            </a:clrChange>
            <a:extLst>
              <a:ext uri="{28A0092B-C50C-407E-A947-70E740481C1C}">
                <a14:useLocalDpi xmlns:a14="http://schemas.microsoft.com/office/drawing/2010/main" val="0"/>
              </a:ext>
            </a:extLst>
          </a:blip>
          <a:srcRect t="10939"/>
          <a:stretch>
            <a:fillRect/>
          </a:stretch>
        </p:blipFill>
        <p:spPr bwMode="auto">
          <a:xfrm>
            <a:off x="1375531" y="1953238"/>
            <a:ext cx="493712" cy="198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2.22222E-6 3.46945E-18 L 0.03143 3.46945E-18 " pathEditMode="relative" ptsTypes="AA">
                                      <p:cBhvr>
                                        <p:cTn id="6" dur="2000" fill="hold"/>
                                        <p:tgtEl>
                                          <p:spTgt spid="20"/>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0.03143 1.85185E-6 C 0.03785 0.03056 0.04445 0.06134 0.04705 0.07361 " pathEditMode="relative" ptsTypes="aA">
                                      <p:cBhvr>
                                        <p:cTn id="9" dur="1000" fill="hold"/>
                                        <p:tgtEl>
                                          <p:spTgt spid="20"/>
                                        </p:tgtEl>
                                        <p:attrNameLst>
                                          <p:attrName>ppt_x</p:attrName>
                                          <p:attrName>ppt_y</p:attrName>
                                        </p:attrNameLst>
                                      </p:cBhvr>
                                    </p:animMotion>
                                  </p:childTnLst>
                                </p:cTn>
                              </p:par>
                            </p:childTnLst>
                          </p:cTn>
                        </p:par>
                        <p:par>
                          <p:cTn id="10" fill="hold">
                            <p:stCondLst>
                              <p:cond delay="3000"/>
                            </p:stCondLst>
                            <p:childTnLst>
                              <p:par>
                                <p:cTn id="11" presetID="0" presetClass="path" presetSubtype="0" accel="50000" decel="50000" fill="hold" nodeType="afterEffect">
                                  <p:stCondLst>
                                    <p:cond delay="0"/>
                                  </p:stCondLst>
                                  <p:childTnLst>
                                    <p:animMotion origin="layout" path="M 0.04705 0.07366 L 0.29114 0.07366 " pathEditMode="relative" rAng="0" ptsTypes="AA">
                                      <p:cBhvr>
                                        <p:cTn id="12" dur="2000" fill="hold"/>
                                        <p:tgtEl>
                                          <p:spTgt spid="20"/>
                                        </p:tgtEl>
                                        <p:attrNameLst>
                                          <p:attrName>ppt_x</p:attrName>
                                          <p:attrName>ppt_y</p:attrName>
                                        </p:attrNameLst>
                                      </p:cBhvr>
                                      <p:rCtr x="12205" y="0"/>
                                    </p:animMotion>
                                  </p:childTnLst>
                                </p:cTn>
                              </p:par>
                            </p:childTnLst>
                          </p:cTn>
                        </p:par>
                        <p:par>
                          <p:cTn id="13" fill="hold">
                            <p:stCondLst>
                              <p:cond delay="5000"/>
                            </p:stCondLst>
                            <p:childTnLst>
                              <p:par>
                                <p:cTn id="14" presetID="0" presetClass="path" presetSubtype="0" accel="50000" decel="50000" fill="hold" nodeType="afterEffect">
                                  <p:stCondLst>
                                    <p:cond delay="0"/>
                                  </p:stCondLst>
                                  <p:childTnLst>
                                    <p:animMotion origin="layout" path="M 0.29115 0.07361 L 0.29914 0.37801 " pathEditMode="relative" ptsTypes="AA">
                                      <p:cBhvr>
                                        <p:cTn id="15" dur="1000" fill="hold"/>
                                        <p:tgtEl>
                                          <p:spTgt spid="20"/>
                                        </p:tgtEl>
                                        <p:attrNameLst>
                                          <p:attrName>ppt_x</p:attrName>
                                          <p:attrName>ppt_y</p:attrName>
                                        </p:attrNameLst>
                                      </p:cBhvr>
                                    </p:animMotion>
                                  </p:childTnLst>
                                </p:cTn>
                              </p:par>
                            </p:childTnLst>
                          </p:cTn>
                        </p:par>
                        <p:par>
                          <p:cTn id="16" fill="hold">
                            <p:stCondLst>
                              <p:cond delay="6000"/>
                            </p:stCondLst>
                            <p:childTnLst>
                              <p:par>
                                <p:cTn id="17" presetID="0" presetClass="path" presetSubtype="0" accel="50000" decel="50000" fill="hold" nodeType="afterEffect">
                                  <p:stCondLst>
                                    <p:cond delay="0"/>
                                  </p:stCondLst>
                                  <p:childTnLst>
                                    <p:animMotion origin="layout" path="M 0.29913 0.37801 L 0.31493 -1.85185E-6 " pathEditMode="relative" ptsTypes="AA">
                                      <p:cBhvr>
                                        <p:cTn id="18" dur="1000" fill="hold"/>
                                        <p:tgtEl>
                                          <p:spTgt spid="20"/>
                                        </p:tgtEl>
                                        <p:attrNameLst>
                                          <p:attrName>ppt_x</p:attrName>
                                          <p:attrName>ppt_y</p:attrName>
                                        </p:attrNameLst>
                                      </p:cBhvr>
                                    </p:animMotion>
                                  </p:childTnLst>
                                </p:cTn>
                              </p:par>
                            </p:childTnLst>
                          </p:cTn>
                        </p:par>
                        <p:par>
                          <p:cTn id="19" fill="hold">
                            <p:stCondLst>
                              <p:cond delay="7000"/>
                            </p:stCondLst>
                            <p:childTnLst>
                              <p:par>
                                <p:cTn id="20" presetID="0" presetClass="path" presetSubtype="0" accel="50000" decel="50000" fill="hold" nodeType="afterEffect">
                                  <p:stCondLst>
                                    <p:cond delay="0"/>
                                  </p:stCondLst>
                                  <p:childTnLst>
                                    <p:animMotion origin="layout" path="M 0.31493 -1.85185E-6 L 0.33055 -1.85185E-6 " pathEditMode="relative" ptsTypes="AA">
                                      <p:cBhvr>
                                        <p:cTn id="21" dur="2000" fill="hold"/>
                                        <p:tgtEl>
                                          <p:spTgt spid="20"/>
                                        </p:tgtEl>
                                        <p:attrNameLst>
                                          <p:attrName>ppt_x</p:attrName>
                                          <p:attrName>ppt_y</p:attrName>
                                        </p:attrNameLst>
                                      </p:cBhvr>
                                    </p:animMotion>
                                  </p:childTnLst>
                                </p:cTn>
                              </p:par>
                            </p:childTnLst>
                          </p:cTn>
                        </p:par>
                        <p:par>
                          <p:cTn id="22" fill="hold">
                            <p:stCondLst>
                              <p:cond delay="9000"/>
                            </p:stCondLst>
                            <p:childTnLst>
                              <p:par>
                                <p:cTn id="23" presetID="0" presetClass="path" presetSubtype="0" accel="50000" decel="50000" fill="hold" nodeType="afterEffect">
                                  <p:stCondLst>
                                    <p:cond delay="0"/>
                                  </p:stCondLst>
                                  <p:childTnLst>
                                    <p:animMotion origin="layout" path="M 0.3342 -1.85185E-6 L 0.35 0.07107 " pathEditMode="relative" rAng="0" ptsTypes="AA">
                                      <p:cBhvr>
                                        <p:cTn id="24" dur="1000" fill="hold"/>
                                        <p:tgtEl>
                                          <p:spTgt spid="20"/>
                                        </p:tgtEl>
                                        <p:attrNameLst>
                                          <p:attrName>ppt_x</p:attrName>
                                          <p:attrName>ppt_y</p:attrName>
                                        </p:attrNameLst>
                                      </p:cBhvr>
                                      <p:rCtr x="781" y="3542"/>
                                    </p:animMotion>
                                  </p:childTnLst>
                                </p:cTn>
                              </p:par>
                            </p:childTnLst>
                          </p:cTn>
                        </p:par>
                        <p:par>
                          <p:cTn id="25" fill="hold">
                            <p:stCondLst>
                              <p:cond delay="10000"/>
                            </p:stCondLst>
                            <p:childTnLst>
                              <p:par>
                                <p:cTn id="26" presetID="0" presetClass="path" presetSubtype="0" accel="50000" decel="50000" fill="hold" nodeType="afterEffect">
                                  <p:stCondLst>
                                    <p:cond delay="0"/>
                                  </p:stCondLst>
                                  <p:childTnLst>
                                    <p:animMotion origin="layout" path="M 0.35 0.07107 L 0.59427 0.07107 " pathEditMode="relative" ptsTypes="AA">
                                      <p:cBhvr>
                                        <p:cTn id="27" dur="2000" fill="hold"/>
                                        <p:tgtEl>
                                          <p:spTgt spid="20"/>
                                        </p:tgtEl>
                                        <p:attrNameLst>
                                          <p:attrName>ppt_x</p:attrName>
                                          <p:attrName>ppt_y</p:attrName>
                                        </p:attrNameLst>
                                      </p:cBhvr>
                                    </p:animMotion>
                                  </p:childTnLst>
                                </p:cTn>
                              </p:par>
                            </p:childTnLst>
                          </p:cTn>
                        </p:par>
                        <p:par>
                          <p:cTn id="28" fill="hold">
                            <p:stCondLst>
                              <p:cond delay="12000"/>
                            </p:stCondLst>
                            <p:childTnLst>
                              <p:par>
                                <p:cTn id="29" presetID="0" presetClass="path" presetSubtype="0" accel="50000" decel="50000" fill="hold" nodeType="afterEffect">
                                  <p:stCondLst>
                                    <p:cond delay="0"/>
                                  </p:stCondLst>
                                  <p:childTnLst>
                                    <p:animMotion origin="layout" path="M 0.59427 0.07107 L 0.61771 0.15509 " pathEditMode="relative" rAng="0" ptsTypes="AA">
                                      <p:cBhvr>
                                        <p:cTn id="30" dur="1000" fill="hold"/>
                                        <p:tgtEl>
                                          <p:spTgt spid="20"/>
                                        </p:tgtEl>
                                        <p:attrNameLst>
                                          <p:attrName>ppt_x</p:attrName>
                                          <p:attrName>ppt_y</p:attrName>
                                        </p:attrNameLst>
                                      </p:cBhvr>
                                      <p:rCtr x="1163" y="4190"/>
                                    </p:animMotion>
                                  </p:childTnLst>
                                </p:cTn>
                              </p:par>
                            </p:childTnLst>
                          </p:cTn>
                        </p:par>
                        <p:par>
                          <p:cTn id="31" fill="hold">
                            <p:stCondLst>
                              <p:cond delay="13000"/>
                            </p:stCondLst>
                            <p:childTnLst>
                              <p:par>
                                <p:cTn id="32" presetID="0" presetClass="path" presetSubtype="0" accel="50000" decel="50000" fill="hold" nodeType="afterEffect">
                                  <p:stCondLst>
                                    <p:cond delay="0"/>
                                  </p:stCondLst>
                                  <p:childTnLst>
                                    <p:animMotion origin="layout" path="M 0.61771 0.15509 L 0.63455 -0.00231 " pathEditMode="relative" rAng="0" ptsTypes="AA">
                                      <p:cBhvr>
                                        <p:cTn id="33" dur="1000" fill="hold"/>
                                        <p:tgtEl>
                                          <p:spTgt spid="20"/>
                                        </p:tgtEl>
                                        <p:attrNameLst>
                                          <p:attrName>ppt_x</p:attrName>
                                          <p:attrName>ppt_y</p:attrName>
                                        </p:attrNameLst>
                                      </p:cBhvr>
                                      <p:rCtr x="833" y="-7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250825" y="69490"/>
            <a:ext cx="8569325" cy="1143000"/>
          </a:xfrm>
          <a:prstGeom prst="rect">
            <a:avLst/>
          </a:prstGeom>
          <a:noFill/>
          <a:ln w="9525">
            <a:noFill/>
            <a:miter lim="800000"/>
            <a:headEnd/>
            <a:tailEnd/>
          </a:ln>
        </p:spPr>
        <p:txBody>
          <a:bodyPr anchor="ctr"/>
          <a:lstStyle/>
          <a:p>
            <a:pPr algn="ctr">
              <a:defRPr/>
            </a:pPr>
            <a:r>
              <a:rPr lang="fr-FR" sz="2800" b="1" dirty="0" err="1">
                <a:effectLst>
                  <a:outerShdw blurRad="38100" dist="38100" dir="2700000" algn="tl">
                    <a:srgbClr val="000000">
                      <a:alpha val="43137"/>
                    </a:srgbClr>
                  </a:outerShdw>
                </a:effectLst>
                <a:latin typeface="+mj-lt"/>
                <a:ea typeface="+mj-ea"/>
                <a:cs typeface="+mj-cs"/>
              </a:rPr>
              <a:t>Argo</a:t>
            </a:r>
            <a:r>
              <a:rPr lang="fr-FR" sz="2800" b="1" dirty="0">
                <a:effectLst>
                  <a:outerShdw blurRad="38100" dist="38100" dir="2700000" algn="tl">
                    <a:srgbClr val="000000">
                      <a:alpha val="43137"/>
                    </a:srgbClr>
                  </a:outerShdw>
                </a:effectLst>
                <a:latin typeface="+mj-lt"/>
                <a:ea typeface="+mj-ea"/>
                <a:cs typeface="+mj-cs"/>
              </a:rPr>
              <a:t>: global </a:t>
            </a:r>
            <a:r>
              <a:rPr lang="fr-FR" sz="2800" b="1" dirty="0" err="1">
                <a:effectLst>
                  <a:outerShdw blurRad="38100" dist="38100" dir="2700000" algn="tl">
                    <a:srgbClr val="000000">
                      <a:alpha val="43137"/>
                    </a:srgbClr>
                  </a:outerShdw>
                </a:effectLst>
                <a:latin typeface="+mj-lt"/>
                <a:ea typeface="+mj-ea"/>
                <a:cs typeface="+mj-cs"/>
              </a:rPr>
              <a:t>ocean</a:t>
            </a:r>
            <a:r>
              <a:rPr lang="fr-FR" sz="2800" b="1" dirty="0">
                <a:effectLst>
                  <a:outerShdw blurRad="38100" dist="38100" dir="2700000" algn="tl">
                    <a:srgbClr val="000000">
                      <a:alpha val="43137"/>
                    </a:srgbClr>
                  </a:outerShdw>
                </a:effectLst>
                <a:latin typeface="+mj-lt"/>
                <a:ea typeface="+mj-ea"/>
                <a:cs typeface="+mj-cs"/>
              </a:rPr>
              <a:t> monitoring </a:t>
            </a:r>
            <a:r>
              <a:rPr lang="fr-FR" sz="2800" b="1" dirty="0" err="1">
                <a:effectLst>
                  <a:outerShdw blurRad="38100" dist="38100" dir="2700000" algn="tl">
                    <a:srgbClr val="000000">
                      <a:alpha val="43137"/>
                    </a:srgbClr>
                  </a:outerShdw>
                </a:effectLst>
                <a:latin typeface="+mj-lt"/>
                <a:ea typeface="+mj-ea"/>
                <a:cs typeface="+mj-cs"/>
              </a:rPr>
              <a:t>using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profiling</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autonomous</a:t>
            </a:r>
            <a:r>
              <a:rPr lang="fr-FR" sz="2800" b="1" dirty="0">
                <a:effectLst>
                  <a:outerShdw blurRad="38100" dist="38100" dir="2700000" algn="tl">
                    <a:srgbClr val="000000">
                      <a:alpha val="43137"/>
                    </a:srgbClr>
                  </a:outerShdw>
                </a:effectLst>
                <a:latin typeface="+mj-lt"/>
                <a:ea typeface="+mj-ea"/>
                <a:cs typeface="+mj-cs"/>
              </a:rPr>
              <a:t> </a:t>
            </a:r>
            <a:r>
              <a:rPr lang="fr-FR" sz="2800" b="1" dirty="0" err="1">
                <a:effectLst>
                  <a:outerShdw blurRad="38100" dist="38100" dir="2700000" algn="tl">
                    <a:srgbClr val="000000">
                      <a:alpha val="43137"/>
                    </a:srgbClr>
                  </a:outerShdw>
                </a:effectLst>
                <a:latin typeface="+mj-lt"/>
                <a:ea typeface="+mj-ea"/>
                <a:cs typeface="+mj-cs"/>
              </a:rPr>
              <a:t>floats</a:t>
            </a:r>
            <a:endParaRPr lang="en-GB" sz="2800" b="1" dirty="0">
              <a:effectLst>
                <a:outerShdw blurRad="38100" dist="38100" dir="2700000" algn="tl">
                  <a:srgbClr val="000000">
                    <a:alpha val="43137"/>
                  </a:srgbClr>
                </a:outerShdw>
              </a:effectLst>
              <a:latin typeface="+mj-lt"/>
              <a:ea typeface="+mj-ea"/>
              <a:cs typeface="+mj-cs"/>
            </a:endParaRPr>
          </a:p>
        </p:txBody>
      </p:sp>
      <p:grpSp>
        <p:nvGrpSpPr>
          <p:cNvPr id="13" name="Gruppo 12"/>
          <p:cNvGrpSpPr/>
          <p:nvPr/>
        </p:nvGrpSpPr>
        <p:grpSpPr>
          <a:xfrm>
            <a:off x="0" y="6483350"/>
            <a:ext cx="9144000" cy="374650"/>
            <a:chOff x="0" y="6483350"/>
            <a:chExt cx="9144000" cy="374650"/>
          </a:xfrm>
        </p:grpSpPr>
        <p:grpSp>
          <p:nvGrpSpPr>
            <p:cNvPr id="14" name="Group 7"/>
            <p:cNvGrpSpPr>
              <a:grpSpLocks/>
            </p:cNvGrpSpPr>
            <p:nvPr/>
          </p:nvGrpSpPr>
          <p:grpSpPr bwMode="auto">
            <a:xfrm>
              <a:off x="0" y="6483350"/>
              <a:ext cx="9144000" cy="374650"/>
              <a:chOff x="0" y="4084"/>
              <a:chExt cx="5760" cy="236"/>
            </a:xfrm>
          </p:grpSpPr>
          <p:sp>
            <p:nvSpPr>
              <p:cNvPr id="22"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3"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5" name="Immagin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6" name="Immagine 15"/>
            <p:cNvPicPr>
              <a:picLocks noChangeAspect="1"/>
            </p:cNvPicPr>
            <p:nvPr/>
          </p:nvPicPr>
          <p:blipFill>
            <a:blip r:embed="rId3"/>
            <a:stretch>
              <a:fillRect/>
            </a:stretch>
          </p:blipFill>
          <p:spPr>
            <a:xfrm>
              <a:off x="561082" y="6487291"/>
              <a:ext cx="360045" cy="360045"/>
            </a:xfrm>
            <a:prstGeom prst="rect">
              <a:avLst/>
            </a:prstGeom>
          </p:spPr>
        </p:pic>
        <p:pic>
          <p:nvPicPr>
            <p:cNvPr id="17" name="Immagine 16"/>
            <p:cNvPicPr>
              <a:picLocks noChangeAspect="1"/>
            </p:cNvPicPr>
            <p:nvPr/>
          </p:nvPicPr>
          <p:blipFill>
            <a:blip r:embed="rId4"/>
            <a:stretch>
              <a:fillRect/>
            </a:stretch>
          </p:blipFill>
          <p:spPr>
            <a:xfrm>
              <a:off x="134434" y="6507165"/>
              <a:ext cx="329707" cy="328611"/>
            </a:xfrm>
            <a:prstGeom prst="rect">
              <a:avLst/>
            </a:prstGeom>
          </p:spPr>
        </p:pic>
        <p:pic>
          <p:nvPicPr>
            <p:cNvPr id="18"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19" name="Group 7"/>
            <p:cNvGrpSpPr>
              <a:grpSpLocks/>
            </p:cNvGrpSpPr>
            <p:nvPr/>
          </p:nvGrpSpPr>
          <p:grpSpPr bwMode="auto">
            <a:xfrm>
              <a:off x="990370" y="6523867"/>
              <a:ext cx="500097" cy="307620"/>
              <a:chOff x="4967" y="0"/>
              <a:chExt cx="805" cy="603"/>
            </a:xfrm>
          </p:grpSpPr>
          <p:sp>
            <p:nvSpPr>
              <p:cNvPr id="20"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1"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pic>
        <p:nvPicPr>
          <p:cNvPr id="2" name="Immagin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596540"/>
            <a:ext cx="9144000" cy="4181114"/>
          </a:xfrm>
          <a:prstGeom prst="rect">
            <a:avLst/>
          </a:prstGeom>
        </p:spPr>
      </p:pic>
    </p:spTree>
    <p:extLst>
      <p:ext uri="{BB962C8B-B14F-4D97-AF65-F5344CB8AC3E}">
        <p14:creationId xmlns:p14="http://schemas.microsoft.com/office/powerpoint/2010/main" val="33722535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Immagine 2"/>
          <p:cNvPicPr>
            <a:picLocks noChangeAspect="1"/>
          </p:cNvPicPr>
          <p:nvPr/>
        </p:nvPicPr>
        <p:blipFill>
          <a:blip r:embed="rId2"/>
          <a:srcRect/>
          <a:stretch>
            <a:fillRect/>
          </a:stretch>
        </p:blipFill>
        <p:spPr bwMode="auto">
          <a:xfrm>
            <a:off x="73146" y="317170"/>
            <a:ext cx="9000445" cy="6165930"/>
          </a:xfrm>
          <a:prstGeom prst="rect">
            <a:avLst/>
          </a:prstGeom>
          <a:noFill/>
          <a:ln w="9525">
            <a:noFill/>
            <a:miter lim="800000"/>
            <a:headEnd/>
            <a:tailEnd/>
          </a:ln>
        </p:spPr>
      </p:pic>
      <p:sp>
        <p:nvSpPr>
          <p:cNvPr id="9" name="Title 3"/>
          <p:cNvSpPr>
            <a:spLocks/>
          </p:cNvSpPr>
          <p:nvPr/>
        </p:nvSpPr>
        <p:spPr bwMode="auto">
          <a:xfrm>
            <a:off x="449263" y="0"/>
            <a:ext cx="8389937"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2800" b="1" dirty="0">
                <a:effectLst>
                  <a:outerShdw blurRad="38100" dist="38100" dir="2700000" algn="tl">
                    <a:srgbClr val="C0C0C0"/>
                  </a:outerShdw>
                </a:effectLst>
                <a:latin typeface="Calibri" pitchFamily="34" charset="0"/>
              </a:rPr>
              <a:t>Argo float fleet in the </a:t>
            </a:r>
            <a:r>
              <a:rPr lang="en-US" sz="2800" b="1" dirty="0" smtClean="0">
                <a:effectLst>
                  <a:outerShdw blurRad="38100" dist="38100" dir="2700000" algn="tl">
                    <a:srgbClr val="C0C0C0"/>
                  </a:outerShdw>
                </a:effectLst>
                <a:latin typeface="Calibri" pitchFamily="34" charset="0"/>
              </a:rPr>
              <a:t>Med &amp; Black Seas </a:t>
            </a:r>
            <a:r>
              <a:rPr lang="en-US" sz="2800" b="1" dirty="0">
                <a:effectLst>
                  <a:outerShdw blurRad="38100" dist="38100" dir="2700000" algn="tl">
                    <a:srgbClr val="C0C0C0"/>
                  </a:outerShdw>
                </a:effectLst>
                <a:latin typeface="Calibri" pitchFamily="34" charset="0"/>
              </a:rPr>
              <a:t>(2001-2017)</a:t>
            </a:r>
          </a:p>
        </p:txBody>
      </p:sp>
      <p:grpSp>
        <p:nvGrpSpPr>
          <p:cNvPr id="13" name="Gruppo 12"/>
          <p:cNvGrpSpPr/>
          <p:nvPr/>
        </p:nvGrpSpPr>
        <p:grpSpPr>
          <a:xfrm>
            <a:off x="0" y="6483350"/>
            <a:ext cx="9144000" cy="374650"/>
            <a:chOff x="0" y="6483350"/>
            <a:chExt cx="9144000" cy="374650"/>
          </a:xfrm>
        </p:grpSpPr>
        <p:grpSp>
          <p:nvGrpSpPr>
            <p:cNvPr id="14" name="Group 7"/>
            <p:cNvGrpSpPr>
              <a:grpSpLocks/>
            </p:cNvGrpSpPr>
            <p:nvPr/>
          </p:nvGrpSpPr>
          <p:grpSpPr bwMode="auto">
            <a:xfrm>
              <a:off x="0" y="6483350"/>
              <a:ext cx="9144000" cy="374650"/>
              <a:chOff x="0" y="4084"/>
              <a:chExt cx="5760" cy="236"/>
            </a:xfrm>
          </p:grpSpPr>
          <p:sp>
            <p:nvSpPr>
              <p:cNvPr id="22"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3"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5" name="Immagin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6" name="Immagine 15"/>
            <p:cNvPicPr>
              <a:picLocks noChangeAspect="1"/>
            </p:cNvPicPr>
            <p:nvPr/>
          </p:nvPicPr>
          <p:blipFill>
            <a:blip r:embed="rId4"/>
            <a:stretch>
              <a:fillRect/>
            </a:stretch>
          </p:blipFill>
          <p:spPr>
            <a:xfrm>
              <a:off x="561082" y="6487291"/>
              <a:ext cx="360045" cy="360045"/>
            </a:xfrm>
            <a:prstGeom prst="rect">
              <a:avLst/>
            </a:prstGeom>
          </p:spPr>
        </p:pic>
        <p:pic>
          <p:nvPicPr>
            <p:cNvPr id="17" name="Immagine 16"/>
            <p:cNvPicPr>
              <a:picLocks noChangeAspect="1"/>
            </p:cNvPicPr>
            <p:nvPr/>
          </p:nvPicPr>
          <p:blipFill>
            <a:blip r:embed="rId5"/>
            <a:stretch>
              <a:fillRect/>
            </a:stretch>
          </p:blipFill>
          <p:spPr>
            <a:xfrm>
              <a:off x="134434" y="6507165"/>
              <a:ext cx="329707" cy="328611"/>
            </a:xfrm>
            <a:prstGeom prst="rect">
              <a:avLst/>
            </a:prstGeom>
          </p:spPr>
        </p:pic>
        <p:pic>
          <p:nvPicPr>
            <p:cNvPr id="18" name="Picture 3"/>
            <p:cNvPicPr>
              <a:picLocks noChangeAspect="1" noChangeArrowheads="1"/>
            </p:cNvPicPr>
            <p:nvPr/>
          </p:nvPicPr>
          <p:blipFill>
            <a:blip r:embed="rId6"/>
            <a:srcRect/>
            <a:stretch>
              <a:fillRect/>
            </a:stretch>
          </p:blipFill>
          <p:spPr bwMode="auto">
            <a:xfrm>
              <a:off x="8579505" y="6499787"/>
              <a:ext cx="426730" cy="319551"/>
            </a:xfrm>
            <a:prstGeom prst="rect">
              <a:avLst/>
            </a:prstGeom>
            <a:noFill/>
            <a:ln w="9525">
              <a:noFill/>
              <a:miter lim="800000"/>
              <a:headEnd/>
              <a:tailEnd/>
            </a:ln>
          </p:spPr>
        </p:pic>
        <p:grpSp>
          <p:nvGrpSpPr>
            <p:cNvPr id="19" name="Group 7"/>
            <p:cNvGrpSpPr>
              <a:grpSpLocks/>
            </p:cNvGrpSpPr>
            <p:nvPr/>
          </p:nvGrpSpPr>
          <p:grpSpPr bwMode="auto">
            <a:xfrm>
              <a:off x="990370" y="6523867"/>
              <a:ext cx="500097" cy="307620"/>
              <a:chOff x="4967" y="0"/>
              <a:chExt cx="805" cy="603"/>
            </a:xfrm>
          </p:grpSpPr>
          <p:sp>
            <p:nvSpPr>
              <p:cNvPr id="20"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1" name="Picture 9" descr="Immagine1"/>
              <p:cNvPicPr>
                <a:picLocks noChangeAspect="1" noChangeArrowheads="1"/>
              </p:cNvPicPr>
              <p:nvPr/>
            </p:nvPicPr>
            <p:blipFill>
              <a:blip r:embed="rId7"/>
              <a:srcRect/>
              <a:stretch>
                <a:fillRect/>
              </a:stretch>
            </p:blipFill>
            <p:spPr bwMode="auto">
              <a:xfrm>
                <a:off x="4967" y="0"/>
                <a:ext cx="805" cy="60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contenu 2"/>
          <p:cNvSpPr>
            <a:spLocks/>
          </p:cNvSpPr>
          <p:nvPr/>
        </p:nvSpPr>
        <p:spPr bwMode="auto">
          <a:xfrm>
            <a:off x="7015163" y="1290638"/>
            <a:ext cx="1841500" cy="4429125"/>
          </a:xfrm>
          <a:prstGeom prst="rect">
            <a:avLst/>
          </a:prstGeom>
          <a:noFill/>
          <a:ln w="9525">
            <a:noFill/>
            <a:miter lim="800000"/>
            <a:headEnd/>
            <a:tailEnd/>
          </a:ln>
        </p:spPr>
        <p:txBody>
          <a:bodyPr/>
          <a:lstStyle/>
          <a:p>
            <a:pPr marL="365125" indent="-255588" eaLnBrk="0" hangingPunct="0">
              <a:spcBef>
                <a:spcPct val="20000"/>
              </a:spcBef>
              <a:buFont typeface="Arial" charset="0"/>
              <a:buChar char="•"/>
            </a:pPr>
            <a:r>
              <a:rPr lang="fr-FR" sz="2000" b="1" dirty="0">
                <a:latin typeface="Calibri" pitchFamily="34" charset="0"/>
              </a:rPr>
              <a:t>MFSTEP</a:t>
            </a:r>
            <a:endParaRPr lang="fr-FR" sz="2000" b="1" dirty="0">
              <a:latin typeface="Calibri" pitchFamily="34" charset="0"/>
              <a:sym typeface="Wingdings" pitchFamily="2" charset="2"/>
            </a:endParaRPr>
          </a:p>
          <a:p>
            <a:pPr marL="365125" indent="-255588" eaLnBrk="0" hangingPunct="0">
              <a:spcBef>
                <a:spcPct val="20000"/>
              </a:spcBef>
              <a:buFont typeface="Arial" charset="0"/>
              <a:buChar char="•"/>
            </a:pPr>
            <a:r>
              <a:rPr lang="fr-FR" sz="2000" b="1" dirty="0">
                <a:latin typeface="Calibri" pitchFamily="34" charset="0"/>
              </a:rPr>
              <a:t>SPAIN</a:t>
            </a:r>
          </a:p>
          <a:p>
            <a:pPr marL="365125" indent="-255588" eaLnBrk="0" hangingPunct="0">
              <a:spcBef>
                <a:spcPct val="20000"/>
              </a:spcBef>
              <a:buFont typeface="Arial" charset="0"/>
              <a:buChar char="•"/>
            </a:pPr>
            <a:r>
              <a:rPr lang="fr-FR" sz="2000" b="1" dirty="0">
                <a:latin typeface="Calibri" pitchFamily="34" charset="0"/>
              </a:rPr>
              <a:t>FRANCE</a:t>
            </a:r>
            <a:endParaRPr lang="fr-FR" sz="2000" b="1" dirty="0">
              <a:latin typeface="Calibri" pitchFamily="34" charset="0"/>
              <a:sym typeface="Wingdings" pitchFamily="2" charset="2"/>
            </a:endParaRPr>
          </a:p>
          <a:p>
            <a:pPr marL="365125" indent="-255588" eaLnBrk="0" hangingPunct="0">
              <a:spcBef>
                <a:spcPct val="20000"/>
              </a:spcBef>
              <a:buFont typeface="Arial" charset="0"/>
              <a:buChar char="•"/>
            </a:pPr>
            <a:r>
              <a:rPr lang="fr-FR" sz="2000" b="1" dirty="0">
                <a:latin typeface="Calibri" pitchFamily="34" charset="0"/>
                <a:sym typeface="Wingdings" pitchFamily="2" charset="2"/>
              </a:rPr>
              <a:t>GERMANY</a:t>
            </a:r>
          </a:p>
          <a:p>
            <a:pPr marL="365125" indent="-255588" eaLnBrk="0" hangingPunct="0">
              <a:spcBef>
                <a:spcPct val="20000"/>
              </a:spcBef>
              <a:buFont typeface="Arial" charset="0"/>
              <a:buChar char="•"/>
            </a:pPr>
            <a:r>
              <a:rPr lang="fr-FR" sz="2000" b="1" dirty="0">
                <a:latin typeface="Calibri" pitchFamily="34" charset="0"/>
              </a:rPr>
              <a:t>GREECE</a:t>
            </a:r>
            <a:endParaRPr lang="fr-FR" sz="2000" b="1" dirty="0">
              <a:latin typeface="Calibri" pitchFamily="34" charset="0"/>
              <a:sym typeface="Wingdings" pitchFamily="2" charset="2"/>
            </a:endParaRPr>
          </a:p>
          <a:p>
            <a:pPr marL="365125" indent="-255588" eaLnBrk="0" hangingPunct="0">
              <a:spcBef>
                <a:spcPct val="20000"/>
              </a:spcBef>
              <a:buFont typeface="Arial" charset="0"/>
              <a:buChar char="•"/>
            </a:pPr>
            <a:r>
              <a:rPr lang="fr-FR" sz="2000" b="1" dirty="0">
                <a:latin typeface="Calibri" pitchFamily="34" charset="0"/>
              </a:rPr>
              <a:t>ITALY</a:t>
            </a:r>
          </a:p>
          <a:p>
            <a:pPr marL="365125" indent="-255588" eaLnBrk="0" hangingPunct="0">
              <a:spcBef>
                <a:spcPct val="20000"/>
              </a:spcBef>
              <a:buFont typeface="Arial" charset="0"/>
              <a:buChar char="•"/>
            </a:pPr>
            <a:r>
              <a:rPr lang="fr-FR" sz="2000" b="1" dirty="0" smtClean="0">
                <a:latin typeface="Calibri" pitchFamily="34" charset="0"/>
              </a:rPr>
              <a:t>BULGARIA</a:t>
            </a:r>
            <a:endParaRPr lang="fr-FR" sz="2000" b="1" dirty="0">
              <a:latin typeface="Calibri" pitchFamily="34" charset="0"/>
            </a:endParaRPr>
          </a:p>
          <a:p>
            <a:pPr marL="365125" indent="-255588" eaLnBrk="0" hangingPunct="0">
              <a:spcBef>
                <a:spcPct val="20000"/>
              </a:spcBef>
              <a:buFont typeface="Arial" charset="0"/>
              <a:buChar char="•"/>
            </a:pPr>
            <a:r>
              <a:rPr lang="fr-FR" sz="2000" b="1" dirty="0">
                <a:latin typeface="Calibri" pitchFamily="34" charset="0"/>
              </a:rPr>
              <a:t>USA</a:t>
            </a:r>
            <a:endParaRPr lang="fr-FR" sz="2000" b="1" dirty="0">
              <a:latin typeface="Calibri" pitchFamily="34" charset="0"/>
              <a:sym typeface="Wingdings" pitchFamily="2" charset="2"/>
            </a:endParaRPr>
          </a:p>
          <a:p>
            <a:pPr marL="365125" indent="-255588" eaLnBrk="0" hangingPunct="0">
              <a:spcBef>
                <a:spcPct val="20000"/>
              </a:spcBef>
              <a:buFont typeface="Arial" charset="0"/>
              <a:buChar char="•"/>
            </a:pPr>
            <a:r>
              <a:rPr lang="fr-FR" sz="2000" b="1" dirty="0">
                <a:latin typeface="Calibri" pitchFamily="34" charset="0"/>
                <a:sym typeface="Wingdings" pitchFamily="2" charset="2"/>
              </a:rPr>
              <a:t>EUROARGO</a:t>
            </a:r>
          </a:p>
          <a:p>
            <a:pPr marL="365125" indent="-255588" eaLnBrk="0" hangingPunct="0">
              <a:spcBef>
                <a:spcPct val="20000"/>
              </a:spcBef>
              <a:buFont typeface="Arial" charset="0"/>
              <a:buChar char="•"/>
            </a:pPr>
            <a:r>
              <a:rPr lang="fr-FR" sz="2000" b="1" dirty="0">
                <a:latin typeface="Calibri" pitchFamily="34" charset="0"/>
                <a:sym typeface="Wingdings" pitchFamily="2" charset="2"/>
              </a:rPr>
              <a:t>TURKEY</a:t>
            </a:r>
          </a:p>
          <a:p>
            <a:pPr marL="365125" indent="-255588" eaLnBrk="0" hangingPunct="0">
              <a:spcBef>
                <a:spcPct val="20000"/>
              </a:spcBef>
              <a:buFont typeface="Arial" charset="0"/>
              <a:buChar char="•"/>
            </a:pPr>
            <a:r>
              <a:rPr lang="fr-FR" sz="2000" b="1" dirty="0">
                <a:latin typeface="Calibri" pitchFamily="34" charset="0"/>
                <a:sym typeface="Wingdings" pitchFamily="2" charset="2"/>
              </a:rPr>
              <a:t>LEBANON</a:t>
            </a:r>
          </a:p>
          <a:p>
            <a:pPr marL="365125" indent="-255588" eaLnBrk="0" hangingPunct="0">
              <a:spcBef>
                <a:spcPct val="20000"/>
              </a:spcBef>
              <a:buFont typeface="Arial" charset="0"/>
              <a:buChar char="•"/>
            </a:pPr>
            <a:r>
              <a:rPr lang="fr-FR" sz="2000" b="1" dirty="0">
                <a:latin typeface="Calibri" pitchFamily="34" charset="0"/>
                <a:sym typeface="Wingdings" pitchFamily="2" charset="2"/>
              </a:rPr>
              <a:t>CHINA</a:t>
            </a:r>
            <a:endParaRPr lang="fr-FR" sz="2000" b="1" dirty="0">
              <a:latin typeface="Calibri" pitchFamily="34" charset="0"/>
            </a:endParaRPr>
          </a:p>
        </p:txBody>
      </p:sp>
      <p:sp>
        <p:nvSpPr>
          <p:cNvPr id="3" name="Title 3"/>
          <p:cNvSpPr>
            <a:spLocks/>
          </p:cNvSpPr>
          <p:nvPr/>
        </p:nvSpPr>
        <p:spPr bwMode="auto">
          <a:xfrm>
            <a:off x="6853238" y="681038"/>
            <a:ext cx="2290762"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2800">
                <a:effectLst>
                  <a:outerShdw blurRad="38100" dist="38100" dir="2700000" algn="tl">
                    <a:srgbClr val="C0C0C0"/>
                  </a:outerShdw>
                </a:effectLst>
                <a:latin typeface="Calibri" pitchFamily="34" charset="0"/>
              </a:rPr>
              <a:t>Contributors</a:t>
            </a:r>
          </a:p>
        </p:txBody>
      </p:sp>
      <p:sp>
        <p:nvSpPr>
          <p:cNvPr id="5" name="Title 3"/>
          <p:cNvSpPr>
            <a:spLocks/>
          </p:cNvSpPr>
          <p:nvPr/>
        </p:nvSpPr>
        <p:spPr bwMode="auto">
          <a:xfrm>
            <a:off x="4419600" y="833438"/>
            <a:ext cx="1985963"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3200" b="1">
                <a:solidFill>
                  <a:srgbClr val="FF0000"/>
                </a:solidFill>
                <a:latin typeface="Calibri" pitchFamily="34" charset="0"/>
              </a:rPr>
              <a:t>410 Floats</a:t>
            </a:r>
          </a:p>
        </p:txBody>
      </p:sp>
      <p:sp>
        <p:nvSpPr>
          <p:cNvPr id="6" name="Title 3"/>
          <p:cNvSpPr>
            <a:spLocks/>
          </p:cNvSpPr>
          <p:nvPr/>
        </p:nvSpPr>
        <p:spPr bwMode="auto">
          <a:xfrm>
            <a:off x="4267200" y="1597025"/>
            <a:ext cx="2586038"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2800" b="1">
                <a:solidFill>
                  <a:srgbClr val="FF0000"/>
                </a:solidFill>
                <a:latin typeface="Calibri" pitchFamily="34" charset="0"/>
              </a:rPr>
              <a:t>45500 profiles</a:t>
            </a:r>
          </a:p>
        </p:txBody>
      </p:sp>
      <p:sp>
        <p:nvSpPr>
          <p:cNvPr id="18439" name="Text Box 11"/>
          <p:cNvSpPr txBox="1">
            <a:spLocks noChangeArrowheads="1"/>
          </p:cNvSpPr>
          <p:nvPr/>
        </p:nvSpPr>
        <p:spPr bwMode="auto">
          <a:xfrm>
            <a:off x="0" y="6483350"/>
            <a:ext cx="2740025" cy="274638"/>
          </a:xfrm>
          <a:prstGeom prst="rect">
            <a:avLst/>
          </a:prstGeom>
          <a:noFill/>
          <a:ln w="9525">
            <a:noFill/>
            <a:miter lim="800000"/>
            <a:headEnd/>
            <a:tailEnd/>
          </a:ln>
        </p:spPr>
        <p:txBody>
          <a:bodyPr>
            <a:spAutoFit/>
          </a:bodyPr>
          <a:lstStyle/>
          <a:p>
            <a:pPr>
              <a:spcBef>
                <a:spcPct val="50000"/>
              </a:spcBef>
            </a:pPr>
            <a:r>
              <a:rPr lang="it-IT" sz="1200">
                <a:latin typeface="Calibri" pitchFamily="34" charset="0"/>
              </a:rPr>
              <a:t>Updated to March 2017</a:t>
            </a:r>
          </a:p>
        </p:txBody>
      </p:sp>
      <p:sp>
        <p:nvSpPr>
          <p:cNvPr id="18440" name="Rectangle 15"/>
          <p:cNvSpPr>
            <a:spLocks noChangeArrowheads="1"/>
          </p:cNvSpPr>
          <p:nvPr/>
        </p:nvSpPr>
        <p:spPr bwMode="auto">
          <a:xfrm>
            <a:off x="0" y="681038"/>
            <a:ext cx="3960813" cy="1873250"/>
          </a:xfrm>
          <a:prstGeom prst="rect">
            <a:avLst/>
          </a:prstGeom>
          <a:solidFill>
            <a:srgbClr val="FFFFFF"/>
          </a:solidFill>
          <a:ln w="25400">
            <a:solidFill>
              <a:schemeClr val="tx1"/>
            </a:solidFill>
            <a:miter lim="800000"/>
            <a:headEnd/>
            <a:tailEnd/>
          </a:ln>
        </p:spPr>
        <p:txBody>
          <a:bodyPr wrap="none" anchor="ctr"/>
          <a:lstStyle/>
          <a:p>
            <a:endParaRPr lang="it-IT"/>
          </a:p>
        </p:txBody>
      </p:sp>
      <p:sp>
        <p:nvSpPr>
          <p:cNvPr id="18441" name="Text Box 16"/>
          <p:cNvSpPr txBox="1">
            <a:spLocks noChangeArrowheads="1"/>
          </p:cNvSpPr>
          <p:nvPr/>
        </p:nvSpPr>
        <p:spPr bwMode="auto">
          <a:xfrm>
            <a:off x="0" y="681038"/>
            <a:ext cx="4103688" cy="1803400"/>
          </a:xfrm>
          <a:prstGeom prst="rect">
            <a:avLst/>
          </a:prstGeom>
          <a:noFill/>
          <a:ln w="9525">
            <a:noFill/>
            <a:miter lim="800000"/>
            <a:headEnd/>
            <a:tailEnd/>
          </a:ln>
        </p:spPr>
        <p:txBody>
          <a:bodyPr>
            <a:spAutoFit/>
          </a:bodyPr>
          <a:lstStyle/>
          <a:p>
            <a:pPr>
              <a:spcBef>
                <a:spcPct val="50000"/>
              </a:spcBef>
            </a:pPr>
            <a:r>
              <a:rPr lang="it-IT" sz="1600" u="sng">
                <a:solidFill>
                  <a:srgbClr val="DC1B16"/>
                </a:solidFill>
              </a:rPr>
              <a:t>Specifications of the Argo profilers (Med):</a:t>
            </a:r>
          </a:p>
          <a:p>
            <a:pPr>
              <a:spcBef>
                <a:spcPct val="50000"/>
              </a:spcBef>
            </a:pPr>
            <a:r>
              <a:rPr lang="it-IT" sz="1600"/>
              <a:t>Cycle length </a:t>
            </a:r>
            <a:r>
              <a:rPr lang="it-IT" sz="1600">
                <a:sym typeface="Wingdings" pitchFamily="2" charset="2"/>
              </a:rPr>
              <a:t> 5 days</a:t>
            </a:r>
          </a:p>
          <a:p>
            <a:pPr>
              <a:spcBef>
                <a:spcPct val="50000"/>
              </a:spcBef>
            </a:pPr>
            <a:r>
              <a:rPr lang="it-IT" sz="1600">
                <a:sym typeface="Wingdings" pitchFamily="2" charset="2"/>
              </a:rPr>
              <a:t>Parking depth  350 m</a:t>
            </a:r>
          </a:p>
          <a:p>
            <a:pPr>
              <a:spcBef>
                <a:spcPct val="50000"/>
              </a:spcBef>
            </a:pPr>
            <a:r>
              <a:rPr lang="it-IT" sz="1600"/>
              <a:t>Deep dive (2000 m) every 1 or 2 cycles</a:t>
            </a:r>
          </a:p>
          <a:p>
            <a:pPr>
              <a:spcBef>
                <a:spcPct val="50000"/>
              </a:spcBef>
            </a:pPr>
            <a:r>
              <a:rPr lang="it-IT" sz="1600"/>
              <a:t>Shallow dive </a:t>
            </a:r>
            <a:r>
              <a:rPr lang="it-IT" sz="1600">
                <a:sym typeface="Wingdings" pitchFamily="2" charset="2"/>
              </a:rPr>
              <a:t> 700 m</a:t>
            </a:r>
            <a:endParaRPr lang="it-IT" sz="1600"/>
          </a:p>
        </p:txBody>
      </p:sp>
      <p:pic>
        <p:nvPicPr>
          <p:cNvPr id="18443" name="Picture 11" descr="float_profiles_2001_2017_newgraph_biodo_Sep2017mar"/>
          <p:cNvPicPr>
            <a:picLocks noChangeAspect="1" noChangeArrowheads="1"/>
          </p:cNvPicPr>
          <p:nvPr/>
        </p:nvPicPr>
        <p:blipFill>
          <a:blip r:embed="rId2"/>
          <a:srcRect l="6267" t="16685" r="4054" b="19347"/>
          <a:stretch>
            <a:fillRect/>
          </a:stretch>
        </p:blipFill>
        <p:spPr bwMode="auto">
          <a:xfrm>
            <a:off x="142875" y="2665413"/>
            <a:ext cx="7023100" cy="3756025"/>
          </a:xfrm>
          <a:prstGeom prst="rect">
            <a:avLst/>
          </a:prstGeom>
          <a:noFill/>
        </p:spPr>
      </p:pic>
      <p:grpSp>
        <p:nvGrpSpPr>
          <p:cNvPr id="20" name="Gruppo 19"/>
          <p:cNvGrpSpPr/>
          <p:nvPr/>
        </p:nvGrpSpPr>
        <p:grpSpPr>
          <a:xfrm>
            <a:off x="0" y="6483350"/>
            <a:ext cx="9144000" cy="374650"/>
            <a:chOff x="0" y="6483350"/>
            <a:chExt cx="9144000" cy="374650"/>
          </a:xfrm>
        </p:grpSpPr>
        <p:grpSp>
          <p:nvGrpSpPr>
            <p:cNvPr id="21" name="Group 7"/>
            <p:cNvGrpSpPr>
              <a:grpSpLocks/>
            </p:cNvGrpSpPr>
            <p:nvPr/>
          </p:nvGrpSpPr>
          <p:grpSpPr bwMode="auto">
            <a:xfrm>
              <a:off x="0" y="6483350"/>
              <a:ext cx="9144000" cy="374650"/>
              <a:chOff x="0" y="4084"/>
              <a:chExt cx="5760" cy="236"/>
            </a:xfrm>
          </p:grpSpPr>
          <p:sp>
            <p:nvSpPr>
              <p:cNvPr id="29"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0"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2" name="Immagin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23" name="Immagine 22"/>
            <p:cNvPicPr>
              <a:picLocks noChangeAspect="1"/>
            </p:cNvPicPr>
            <p:nvPr/>
          </p:nvPicPr>
          <p:blipFill>
            <a:blip r:embed="rId4"/>
            <a:stretch>
              <a:fillRect/>
            </a:stretch>
          </p:blipFill>
          <p:spPr>
            <a:xfrm>
              <a:off x="561082" y="6487291"/>
              <a:ext cx="360045" cy="360045"/>
            </a:xfrm>
            <a:prstGeom prst="rect">
              <a:avLst/>
            </a:prstGeom>
          </p:spPr>
        </p:pic>
        <p:pic>
          <p:nvPicPr>
            <p:cNvPr id="24" name="Immagine 23"/>
            <p:cNvPicPr>
              <a:picLocks noChangeAspect="1"/>
            </p:cNvPicPr>
            <p:nvPr/>
          </p:nvPicPr>
          <p:blipFill>
            <a:blip r:embed="rId5"/>
            <a:stretch>
              <a:fillRect/>
            </a:stretch>
          </p:blipFill>
          <p:spPr>
            <a:xfrm>
              <a:off x="134434" y="6507165"/>
              <a:ext cx="329707" cy="328611"/>
            </a:xfrm>
            <a:prstGeom prst="rect">
              <a:avLst/>
            </a:prstGeom>
          </p:spPr>
        </p:pic>
        <p:pic>
          <p:nvPicPr>
            <p:cNvPr id="25" name="Picture 3"/>
            <p:cNvPicPr>
              <a:picLocks noChangeAspect="1" noChangeArrowheads="1"/>
            </p:cNvPicPr>
            <p:nvPr/>
          </p:nvPicPr>
          <p:blipFill>
            <a:blip r:embed="rId6"/>
            <a:srcRect/>
            <a:stretch>
              <a:fillRect/>
            </a:stretch>
          </p:blipFill>
          <p:spPr bwMode="auto">
            <a:xfrm>
              <a:off x="8579505" y="6499787"/>
              <a:ext cx="426730" cy="319551"/>
            </a:xfrm>
            <a:prstGeom prst="rect">
              <a:avLst/>
            </a:prstGeom>
            <a:noFill/>
            <a:ln w="9525">
              <a:noFill/>
              <a:miter lim="800000"/>
              <a:headEnd/>
              <a:tailEnd/>
            </a:ln>
          </p:spPr>
        </p:pic>
        <p:grpSp>
          <p:nvGrpSpPr>
            <p:cNvPr id="26" name="Group 7"/>
            <p:cNvGrpSpPr>
              <a:grpSpLocks/>
            </p:cNvGrpSpPr>
            <p:nvPr/>
          </p:nvGrpSpPr>
          <p:grpSpPr bwMode="auto">
            <a:xfrm>
              <a:off x="990370" y="6523867"/>
              <a:ext cx="500097" cy="307620"/>
              <a:chOff x="4967" y="0"/>
              <a:chExt cx="805" cy="603"/>
            </a:xfrm>
          </p:grpSpPr>
          <p:sp>
            <p:nvSpPr>
              <p:cNvPr id="27"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8" name="Picture 9" descr="Immagine1"/>
              <p:cNvPicPr>
                <a:picLocks noChangeAspect="1" noChangeArrowheads="1"/>
              </p:cNvPicPr>
              <p:nvPr/>
            </p:nvPicPr>
            <p:blipFill>
              <a:blip r:embed="rId7"/>
              <a:srcRect/>
              <a:stretch>
                <a:fillRect/>
              </a:stretch>
            </p:blipFill>
            <p:spPr bwMode="auto">
              <a:xfrm>
                <a:off x="4967" y="0"/>
                <a:ext cx="805" cy="603"/>
              </a:xfrm>
              <a:prstGeom prst="rect">
                <a:avLst/>
              </a:prstGeom>
              <a:noFill/>
              <a:ln w="9525">
                <a:noFill/>
                <a:miter lim="800000"/>
                <a:headEnd/>
                <a:tailEnd/>
              </a:ln>
            </p:spPr>
          </p:pic>
        </p:grpSp>
      </p:grpSp>
      <p:sp>
        <p:nvSpPr>
          <p:cNvPr id="32" name="Title 3"/>
          <p:cNvSpPr>
            <a:spLocks/>
          </p:cNvSpPr>
          <p:nvPr/>
        </p:nvSpPr>
        <p:spPr bwMode="auto">
          <a:xfrm>
            <a:off x="449263" y="0"/>
            <a:ext cx="8389937"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2800" b="1" dirty="0">
                <a:effectLst>
                  <a:outerShdw blurRad="38100" dist="38100" dir="2700000" algn="tl">
                    <a:srgbClr val="C0C0C0"/>
                  </a:outerShdw>
                </a:effectLst>
                <a:latin typeface="Calibri" pitchFamily="34" charset="0"/>
              </a:rPr>
              <a:t>Argo float fleet in the </a:t>
            </a:r>
            <a:r>
              <a:rPr lang="en-US" sz="2800" b="1" dirty="0" smtClean="0">
                <a:effectLst>
                  <a:outerShdw blurRad="38100" dist="38100" dir="2700000" algn="tl">
                    <a:srgbClr val="C0C0C0"/>
                  </a:outerShdw>
                </a:effectLst>
                <a:latin typeface="Calibri" pitchFamily="34" charset="0"/>
              </a:rPr>
              <a:t>Med &amp; Black Seas </a:t>
            </a:r>
            <a:r>
              <a:rPr lang="en-US" sz="2800" b="1" dirty="0">
                <a:effectLst>
                  <a:outerShdw blurRad="38100" dist="38100" dir="2700000" algn="tl">
                    <a:srgbClr val="C0C0C0"/>
                  </a:outerShdw>
                </a:effectLst>
                <a:latin typeface="Calibri" pitchFamily="34" charset="0"/>
              </a:rPr>
              <a:t>(2001-2017)</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o 13"/>
          <p:cNvGrpSpPr/>
          <p:nvPr/>
        </p:nvGrpSpPr>
        <p:grpSpPr>
          <a:xfrm>
            <a:off x="0" y="6483350"/>
            <a:ext cx="9144000" cy="374650"/>
            <a:chOff x="0" y="6483350"/>
            <a:chExt cx="9144000" cy="374650"/>
          </a:xfrm>
        </p:grpSpPr>
        <p:grpSp>
          <p:nvGrpSpPr>
            <p:cNvPr id="15" name="Group 7"/>
            <p:cNvGrpSpPr>
              <a:grpSpLocks/>
            </p:cNvGrpSpPr>
            <p:nvPr/>
          </p:nvGrpSpPr>
          <p:grpSpPr bwMode="auto">
            <a:xfrm>
              <a:off x="0" y="6483350"/>
              <a:ext cx="9144000" cy="374650"/>
              <a:chOff x="0" y="4084"/>
              <a:chExt cx="5760" cy="236"/>
            </a:xfrm>
          </p:grpSpPr>
          <p:sp>
            <p:nvSpPr>
              <p:cNvPr id="23"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4"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6" name="Immagin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7" name="Immagine 16"/>
            <p:cNvPicPr>
              <a:picLocks noChangeAspect="1"/>
            </p:cNvPicPr>
            <p:nvPr/>
          </p:nvPicPr>
          <p:blipFill>
            <a:blip r:embed="rId3"/>
            <a:stretch>
              <a:fillRect/>
            </a:stretch>
          </p:blipFill>
          <p:spPr>
            <a:xfrm>
              <a:off x="561082" y="6487291"/>
              <a:ext cx="360045" cy="360045"/>
            </a:xfrm>
            <a:prstGeom prst="rect">
              <a:avLst/>
            </a:prstGeom>
          </p:spPr>
        </p:pic>
        <p:pic>
          <p:nvPicPr>
            <p:cNvPr id="18" name="Immagine 17"/>
            <p:cNvPicPr>
              <a:picLocks noChangeAspect="1"/>
            </p:cNvPicPr>
            <p:nvPr/>
          </p:nvPicPr>
          <p:blipFill>
            <a:blip r:embed="rId4"/>
            <a:stretch>
              <a:fillRect/>
            </a:stretch>
          </p:blipFill>
          <p:spPr>
            <a:xfrm>
              <a:off x="134434" y="6507165"/>
              <a:ext cx="329707" cy="328611"/>
            </a:xfrm>
            <a:prstGeom prst="rect">
              <a:avLst/>
            </a:prstGeom>
          </p:spPr>
        </p:pic>
        <p:pic>
          <p:nvPicPr>
            <p:cNvPr id="19" name="Picture 3"/>
            <p:cNvPicPr>
              <a:picLocks noChangeAspect="1" noChangeArrowheads="1"/>
            </p:cNvPicPr>
            <p:nvPr/>
          </p:nvPicPr>
          <p:blipFill>
            <a:blip r:embed="rId5"/>
            <a:srcRect/>
            <a:stretch>
              <a:fillRect/>
            </a:stretch>
          </p:blipFill>
          <p:spPr bwMode="auto">
            <a:xfrm>
              <a:off x="8579505" y="6499787"/>
              <a:ext cx="426730" cy="319551"/>
            </a:xfrm>
            <a:prstGeom prst="rect">
              <a:avLst/>
            </a:prstGeom>
            <a:noFill/>
            <a:ln w="9525">
              <a:noFill/>
              <a:miter lim="800000"/>
              <a:headEnd/>
              <a:tailEnd/>
            </a:ln>
          </p:spPr>
        </p:pic>
        <p:grpSp>
          <p:nvGrpSpPr>
            <p:cNvPr id="20" name="Group 7"/>
            <p:cNvGrpSpPr>
              <a:grpSpLocks/>
            </p:cNvGrpSpPr>
            <p:nvPr/>
          </p:nvGrpSpPr>
          <p:grpSpPr bwMode="auto">
            <a:xfrm>
              <a:off x="990370" y="6523867"/>
              <a:ext cx="500097" cy="307620"/>
              <a:chOff x="4967" y="0"/>
              <a:chExt cx="805" cy="603"/>
            </a:xfrm>
          </p:grpSpPr>
          <p:sp>
            <p:nvSpPr>
              <p:cNvPr id="21"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2" name="Picture 9" descr="Immagine1"/>
              <p:cNvPicPr>
                <a:picLocks noChangeAspect="1" noChangeArrowheads="1"/>
              </p:cNvPicPr>
              <p:nvPr/>
            </p:nvPicPr>
            <p:blipFill>
              <a:blip r:embed="rId6"/>
              <a:srcRect/>
              <a:stretch>
                <a:fillRect/>
              </a:stretch>
            </p:blipFill>
            <p:spPr bwMode="auto">
              <a:xfrm>
                <a:off x="4967" y="0"/>
                <a:ext cx="805" cy="603"/>
              </a:xfrm>
              <a:prstGeom prst="rect">
                <a:avLst/>
              </a:prstGeom>
              <a:noFill/>
              <a:ln w="9525">
                <a:noFill/>
                <a:miter lim="800000"/>
                <a:headEnd/>
                <a:tailEnd/>
              </a:ln>
            </p:spPr>
          </p:pic>
        </p:grpSp>
      </p:grpSp>
      <p:sp>
        <p:nvSpPr>
          <p:cNvPr id="25" name="Title 3"/>
          <p:cNvSpPr>
            <a:spLocks/>
          </p:cNvSpPr>
          <p:nvPr/>
        </p:nvSpPr>
        <p:spPr bwMode="auto">
          <a:xfrm>
            <a:off x="449263" y="0"/>
            <a:ext cx="8389937"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2800" b="1" dirty="0">
                <a:effectLst>
                  <a:outerShdw blurRad="38100" dist="38100" dir="2700000" algn="tl">
                    <a:srgbClr val="C0C0C0"/>
                  </a:outerShdw>
                </a:effectLst>
                <a:latin typeface="Calibri" pitchFamily="34" charset="0"/>
              </a:rPr>
              <a:t>Argo float fleet in the </a:t>
            </a:r>
            <a:r>
              <a:rPr lang="en-US" sz="2800" b="1" dirty="0" smtClean="0">
                <a:effectLst>
                  <a:outerShdw blurRad="38100" dist="38100" dir="2700000" algn="tl">
                    <a:srgbClr val="C0C0C0"/>
                  </a:outerShdw>
                </a:effectLst>
                <a:latin typeface="Calibri" pitchFamily="34" charset="0"/>
              </a:rPr>
              <a:t>Med &amp; Black Seas </a:t>
            </a:r>
            <a:r>
              <a:rPr lang="en-US" sz="2800" b="1" dirty="0">
                <a:effectLst>
                  <a:outerShdw blurRad="38100" dist="38100" dir="2700000" algn="tl">
                    <a:srgbClr val="C0C0C0"/>
                  </a:outerShdw>
                </a:effectLst>
                <a:latin typeface="Calibri" pitchFamily="34" charset="0"/>
              </a:rPr>
              <a:t>(2001-2017)</a:t>
            </a:r>
          </a:p>
        </p:txBody>
      </p:sp>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283970"/>
            <a:ext cx="9144000" cy="429006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86835" y="5855423"/>
            <a:ext cx="4750018" cy="646331"/>
          </a:xfrm>
          <a:prstGeom prst="rect">
            <a:avLst/>
          </a:prstGeom>
          <a:noFill/>
        </p:spPr>
        <p:txBody>
          <a:bodyPr wrap="none" rtlCol="0">
            <a:spAutoFit/>
          </a:bodyPr>
          <a:lstStyle/>
          <a:p>
            <a:pPr algn="ctr"/>
            <a:r>
              <a:rPr lang="it-IT" dirty="0" smtClean="0"/>
              <a:t>27 </a:t>
            </a:r>
            <a:r>
              <a:rPr lang="it-IT" dirty="0" err="1" smtClean="0"/>
              <a:t>floats</a:t>
            </a:r>
            <a:r>
              <a:rPr lang="it-IT" dirty="0" smtClean="0"/>
              <a:t> </a:t>
            </a:r>
            <a:r>
              <a:rPr lang="it-IT" dirty="0"/>
              <a:t>(30%) </a:t>
            </a:r>
            <a:r>
              <a:rPr lang="it-IT" dirty="0" smtClean="0"/>
              <a:t>with </a:t>
            </a:r>
            <a:r>
              <a:rPr lang="it-IT" dirty="0" err="1" smtClean="0"/>
              <a:t>biogeochemical</a:t>
            </a:r>
            <a:r>
              <a:rPr lang="it-IT" dirty="0" smtClean="0"/>
              <a:t> </a:t>
            </a:r>
            <a:r>
              <a:rPr lang="it-IT" dirty="0" err="1" smtClean="0"/>
              <a:t>sensors</a:t>
            </a:r>
            <a:endParaRPr lang="it-IT" dirty="0" smtClean="0"/>
          </a:p>
          <a:p>
            <a:pPr algn="ctr"/>
            <a:r>
              <a:rPr lang="it-IT" dirty="0" smtClean="0"/>
              <a:t>1 </a:t>
            </a:r>
            <a:r>
              <a:rPr lang="it-IT" dirty="0" err="1" smtClean="0"/>
              <a:t>deep</a:t>
            </a:r>
            <a:r>
              <a:rPr lang="it-IT" dirty="0" smtClean="0"/>
              <a:t> float (3000 m)</a:t>
            </a:r>
            <a:endParaRPr lang="en-GB" dirty="0"/>
          </a:p>
        </p:txBody>
      </p:sp>
      <p:grpSp>
        <p:nvGrpSpPr>
          <p:cNvPr id="15" name="Gruppo 14"/>
          <p:cNvGrpSpPr/>
          <p:nvPr/>
        </p:nvGrpSpPr>
        <p:grpSpPr>
          <a:xfrm>
            <a:off x="0" y="6483350"/>
            <a:ext cx="9144000" cy="374650"/>
            <a:chOff x="0" y="6483350"/>
            <a:chExt cx="9144000" cy="374650"/>
          </a:xfrm>
        </p:grpSpPr>
        <p:grpSp>
          <p:nvGrpSpPr>
            <p:cNvPr id="16" name="Group 7"/>
            <p:cNvGrpSpPr>
              <a:grpSpLocks/>
            </p:cNvGrpSpPr>
            <p:nvPr/>
          </p:nvGrpSpPr>
          <p:grpSpPr bwMode="auto">
            <a:xfrm>
              <a:off x="0" y="6483350"/>
              <a:ext cx="9144000" cy="374650"/>
              <a:chOff x="0" y="4084"/>
              <a:chExt cx="5760" cy="236"/>
            </a:xfrm>
          </p:grpSpPr>
          <p:sp>
            <p:nvSpPr>
              <p:cNvPr id="24"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25"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17" name="Immagin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18" name="Immagine 17"/>
            <p:cNvPicPr>
              <a:picLocks noChangeAspect="1"/>
            </p:cNvPicPr>
            <p:nvPr/>
          </p:nvPicPr>
          <p:blipFill>
            <a:blip r:embed="rId4"/>
            <a:stretch>
              <a:fillRect/>
            </a:stretch>
          </p:blipFill>
          <p:spPr>
            <a:xfrm>
              <a:off x="561082" y="6487291"/>
              <a:ext cx="360045" cy="360045"/>
            </a:xfrm>
            <a:prstGeom prst="rect">
              <a:avLst/>
            </a:prstGeom>
          </p:spPr>
        </p:pic>
        <p:pic>
          <p:nvPicPr>
            <p:cNvPr id="19" name="Immagine 18"/>
            <p:cNvPicPr>
              <a:picLocks noChangeAspect="1"/>
            </p:cNvPicPr>
            <p:nvPr/>
          </p:nvPicPr>
          <p:blipFill>
            <a:blip r:embed="rId5"/>
            <a:stretch>
              <a:fillRect/>
            </a:stretch>
          </p:blipFill>
          <p:spPr>
            <a:xfrm>
              <a:off x="134434" y="6507165"/>
              <a:ext cx="329707" cy="328611"/>
            </a:xfrm>
            <a:prstGeom prst="rect">
              <a:avLst/>
            </a:prstGeom>
          </p:spPr>
        </p:pic>
        <p:pic>
          <p:nvPicPr>
            <p:cNvPr id="20" name="Picture 3"/>
            <p:cNvPicPr>
              <a:picLocks noChangeAspect="1" noChangeArrowheads="1"/>
            </p:cNvPicPr>
            <p:nvPr/>
          </p:nvPicPr>
          <p:blipFill>
            <a:blip r:embed="rId6"/>
            <a:srcRect/>
            <a:stretch>
              <a:fillRect/>
            </a:stretch>
          </p:blipFill>
          <p:spPr bwMode="auto">
            <a:xfrm>
              <a:off x="8579505" y="6499787"/>
              <a:ext cx="426730" cy="319551"/>
            </a:xfrm>
            <a:prstGeom prst="rect">
              <a:avLst/>
            </a:prstGeom>
            <a:noFill/>
            <a:ln w="9525">
              <a:noFill/>
              <a:miter lim="800000"/>
              <a:headEnd/>
              <a:tailEnd/>
            </a:ln>
          </p:spPr>
        </p:pic>
        <p:grpSp>
          <p:nvGrpSpPr>
            <p:cNvPr id="21" name="Group 7"/>
            <p:cNvGrpSpPr>
              <a:grpSpLocks/>
            </p:cNvGrpSpPr>
            <p:nvPr/>
          </p:nvGrpSpPr>
          <p:grpSpPr bwMode="auto">
            <a:xfrm>
              <a:off x="990370" y="6523867"/>
              <a:ext cx="500097" cy="307620"/>
              <a:chOff x="4967" y="0"/>
              <a:chExt cx="805" cy="603"/>
            </a:xfrm>
          </p:grpSpPr>
          <p:sp>
            <p:nvSpPr>
              <p:cNvPr id="22"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3" name="Picture 9" descr="Immagine1"/>
              <p:cNvPicPr>
                <a:picLocks noChangeAspect="1" noChangeArrowheads="1"/>
              </p:cNvPicPr>
              <p:nvPr/>
            </p:nvPicPr>
            <p:blipFill>
              <a:blip r:embed="rId7"/>
              <a:srcRect/>
              <a:stretch>
                <a:fillRect/>
              </a:stretch>
            </p:blipFill>
            <p:spPr bwMode="auto">
              <a:xfrm>
                <a:off x="4967" y="0"/>
                <a:ext cx="805" cy="603"/>
              </a:xfrm>
              <a:prstGeom prst="rect">
                <a:avLst/>
              </a:prstGeom>
              <a:noFill/>
              <a:ln w="9525">
                <a:noFill/>
                <a:miter lim="800000"/>
                <a:headEnd/>
                <a:tailEnd/>
              </a:ln>
            </p:spPr>
          </p:pic>
        </p:grpSp>
      </p:grpSp>
      <p:sp>
        <p:nvSpPr>
          <p:cNvPr id="26" name="Title 3"/>
          <p:cNvSpPr>
            <a:spLocks/>
          </p:cNvSpPr>
          <p:nvPr/>
        </p:nvSpPr>
        <p:spPr bwMode="auto">
          <a:xfrm>
            <a:off x="449263" y="0"/>
            <a:ext cx="8389937"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r>
              <a:rPr lang="en-US" sz="2800" b="1" dirty="0">
                <a:effectLst>
                  <a:outerShdw blurRad="38100" dist="38100" dir="2700000" algn="tl">
                    <a:srgbClr val="C0C0C0"/>
                  </a:outerShdw>
                </a:effectLst>
                <a:latin typeface="Calibri" pitchFamily="34" charset="0"/>
              </a:rPr>
              <a:t>Argo float fleet in the </a:t>
            </a:r>
            <a:r>
              <a:rPr lang="en-US" sz="2800" b="1" dirty="0" smtClean="0">
                <a:effectLst>
                  <a:outerShdw blurRad="38100" dist="38100" dir="2700000" algn="tl">
                    <a:srgbClr val="C0C0C0"/>
                  </a:outerShdw>
                </a:effectLst>
                <a:latin typeface="Calibri" pitchFamily="34" charset="0"/>
              </a:rPr>
              <a:t>Med &amp; Black Seas </a:t>
            </a:r>
            <a:r>
              <a:rPr lang="en-US" sz="2800" b="1" dirty="0">
                <a:effectLst>
                  <a:outerShdw blurRad="38100" dist="38100" dir="2700000" algn="tl">
                    <a:srgbClr val="C0C0C0"/>
                  </a:outerShdw>
                </a:effectLst>
                <a:latin typeface="Calibri" pitchFamily="34" charset="0"/>
              </a:rPr>
              <a:t>(2001-2017)</a:t>
            </a:r>
          </a:p>
        </p:txBody>
      </p:sp>
      <p:pic>
        <p:nvPicPr>
          <p:cNvPr id="3" name="Immagin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283971"/>
            <a:ext cx="8688780" cy="4076486"/>
          </a:xfrm>
          <a:prstGeom prst="rect">
            <a:avLst/>
          </a:prstGeom>
          <a:ln w="3175">
            <a:solidFill>
              <a:schemeClr val="tx1"/>
            </a:solidFill>
          </a:ln>
        </p:spPr>
      </p:pic>
      <p:sp>
        <p:nvSpPr>
          <p:cNvPr id="4" name="Ovale 3"/>
          <p:cNvSpPr>
            <a:spLocks noChangeAspect="1"/>
          </p:cNvSpPr>
          <p:nvPr/>
        </p:nvSpPr>
        <p:spPr>
          <a:xfrm>
            <a:off x="5001540" y="3734410"/>
            <a:ext cx="114529" cy="114529"/>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Ovale 26"/>
          <p:cNvSpPr>
            <a:spLocks noChangeAspect="1"/>
          </p:cNvSpPr>
          <p:nvPr/>
        </p:nvSpPr>
        <p:spPr>
          <a:xfrm>
            <a:off x="1365195" y="4297605"/>
            <a:ext cx="114529" cy="114529"/>
          </a:xfrm>
          <a:prstGeom prst="ellips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419170" y="4217925"/>
            <a:ext cx="1110582" cy="276999"/>
          </a:xfrm>
          <a:prstGeom prst="rect">
            <a:avLst/>
          </a:prstGeom>
          <a:noFill/>
        </p:spPr>
        <p:txBody>
          <a:bodyPr wrap="square" rtlCol="0">
            <a:spAutoFit/>
          </a:bodyPr>
          <a:lstStyle/>
          <a:p>
            <a:r>
              <a:rPr lang="it-IT" sz="1200" dirty="0" err="1" smtClean="0"/>
              <a:t>Deep</a:t>
            </a:r>
            <a:r>
              <a:rPr lang="it-IT" sz="1200" dirty="0" smtClean="0"/>
              <a:t> (1)</a:t>
            </a:r>
            <a:endParaRPr lang="it-IT" sz="12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0"/>
          <p:cNvSpPr>
            <a:spLocks noChangeArrowheads="1"/>
          </p:cNvSpPr>
          <p:nvPr/>
        </p:nvSpPr>
        <p:spPr bwMode="auto">
          <a:xfrm>
            <a:off x="5219700" y="3141663"/>
            <a:ext cx="865188" cy="215900"/>
          </a:xfrm>
          <a:prstGeom prst="rect">
            <a:avLst/>
          </a:prstGeom>
          <a:solidFill>
            <a:schemeClr val="bg1"/>
          </a:solidFill>
          <a:ln w="9525">
            <a:noFill/>
            <a:miter lim="800000"/>
            <a:headEnd/>
            <a:tailEnd/>
          </a:ln>
        </p:spPr>
        <p:txBody>
          <a:bodyPr wrap="none" anchor="ctr"/>
          <a:lstStyle/>
          <a:p>
            <a:endParaRPr lang="it-IT"/>
          </a:p>
        </p:txBody>
      </p:sp>
      <p:pic>
        <p:nvPicPr>
          <p:cNvPr id="24580" name="Picture 16" descr="bioargo_sensors_2"/>
          <p:cNvPicPr>
            <a:picLocks noChangeAspect="1" noChangeArrowheads="1"/>
          </p:cNvPicPr>
          <p:nvPr/>
        </p:nvPicPr>
        <p:blipFill>
          <a:blip r:embed="rId2"/>
          <a:srcRect/>
          <a:stretch>
            <a:fillRect/>
          </a:stretch>
        </p:blipFill>
        <p:spPr bwMode="auto">
          <a:xfrm>
            <a:off x="0" y="833438"/>
            <a:ext cx="3486150" cy="5541962"/>
          </a:xfrm>
          <a:prstGeom prst="rect">
            <a:avLst/>
          </a:prstGeom>
          <a:noFill/>
          <a:ln w="9525">
            <a:noFill/>
            <a:miter lim="800000"/>
            <a:headEnd/>
            <a:tailEnd/>
          </a:ln>
        </p:spPr>
      </p:pic>
      <p:pic>
        <p:nvPicPr>
          <p:cNvPr id="24581" name="Picture 17" descr="bio-optical sensors"/>
          <p:cNvPicPr>
            <a:picLocks noChangeAspect="1" noChangeArrowheads="1"/>
          </p:cNvPicPr>
          <p:nvPr/>
        </p:nvPicPr>
        <p:blipFill>
          <a:blip r:embed="rId3"/>
          <a:srcRect/>
          <a:stretch>
            <a:fillRect/>
          </a:stretch>
        </p:blipFill>
        <p:spPr bwMode="auto">
          <a:xfrm>
            <a:off x="3477299" y="2564041"/>
            <a:ext cx="2849563" cy="3663950"/>
          </a:xfrm>
          <a:prstGeom prst="rect">
            <a:avLst/>
          </a:prstGeom>
          <a:noFill/>
          <a:ln w="9525">
            <a:noFill/>
            <a:miter lim="800000"/>
            <a:headEnd/>
            <a:tailEnd/>
          </a:ln>
        </p:spPr>
      </p:pic>
      <p:sp>
        <p:nvSpPr>
          <p:cNvPr id="24582" name="Text Box 18"/>
          <p:cNvSpPr txBox="1">
            <a:spLocks noChangeArrowheads="1"/>
          </p:cNvSpPr>
          <p:nvPr/>
        </p:nvSpPr>
        <p:spPr bwMode="auto">
          <a:xfrm>
            <a:off x="3120806" y="793750"/>
            <a:ext cx="3741769" cy="646331"/>
          </a:xfrm>
          <a:prstGeom prst="rect">
            <a:avLst/>
          </a:prstGeom>
          <a:noFill/>
          <a:ln w="9525">
            <a:noFill/>
            <a:miter lim="800000"/>
            <a:headEnd/>
            <a:tailEnd/>
          </a:ln>
        </p:spPr>
        <p:txBody>
          <a:bodyPr wrap="square">
            <a:spAutoFit/>
          </a:bodyPr>
          <a:lstStyle/>
          <a:p>
            <a:pPr>
              <a:spcBef>
                <a:spcPct val="50000"/>
              </a:spcBef>
            </a:pPr>
            <a:r>
              <a:rPr lang="it-IT" dirty="0" err="1">
                <a:latin typeface="Calibri" pitchFamily="34" charset="0"/>
              </a:rPr>
              <a:t>Biogeochemical</a:t>
            </a:r>
            <a:r>
              <a:rPr lang="it-IT" dirty="0">
                <a:latin typeface="Calibri" pitchFamily="34" charset="0"/>
              </a:rPr>
              <a:t> </a:t>
            </a:r>
            <a:r>
              <a:rPr lang="it-IT" dirty="0" smtClean="0">
                <a:latin typeface="Calibri" pitchFamily="34" charset="0"/>
              </a:rPr>
              <a:t>(BCG) float </a:t>
            </a:r>
            <a:r>
              <a:rPr lang="it-IT" dirty="0" err="1" smtClean="0">
                <a:latin typeface="Calibri" pitchFamily="34" charset="0"/>
              </a:rPr>
              <a:t>operated</a:t>
            </a:r>
            <a:r>
              <a:rPr lang="it-IT" dirty="0" smtClean="0">
                <a:latin typeface="Calibri" pitchFamily="34" charset="0"/>
              </a:rPr>
              <a:t> </a:t>
            </a:r>
            <a:r>
              <a:rPr lang="it-IT" dirty="0" smtClean="0">
                <a:latin typeface="Calibri" pitchFamily="34" charset="0"/>
              </a:rPr>
              <a:t>in </a:t>
            </a:r>
            <a:r>
              <a:rPr lang="it-IT" dirty="0">
                <a:latin typeface="Calibri" pitchFamily="34" charset="0"/>
              </a:rPr>
              <a:t>the </a:t>
            </a:r>
            <a:r>
              <a:rPr lang="it-IT" dirty="0" err="1">
                <a:latin typeface="Calibri" pitchFamily="34" charset="0"/>
              </a:rPr>
              <a:t>Mediterranean</a:t>
            </a:r>
            <a:r>
              <a:rPr lang="it-IT" dirty="0">
                <a:latin typeface="Calibri" pitchFamily="34" charset="0"/>
              </a:rPr>
              <a:t> </a:t>
            </a:r>
            <a:r>
              <a:rPr lang="it-IT" dirty="0" smtClean="0">
                <a:latin typeface="Calibri" pitchFamily="34" charset="0"/>
              </a:rPr>
              <a:t>and Black Sea</a:t>
            </a:r>
            <a:endParaRPr lang="it-IT" dirty="0">
              <a:latin typeface="Calibri" pitchFamily="34" charset="0"/>
            </a:endParaRPr>
          </a:p>
        </p:txBody>
      </p:sp>
      <p:sp>
        <p:nvSpPr>
          <p:cNvPr id="24583" name="Text Box 19"/>
          <p:cNvSpPr txBox="1">
            <a:spLocks noChangeArrowheads="1"/>
          </p:cNvSpPr>
          <p:nvPr/>
        </p:nvSpPr>
        <p:spPr bwMode="auto">
          <a:xfrm>
            <a:off x="1212850" y="681038"/>
            <a:ext cx="1220788" cy="366712"/>
          </a:xfrm>
          <a:prstGeom prst="rect">
            <a:avLst/>
          </a:prstGeom>
          <a:noFill/>
          <a:ln w="9525">
            <a:noFill/>
            <a:miter lim="800000"/>
            <a:headEnd/>
            <a:tailEnd/>
          </a:ln>
        </p:spPr>
        <p:txBody>
          <a:bodyPr>
            <a:spAutoFit/>
          </a:bodyPr>
          <a:lstStyle/>
          <a:p>
            <a:pPr>
              <a:spcBef>
                <a:spcPct val="50000"/>
              </a:spcBef>
            </a:pPr>
            <a:r>
              <a:rPr lang="it-IT" b="1" u="sng">
                <a:latin typeface="Calibri" pitchFamily="34" charset="0"/>
              </a:rPr>
              <a:t>ProvBio II</a:t>
            </a:r>
          </a:p>
        </p:txBody>
      </p:sp>
      <p:sp>
        <p:nvSpPr>
          <p:cNvPr id="24584" name="Text Box 20"/>
          <p:cNvSpPr txBox="1">
            <a:spLocks noChangeArrowheads="1"/>
          </p:cNvSpPr>
          <p:nvPr/>
        </p:nvSpPr>
        <p:spPr bwMode="auto">
          <a:xfrm>
            <a:off x="296863" y="4497388"/>
            <a:ext cx="915987" cy="304800"/>
          </a:xfrm>
          <a:prstGeom prst="rect">
            <a:avLst/>
          </a:prstGeom>
          <a:noFill/>
          <a:ln w="9525">
            <a:noFill/>
            <a:miter lim="800000"/>
            <a:headEnd/>
            <a:tailEnd/>
          </a:ln>
        </p:spPr>
        <p:txBody>
          <a:bodyPr>
            <a:spAutoFit/>
          </a:bodyPr>
          <a:lstStyle/>
          <a:p>
            <a:pPr>
              <a:spcBef>
                <a:spcPct val="50000"/>
              </a:spcBef>
            </a:pPr>
            <a:r>
              <a:rPr lang="it-IT" sz="1400"/>
              <a:t>Nitrate</a:t>
            </a:r>
          </a:p>
        </p:txBody>
      </p:sp>
      <p:sp>
        <p:nvSpPr>
          <p:cNvPr id="16" name="Title 3"/>
          <p:cNvSpPr>
            <a:spLocks/>
          </p:cNvSpPr>
          <p:nvPr/>
        </p:nvSpPr>
        <p:spPr bwMode="auto">
          <a:xfrm>
            <a:off x="296260" y="0"/>
            <a:ext cx="7940660" cy="685800"/>
          </a:xfrm>
          <a:prstGeom prst="rect">
            <a:avLst/>
          </a:prstGeom>
          <a:noFill/>
          <a:ln w="9525">
            <a:noFill/>
            <a:miter lim="800000"/>
            <a:headEnd/>
            <a:tailEnd/>
          </a:ln>
          <a:effectLst>
            <a:outerShdw dist="25401" dir="2700000" algn="ctr" rotWithShape="0">
              <a:srgbClr val="002060">
                <a:alpha val="59999"/>
              </a:srgbClr>
            </a:outerShdw>
          </a:effectLst>
        </p:spPr>
        <p:txBody>
          <a:bodyPr anchor="ctr"/>
          <a:lstStyle/>
          <a:p>
            <a:pPr>
              <a:defRPr/>
            </a:pPr>
            <a:r>
              <a:rPr lang="en-US" sz="3000" b="1" dirty="0" smtClean="0">
                <a:effectLst>
                  <a:outerShdw blurRad="38100" dist="38100" dir="2700000" algn="tl">
                    <a:srgbClr val="C0C0C0"/>
                  </a:outerShdw>
                </a:effectLst>
                <a:latin typeface="Calibri" pitchFamily="34" charset="0"/>
              </a:rPr>
              <a:t>BGC </a:t>
            </a:r>
            <a:r>
              <a:rPr lang="en-US" sz="3000" b="1" dirty="0">
                <a:effectLst>
                  <a:outerShdw blurRad="38100" dist="38100" dir="2700000" algn="tl">
                    <a:srgbClr val="C0C0C0"/>
                  </a:outerShdw>
                </a:effectLst>
                <a:latin typeface="Calibri" pitchFamily="34" charset="0"/>
              </a:rPr>
              <a:t>floats in the </a:t>
            </a:r>
            <a:r>
              <a:rPr lang="en-US" sz="3000" b="1" dirty="0" smtClean="0">
                <a:effectLst>
                  <a:outerShdw blurRad="38100" dist="38100" dir="2700000" algn="tl">
                    <a:srgbClr val="C0C0C0"/>
                  </a:outerShdw>
                </a:effectLst>
                <a:latin typeface="Calibri" pitchFamily="34" charset="0"/>
              </a:rPr>
              <a:t>Mediterranean and Black Seas</a:t>
            </a:r>
            <a:endParaRPr lang="en-US" sz="3000" b="1" dirty="0">
              <a:effectLst>
                <a:outerShdw blurRad="38100" dist="38100" dir="2700000" algn="tl">
                  <a:srgbClr val="C0C0C0"/>
                </a:outerShdw>
              </a:effectLst>
              <a:latin typeface="Calibri" pitchFamily="34" charset="0"/>
            </a:endParaRPr>
          </a:p>
        </p:txBody>
      </p:sp>
      <p:grpSp>
        <p:nvGrpSpPr>
          <p:cNvPr id="20" name="Gruppo 19"/>
          <p:cNvGrpSpPr/>
          <p:nvPr/>
        </p:nvGrpSpPr>
        <p:grpSpPr>
          <a:xfrm>
            <a:off x="0" y="6483350"/>
            <a:ext cx="9144000" cy="374650"/>
            <a:chOff x="0" y="6483350"/>
            <a:chExt cx="9144000" cy="374650"/>
          </a:xfrm>
        </p:grpSpPr>
        <p:grpSp>
          <p:nvGrpSpPr>
            <p:cNvPr id="21" name="Group 7"/>
            <p:cNvGrpSpPr>
              <a:grpSpLocks/>
            </p:cNvGrpSpPr>
            <p:nvPr/>
          </p:nvGrpSpPr>
          <p:grpSpPr bwMode="auto">
            <a:xfrm>
              <a:off x="0" y="6483350"/>
              <a:ext cx="9144000" cy="374650"/>
              <a:chOff x="0" y="4084"/>
              <a:chExt cx="5760" cy="236"/>
            </a:xfrm>
          </p:grpSpPr>
          <p:sp>
            <p:nvSpPr>
              <p:cNvPr id="29" name="Rectangle 7"/>
              <p:cNvSpPr>
                <a:spLocks noChangeArrowheads="1"/>
              </p:cNvSpPr>
              <p:nvPr/>
            </p:nvSpPr>
            <p:spPr bwMode="auto">
              <a:xfrm>
                <a:off x="0" y="4084"/>
                <a:ext cx="5760" cy="236"/>
              </a:xfrm>
              <a:prstGeom prst="rect">
                <a:avLst/>
              </a:prstGeom>
              <a:solidFill>
                <a:schemeClr val="bg1"/>
              </a:solidFill>
              <a:ln w="9525">
                <a:solidFill>
                  <a:schemeClr val="tx1"/>
                </a:solidFill>
                <a:miter lim="800000"/>
                <a:headEnd/>
                <a:tailEnd/>
              </a:ln>
            </p:spPr>
            <p:txBody>
              <a:bodyPr wrap="none" anchor="ctr"/>
              <a:lstStyle/>
              <a:p>
                <a:endParaRPr lang="it-IT"/>
              </a:p>
            </p:txBody>
          </p:sp>
          <p:sp>
            <p:nvSpPr>
              <p:cNvPr id="30" name="Rectangle 4"/>
              <p:cNvSpPr>
                <a:spLocks noChangeArrowheads="1"/>
              </p:cNvSpPr>
              <p:nvPr/>
            </p:nvSpPr>
            <p:spPr bwMode="auto">
              <a:xfrm>
                <a:off x="0" y="4089"/>
                <a:ext cx="5760" cy="212"/>
              </a:xfrm>
              <a:prstGeom prst="rect">
                <a:avLst/>
              </a:prstGeom>
              <a:solidFill>
                <a:schemeClr val="bg1"/>
              </a:solidFill>
              <a:ln w="9525">
                <a:noFill/>
                <a:miter lim="800000"/>
                <a:headEnd/>
                <a:tailEnd/>
              </a:ln>
            </p:spPr>
            <p:txBody>
              <a:bodyPr>
                <a:spAutoFit/>
              </a:bodyPr>
              <a:lstStyle/>
              <a:p>
                <a:pPr algn="ctr"/>
                <a:r>
                  <a:rPr lang="it-IT" altLang="it-IT" sz="1600" dirty="0" err="1" smtClean="0">
                    <a:latin typeface="Calibri" pitchFamily="34" charset="0"/>
                  </a:rPr>
                  <a:t>ENVRIplus</a:t>
                </a:r>
                <a:r>
                  <a:rPr lang="it-IT" altLang="it-IT" sz="1600" dirty="0" smtClean="0">
                    <a:latin typeface="Calibri" pitchFamily="34" charset="0"/>
                  </a:rPr>
                  <a:t> </a:t>
                </a:r>
                <a:r>
                  <a:rPr lang="it-IT" altLang="it-IT" sz="1600" dirty="0" err="1" smtClean="0">
                    <a:latin typeface="Calibri" pitchFamily="34" charset="0"/>
                  </a:rPr>
                  <a:t>Booth</a:t>
                </a:r>
                <a:r>
                  <a:rPr lang="it-IT" altLang="it-IT" sz="1600" dirty="0" smtClean="0">
                    <a:latin typeface="Calibri" pitchFamily="34" charset="0"/>
                  </a:rPr>
                  <a:t> @ EGU17 – 26 April 2017</a:t>
                </a:r>
                <a:endParaRPr lang="it-IT" sz="1600" i="1" dirty="0">
                  <a:latin typeface="Calibri" pitchFamily="34" charset="0"/>
                </a:endParaRPr>
              </a:p>
            </p:txBody>
          </p:sp>
        </p:grpSp>
        <p:pic>
          <p:nvPicPr>
            <p:cNvPr id="22" name="Immagin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8552" y="6524280"/>
              <a:ext cx="543188" cy="300351"/>
            </a:xfrm>
            <a:prstGeom prst="rect">
              <a:avLst/>
            </a:prstGeom>
          </p:spPr>
        </p:pic>
        <p:pic>
          <p:nvPicPr>
            <p:cNvPr id="23" name="Immagine 22"/>
            <p:cNvPicPr>
              <a:picLocks noChangeAspect="1"/>
            </p:cNvPicPr>
            <p:nvPr/>
          </p:nvPicPr>
          <p:blipFill>
            <a:blip r:embed="rId5"/>
            <a:stretch>
              <a:fillRect/>
            </a:stretch>
          </p:blipFill>
          <p:spPr>
            <a:xfrm>
              <a:off x="561082" y="6487291"/>
              <a:ext cx="360045" cy="360045"/>
            </a:xfrm>
            <a:prstGeom prst="rect">
              <a:avLst/>
            </a:prstGeom>
          </p:spPr>
        </p:pic>
        <p:pic>
          <p:nvPicPr>
            <p:cNvPr id="24" name="Immagine 23"/>
            <p:cNvPicPr>
              <a:picLocks noChangeAspect="1"/>
            </p:cNvPicPr>
            <p:nvPr/>
          </p:nvPicPr>
          <p:blipFill>
            <a:blip r:embed="rId6"/>
            <a:stretch>
              <a:fillRect/>
            </a:stretch>
          </p:blipFill>
          <p:spPr>
            <a:xfrm>
              <a:off x="134434" y="6507165"/>
              <a:ext cx="329707" cy="328611"/>
            </a:xfrm>
            <a:prstGeom prst="rect">
              <a:avLst/>
            </a:prstGeom>
          </p:spPr>
        </p:pic>
        <p:pic>
          <p:nvPicPr>
            <p:cNvPr id="25" name="Picture 3"/>
            <p:cNvPicPr>
              <a:picLocks noChangeAspect="1" noChangeArrowheads="1"/>
            </p:cNvPicPr>
            <p:nvPr/>
          </p:nvPicPr>
          <p:blipFill>
            <a:blip r:embed="rId7"/>
            <a:srcRect/>
            <a:stretch>
              <a:fillRect/>
            </a:stretch>
          </p:blipFill>
          <p:spPr bwMode="auto">
            <a:xfrm>
              <a:off x="8579505" y="6499787"/>
              <a:ext cx="426730" cy="319551"/>
            </a:xfrm>
            <a:prstGeom prst="rect">
              <a:avLst/>
            </a:prstGeom>
            <a:noFill/>
            <a:ln w="9525">
              <a:noFill/>
              <a:miter lim="800000"/>
              <a:headEnd/>
              <a:tailEnd/>
            </a:ln>
          </p:spPr>
        </p:pic>
        <p:grpSp>
          <p:nvGrpSpPr>
            <p:cNvPr id="26" name="Group 7"/>
            <p:cNvGrpSpPr>
              <a:grpSpLocks/>
            </p:cNvGrpSpPr>
            <p:nvPr/>
          </p:nvGrpSpPr>
          <p:grpSpPr bwMode="auto">
            <a:xfrm>
              <a:off x="990370" y="6523867"/>
              <a:ext cx="500097" cy="307620"/>
              <a:chOff x="4967" y="0"/>
              <a:chExt cx="805" cy="603"/>
            </a:xfrm>
          </p:grpSpPr>
          <p:sp>
            <p:nvSpPr>
              <p:cNvPr id="27" name="Oval 8"/>
              <p:cNvSpPr>
                <a:spLocks noChangeArrowheads="1"/>
              </p:cNvSpPr>
              <p:nvPr/>
            </p:nvSpPr>
            <p:spPr bwMode="auto">
              <a:xfrm>
                <a:off x="4996" y="0"/>
                <a:ext cx="764" cy="576"/>
              </a:xfrm>
              <a:prstGeom prst="ellipse">
                <a:avLst/>
              </a:prstGeom>
              <a:solidFill>
                <a:schemeClr val="bg1"/>
              </a:solidFill>
              <a:ln w="9525">
                <a:solidFill>
                  <a:schemeClr val="tx1"/>
                </a:solidFill>
                <a:round/>
                <a:headEnd/>
                <a:tailEnd/>
              </a:ln>
            </p:spPr>
            <p:txBody>
              <a:bodyPr wrap="none" anchor="ctr"/>
              <a:lstStyle/>
              <a:p>
                <a:endParaRPr lang="it-IT"/>
              </a:p>
            </p:txBody>
          </p:sp>
          <p:pic>
            <p:nvPicPr>
              <p:cNvPr id="28" name="Picture 9" descr="Immagine1"/>
              <p:cNvPicPr>
                <a:picLocks noChangeAspect="1" noChangeArrowheads="1"/>
              </p:cNvPicPr>
              <p:nvPr/>
            </p:nvPicPr>
            <p:blipFill>
              <a:blip r:embed="rId8"/>
              <a:srcRect/>
              <a:stretch>
                <a:fillRect/>
              </a:stretch>
            </p:blipFill>
            <p:spPr bwMode="auto">
              <a:xfrm>
                <a:off x="4967" y="0"/>
                <a:ext cx="805" cy="603"/>
              </a:xfrm>
              <a:prstGeom prst="rect">
                <a:avLst/>
              </a:prstGeom>
              <a:noFill/>
              <a:ln w="9525">
                <a:noFill/>
                <a:miter lim="800000"/>
                <a:headEnd/>
                <a:tailEnd/>
              </a:ln>
            </p:spPr>
          </p:pic>
        </p:grpSp>
      </p:grpSp>
      <p:pic>
        <p:nvPicPr>
          <p:cNvPr id="31" name="Picture 36" descr="http://nettuno.ogs.trieste.it/jungo/argoitaly/image/140212_Explora/P1040811.JPG"/>
          <p:cNvPicPr>
            <a:picLocks noChangeAspect="1" noChangeArrowheads="1"/>
          </p:cNvPicPr>
          <p:nvPr/>
        </p:nvPicPr>
        <p:blipFill>
          <a:blip r:embed="rId9" cstate="print">
            <a:extLst>
              <a:ext uri="{28A0092B-C50C-407E-A947-70E740481C1C}">
                <a14:useLocalDpi xmlns:a14="http://schemas.microsoft.com/office/drawing/2010/main" val="0"/>
              </a:ext>
            </a:extLst>
          </a:blip>
          <a:srcRect l="30540" r="27362"/>
          <a:stretch>
            <a:fillRect/>
          </a:stretch>
        </p:blipFill>
        <p:spPr bwMode="auto">
          <a:xfrm>
            <a:off x="6382611" y="1659964"/>
            <a:ext cx="2617833" cy="467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8290</TotalTime>
  <Words>794</Words>
  <Application>Microsoft Office PowerPoint</Application>
  <PresentationFormat>Presentazione su schermo (4:3)</PresentationFormat>
  <Paragraphs>108</Paragraphs>
  <Slides>21</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21</vt:i4>
      </vt:variant>
    </vt:vector>
  </HeadingPairs>
  <TitlesOfParts>
    <vt:vector size="26" baseType="lpstr">
      <vt:lpstr>Arial</vt:lpstr>
      <vt:lpstr>Calibri</vt:lpstr>
      <vt:lpstr>Constantia</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Pierre-Marie Poulain</cp:lastModifiedBy>
  <cp:revision>384</cp:revision>
  <dcterms:created xsi:type="dcterms:W3CDTF">2013-08-21T19:17:07Z</dcterms:created>
  <dcterms:modified xsi:type="dcterms:W3CDTF">2017-04-25T20:46:21Z</dcterms:modified>
</cp:coreProperties>
</file>