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4" r:id="rId2"/>
    <p:sldId id="343" r:id="rId3"/>
    <p:sldId id="348" r:id="rId4"/>
    <p:sldId id="347" r:id="rId5"/>
    <p:sldId id="344" r:id="rId6"/>
    <p:sldId id="346" r:id="rId7"/>
    <p:sldId id="345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10" r:id="rId16"/>
    <p:sldId id="356" r:id="rId17"/>
    <p:sldId id="357" r:id="rId18"/>
    <p:sldId id="295" r:id="rId19"/>
  </p:sldIdLst>
  <p:sldSz cx="12192000" cy="6858000"/>
  <p:notesSz cx="7099300" cy="10234613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.vermeulen" initials="a" lastIdx="1" clrIdx="0">
    <p:extLst>
      <p:ext uri="{19B8F6BF-5375-455C-9EA6-DF929625EA0E}">
        <p15:presenceInfo xmlns:p15="http://schemas.microsoft.com/office/powerpoint/2012/main" userId="alex.vermeul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AC00"/>
    <a:srgbClr val="0A96F0"/>
    <a:srgbClr val="68C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76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-2322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4" charset="0"/>
              </a:defRPr>
            </a:lvl1pPr>
          </a:lstStyle>
          <a:p>
            <a:pPr>
              <a:defRPr/>
            </a:pPr>
            <a:fld id="{1A65A790-2E53-4A29-B9F5-F4B256132021}" type="datetime1">
              <a:rPr lang="fi-FI" altLang="en-US"/>
              <a:pPr>
                <a:defRPr/>
              </a:pPr>
              <a:t>25.4.2017</a:t>
            </a:fld>
            <a:endParaRPr lang="fi-FI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4" charset="0"/>
              </a:defRPr>
            </a:lvl1pPr>
          </a:lstStyle>
          <a:p>
            <a:pPr>
              <a:defRPr/>
            </a:pPr>
            <a:fld id="{CB59A501-42AE-4083-9ABD-6DBA4A12BDF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473887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4" charset="0"/>
              </a:defRPr>
            </a:lvl1pPr>
          </a:lstStyle>
          <a:p>
            <a:pPr>
              <a:defRPr/>
            </a:pPr>
            <a:fld id="{AEE856F2-B874-4D2E-A6D1-320E1AB4E4FD}" type="datetime1">
              <a:rPr lang="fi-FI" altLang="en-US"/>
              <a:pPr>
                <a:defRPr/>
              </a:pPr>
              <a:t>25.4.2017</a:t>
            </a:fld>
            <a:endParaRPr lang="fi-FI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  <a:endParaRPr lang="fi-F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4" charset="0"/>
              </a:defRPr>
            </a:lvl1pPr>
          </a:lstStyle>
          <a:p>
            <a:pPr>
              <a:defRPr/>
            </a:pPr>
            <a:fld id="{0CA5F79C-0A24-4826-BBFA-CCE8B47A2A25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327580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_slide01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453631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61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F073-2142-4002-8D34-3BD6A070F02F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696912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ADED4-AEEB-45A1-8FAA-F11ED847336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563865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6D896-09FB-4239-8C8F-40E71EAA97E9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3336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C27A-8169-4974-9CF4-2911530D8355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774672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733" y="1600201"/>
            <a:ext cx="5164667" cy="45259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181600" cy="452596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5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9E81E-CF20-4A2B-ABB2-46547F6321B6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408120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33" y="1535113"/>
            <a:ext cx="516678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9733" y="2174875"/>
            <a:ext cx="516678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1858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1858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0DAE9-2E2D-4D6E-A579-09D12ADF0C6C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08043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75E0-7FE6-48E7-BD72-CB73FBC1D3D7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88157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2" y="2404534"/>
            <a:ext cx="9719733" cy="2420937"/>
          </a:xfrm>
        </p:spPr>
        <p:txBody>
          <a:bodyPr>
            <a:normAutofit/>
          </a:bodyPr>
          <a:lstStyle>
            <a:lvl1pPr algn="ctr">
              <a:buNone/>
              <a:defRPr sz="4000" b="1">
                <a:latin typeface="Trebuchet MS"/>
                <a:cs typeface="Trebuchet MS"/>
              </a:defRPr>
            </a:lvl1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323004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petusku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419100"/>
            <a:ext cx="535093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43254"/>
            <a:ext cx="10972800" cy="1143000"/>
          </a:xfrm>
        </p:spPr>
        <p:txBody>
          <a:bodyPr/>
          <a:lstStyle>
            <a:lvl1pPr algn="ctr">
              <a:defRPr>
                <a:solidFill>
                  <a:srgbClr val="0A96F0"/>
                </a:solidFill>
              </a:defRPr>
            </a:lvl1pPr>
          </a:lstStyle>
          <a:p>
            <a:r>
              <a:rPr lang="fi-FI" smtClean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1728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595533" cy="585311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err="1" smtClean="0"/>
              <a:t>Second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err="1" smtClean="0"/>
              <a:t>Third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3930E-22B5-4A99-BBF0-D9BC8AF6FC43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5174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_slide02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453631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92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EED54-1261-40EE-8F8D-66BF78301BE2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587156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4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6105E-6A93-4022-AD12-8BBCFFC33EF1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827789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4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44E42-72EA-45B4-9B96-7F90F764B05B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370696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_slide03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453631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301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1100" y="877889"/>
            <a:ext cx="9829800" cy="5102225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453631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55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1100" y="877889"/>
            <a:ext cx="9829800" cy="5102225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453631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2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1100" y="877889"/>
            <a:ext cx="9829800" cy="51022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6193" y="2691434"/>
            <a:ext cx="9132779" cy="1470025"/>
          </a:xfrm>
        </p:spPr>
        <p:txBody>
          <a:bodyPr/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6193" y="4180702"/>
            <a:ext cx="7832607" cy="150889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fi-FI" dirty="0"/>
          </a:p>
        </p:txBody>
      </p:sp>
      <p:pic>
        <p:nvPicPr>
          <p:cNvPr id="6" name="Picture 8" descr="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73" y="981075"/>
            <a:ext cx="4175335" cy="114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9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91497-617C-438A-8F5D-ED78F3471FCA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  <p:sp>
        <p:nvSpPr>
          <p:cNvPr id="6" name="Footer Placeholder 19"/>
          <p:cNvSpPr txBox="1">
            <a:spLocks/>
          </p:cNvSpPr>
          <p:nvPr userDrawn="1"/>
        </p:nvSpPr>
        <p:spPr>
          <a:xfrm>
            <a:off x="2624667" y="6314016"/>
            <a:ext cx="7433733" cy="365125"/>
          </a:xfrm>
          <a:prstGeom prst="rect">
            <a:avLst/>
          </a:prstGeom>
        </p:spPr>
        <p:txBody>
          <a:bodyPr vert="horz" wrap="square" lIns="91440" tIns="4680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Open Sans"/>
                <a:ea typeface="Open Sans" panose="020B0606030504020204" pitchFamily="34" charset="0"/>
                <a:cs typeface="Open San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EGU GA 2017, EOS15, 24 APR, 15:30-17:00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86539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petuskuv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4339"/>
            <a:ext cx="11519452" cy="799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705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6194426"/>
            <a:ext cx="267758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989219"/>
            <a:ext cx="10541517" cy="5079028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0439-7375-48F2-8464-CADA5A6BF57A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57296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vesileima_pallo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5983"/>
            <a:ext cx="12192000" cy="801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logo_pie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6194426"/>
            <a:ext cx="2677583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fi-F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ICOS ERIC Head Office, Helsinki, Finland | www.icos-ri.eu</a:t>
            </a:r>
            <a:endParaRPr lang="fi-FI" altLang="en-US">
              <a:solidFill>
                <a:srgbClr val="898989"/>
              </a:solidFill>
            </a:endParaRP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6BD54-172F-43AA-B68C-9391F476DF2C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78196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icos-cp.eu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29733" y="274639"/>
            <a:ext cx="10549467" cy="59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i-FI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9733" y="1047136"/>
            <a:ext cx="10549467" cy="507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  <a:endParaRPr lang="fi-FI" altLang="en-US" dirty="0" smtClean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3"/>
          </p:nvPr>
        </p:nvSpPr>
        <p:spPr>
          <a:xfrm>
            <a:off x="2624668" y="6313489"/>
            <a:ext cx="5891180" cy="365125"/>
          </a:xfrm>
          <a:prstGeom prst="rect">
            <a:avLst/>
          </a:prstGeom>
        </p:spPr>
        <p:txBody>
          <a:bodyPr vert="horz" wrap="square" lIns="91440" tIns="4680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7F7F7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alt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ICOS Carbon Portal, Lund, Sweden  |  </a:t>
            </a:r>
            <a:r>
              <a:rPr lang="en-US" alt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5"/>
              </a:rPr>
              <a:t>https://www.icos-cp.eu</a:t>
            </a:r>
            <a:r>
              <a:rPr lang="en-US" altLang="en-US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fi-FI" altLang="en-US" dirty="0">
              <a:solidFill>
                <a:srgbClr val="89898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055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A22803F8-F9D5-4D7B-92E9-1AAF25BE738F}" type="slidenum">
              <a:rPr lang="fi-FI" altLang="en-US" smtClean="0"/>
              <a:pPr>
                <a:defRPr/>
              </a:pPr>
              <a:t>‹#›</a:t>
            </a:fld>
            <a:endParaRPr lang="fi-FI" alt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4" y="6303144"/>
            <a:ext cx="1309168" cy="4283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45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46" r:id="rId13"/>
    <p:sldLayoutId id="2147483747" r:id="rId14"/>
    <p:sldLayoutId id="2147483748" r:id="rId15"/>
    <p:sldLayoutId id="2147483749" r:id="rId16"/>
    <p:sldLayoutId id="2147483765" r:id="rId17"/>
    <p:sldLayoutId id="2147483766" r:id="rId18"/>
    <p:sldLayoutId id="2147483750" r:id="rId19"/>
    <p:sldLayoutId id="2147483751" r:id="rId20"/>
    <p:sldLayoutId id="2147483752" r:id="rId21"/>
    <p:sldLayoutId id="2147483753" r:id="rId2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3200" b="1"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defTabSz="457200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  <a:cs typeface="Trebuchet MS" pitchFamily="-104" charset="0"/>
        </a:defRPr>
      </a:lvl2pPr>
      <a:lvl3pPr algn="l" defTabSz="457200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  <a:cs typeface="Trebuchet MS" pitchFamily="-104" charset="0"/>
        </a:defRPr>
      </a:lvl3pPr>
      <a:lvl4pPr algn="l" defTabSz="457200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  <a:cs typeface="Trebuchet MS" pitchFamily="-104" charset="0"/>
        </a:defRPr>
      </a:lvl4pPr>
      <a:lvl5pPr algn="l" defTabSz="457200" rtl="0" eaLnBrk="0" fontAlgn="base" hangingPunct="0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  <a:cs typeface="Trebuchet MS" pitchFamily="-104" charset="0"/>
        </a:defRPr>
      </a:lvl5pPr>
      <a:lvl6pPr marL="457200" algn="l" defTabSz="457200" rtl="0" fontAlgn="base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</a:defRPr>
      </a:lvl6pPr>
      <a:lvl7pPr marL="914400" algn="l" defTabSz="457200" rtl="0" fontAlgn="base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</a:defRPr>
      </a:lvl7pPr>
      <a:lvl8pPr marL="1371600" algn="l" defTabSz="457200" rtl="0" fontAlgn="base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</a:defRPr>
      </a:lvl8pPr>
      <a:lvl9pPr marL="1828800" algn="l" defTabSz="457200" rtl="0" fontAlgn="base">
        <a:lnSpc>
          <a:spcPts val="4200"/>
        </a:lnSpc>
        <a:spcBef>
          <a:spcPct val="0"/>
        </a:spcBef>
        <a:spcAft>
          <a:spcPct val="0"/>
        </a:spcAft>
        <a:defRPr sz="3200" b="1">
          <a:solidFill>
            <a:srgbClr val="404040"/>
          </a:solidFill>
          <a:latin typeface="Trebuchet MS" pitchFamily="-104" charset="0"/>
          <a:ea typeface="ＭＳ Ｐゴシック" pitchFamily="-10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40404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ata.icos-cp.eu/portal/#searc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wmo.int/pages/prog/arep/gaw/ghg/GHGbulletin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44955" y="2216500"/>
            <a:ext cx="8982572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Greenhouse gases in our atmosphere;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2015 status</a:t>
            </a:r>
            <a:br>
              <a:rPr lang="en-GB" dirty="0" smtClean="0">
                <a:solidFill>
                  <a:srgbClr val="FFFF00"/>
                </a:solidFill>
              </a:rPr>
            </a:br>
            <a:endParaRPr lang="en-GB" sz="3600" b="0" dirty="0">
              <a:solidFill>
                <a:srgbClr val="FFFF00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84902" y="4073236"/>
            <a:ext cx="8863112" cy="1616364"/>
          </a:xfrm>
        </p:spPr>
        <p:txBody>
          <a:bodyPr/>
          <a:lstStyle/>
          <a:p>
            <a:r>
              <a:rPr lang="sv-SE" sz="1800" dirty="0" smtClean="0">
                <a:solidFill>
                  <a:schemeClr val="bg1"/>
                </a:solidFill>
              </a:rPr>
              <a:t>Alex Vermeulen</a:t>
            </a:r>
            <a:r>
              <a:rPr lang="sv-SE" sz="1800" baseline="30000" dirty="0">
                <a:solidFill>
                  <a:schemeClr val="bg1"/>
                </a:solidFill>
              </a:rPr>
              <a:t>1,2</a:t>
            </a:r>
            <a:r>
              <a:rPr lang="sv-SE" sz="1800" dirty="0" smtClean="0">
                <a:solidFill>
                  <a:schemeClr val="bg1"/>
                </a:solidFill>
              </a:rPr>
              <a:t>, WMO GAW Science </a:t>
            </a:r>
            <a:r>
              <a:rPr lang="sv-SE" sz="1800" dirty="0" err="1" smtClean="0">
                <a:solidFill>
                  <a:schemeClr val="bg1"/>
                </a:solidFill>
              </a:rPr>
              <a:t>Advisory</a:t>
            </a:r>
            <a:r>
              <a:rPr lang="sv-SE" sz="1800" dirty="0" smtClean="0">
                <a:solidFill>
                  <a:schemeClr val="bg1"/>
                </a:solidFill>
              </a:rPr>
              <a:t> Group on Greenhouse </a:t>
            </a:r>
            <a:r>
              <a:rPr lang="sv-SE" sz="1800" dirty="0" err="1" smtClean="0">
                <a:solidFill>
                  <a:schemeClr val="bg1"/>
                </a:solidFill>
              </a:rPr>
              <a:t>Gases</a:t>
            </a:r>
            <a:endParaRPr lang="sv-SE" sz="1800" dirty="0" smtClean="0">
              <a:solidFill>
                <a:schemeClr val="bg1"/>
              </a:solidFill>
            </a:endParaRPr>
          </a:p>
          <a:p>
            <a:endParaRPr lang="sv-SE" sz="1800" dirty="0">
              <a:solidFill>
                <a:schemeClr val="bg1"/>
              </a:solidFill>
            </a:endParaRPr>
          </a:p>
          <a:p>
            <a:r>
              <a:rPr lang="en-GB" sz="1800" baseline="30000" dirty="0" smtClean="0">
                <a:solidFill>
                  <a:schemeClr val="bg1"/>
                </a:solidFill>
              </a:rPr>
              <a:t>1</a:t>
            </a:r>
            <a:r>
              <a:rPr lang="en-GB" sz="1800" baseline="30000" dirty="0">
                <a:solidFill>
                  <a:schemeClr val="bg1"/>
                </a:solidFill>
              </a:rPr>
              <a:t>: ICOS ERIC, Carbon Portal, Lund, Sweden, </a:t>
            </a:r>
          </a:p>
          <a:p>
            <a:r>
              <a:rPr lang="en-GB" sz="1800" baseline="30000" dirty="0">
                <a:solidFill>
                  <a:schemeClr val="bg1"/>
                </a:solidFill>
              </a:rPr>
              <a:t>2: Lund University, Physical geography and Ecosystem science, Lund, </a:t>
            </a:r>
            <a:r>
              <a:rPr lang="en-GB" sz="1800" baseline="30000" dirty="0" smtClean="0">
                <a:solidFill>
                  <a:schemeClr val="bg1"/>
                </a:solidFill>
              </a:rPr>
              <a:t>Sweden</a:t>
            </a:r>
            <a:endParaRPr lang="en-GB" sz="1800" baseline="30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1"/>
            <a:ext cx="1981200" cy="365125"/>
          </a:xfrm>
        </p:spPr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</a:t>
            </a:fld>
            <a:endParaRPr lang="fi-FI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133" y="894853"/>
            <a:ext cx="1243648" cy="18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average </a:t>
            </a:r>
            <a:r>
              <a:rPr lang="en-GB" dirty="0" smtClean="0"/>
              <a:t>CH</a:t>
            </a:r>
            <a:r>
              <a:rPr lang="en-GB" baseline="-25000" dirty="0"/>
              <a:t>4</a:t>
            </a:r>
            <a:r>
              <a:rPr lang="en-GB" dirty="0" smtClean="0"/>
              <a:t> </a:t>
            </a:r>
            <a:r>
              <a:rPr lang="en-GB" dirty="0"/>
              <a:t>abundance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1086644"/>
            <a:ext cx="7143750" cy="5000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10</a:t>
            </a:fld>
            <a:endParaRPr lang="fi-FI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8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</a:t>
            </a:r>
            <a:r>
              <a:rPr lang="en-GB" dirty="0" smtClean="0"/>
              <a:t>CH</a:t>
            </a:r>
            <a:r>
              <a:rPr lang="en-GB" baseline="-25000" dirty="0"/>
              <a:t>4</a:t>
            </a:r>
            <a:r>
              <a:rPr lang="en-GB" dirty="0" smtClean="0"/>
              <a:t> </a:t>
            </a:r>
            <a:r>
              <a:rPr lang="en-GB" dirty="0"/>
              <a:t>growth rate GAW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24" y="1087541"/>
            <a:ext cx="7143750" cy="5000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11</a:t>
            </a:fld>
            <a:endParaRPr lang="fi-FI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</a:t>
            </a:r>
            <a:r>
              <a:rPr lang="en-GB" dirty="0" smtClean="0"/>
              <a:t>N</a:t>
            </a:r>
            <a:r>
              <a:rPr lang="en-GB" baseline="-25000" dirty="0"/>
              <a:t>2</a:t>
            </a:r>
            <a:r>
              <a:rPr lang="en-GB" dirty="0" smtClean="0"/>
              <a:t>O abundance and growth </a:t>
            </a:r>
            <a:r>
              <a:rPr lang="en-GB" dirty="0"/>
              <a:t>rate GAW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4" y="1609158"/>
            <a:ext cx="5202233" cy="3641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12</a:t>
            </a:fld>
            <a:endParaRPr lang="fi-FI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6" y="1609157"/>
            <a:ext cx="5202232" cy="3641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9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SF</a:t>
            </a:r>
            <a:r>
              <a:rPr lang="en-GB" baseline="-25000" dirty="0" smtClean="0"/>
              <a:t>6</a:t>
            </a:r>
            <a:r>
              <a:rPr lang="en-GB" dirty="0" smtClean="0"/>
              <a:t> and halocarbons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13</a:t>
            </a:fld>
            <a:endParaRPr lang="fi-FI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647"/>
            <a:ext cx="6731213" cy="4762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12" y="1130301"/>
            <a:ext cx="6615803" cy="4680773"/>
          </a:xfrm>
        </p:spPr>
      </p:pic>
    </p:spTree>
    <p:extLst>
      <p:ext uri="{BB962C8B-B14F-4D97-AF65-F5344CB8AC3E}">
        <p14:creationId xmlns:p14="http://schemas.microsoft.com/office/powerpoint/2010/main" val="420783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use: Global Carbon Project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14</a:t>
            </a:fld>
            <a:endParaRPr lang="fi-FI" altLang="en-US" dirty="0"/>
          </a:p>
        </p:txBody>
      </p:sp>
      <p:pic>
        <p:nvPicPr>
          <p:cNvPr id="5" name="Picture 4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2" y="867748"/>
            <a:ext cx="7907867" cy="5278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1394" y="5791752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 </a:t>
            </a:r>
            <a:r>
              <a:rPr lang="en-GB" dirty="0" err="1" smtClean="0"/>
              <a:t>Quéré</a:t>
            </a:r>
            <a:r>
              <a:rPr lang="en-GB" dirty="0" smtClean="0"/>
              <a:t> et al, 2016</a:t>
            </a:r>
            <a:endParaRPr lang="en-GB" dirty="0"/>
          </a:p>
        </p:txBody>
      </p:sp>
      <p:pic>
        <p:nvPicPr>
          <p:cNvPr id="7" name="Picture 6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4" y="983868"/>
            <a:ext cx="7972328" cy="532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9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508" y="870156"/>
            <a:ext cx="4040329" cy="5364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509" y="274639"/>
            <a:ext cx="10624692" cy="595517"/>
          </a:xfrm>
        </p:spPr>
        <p:txBody>
          <a:bodyPr/>
          <a:lstStyle/>
          <a:p>
            <a:r>
              <a:rPr lang="fi-FI" dirty="0"/>
              <a:t>ICOS Stations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40403" y="1132926"/>
            <a:ext cx="6785002" cy="5232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b="1" dirty="0" smtClean="0">
                <a:solidFill>
                  <a:schemeClr val="tx2"/>
                </a:solidFill>
              </a:rPr>
              <a:t>126 measurement </a:t>
            </a:r>
            <a:r>
              <a:rPr lang="fi-FI" sz="2400" b="1" dirty="0">
                <a:solidFill>
                  <a:schemeClr val="tx2"/>
                </a:solidFill>
              </a:rPr>
              <a:t>stations</a:t>
            </a: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r>
              <a:rPr lang="fi-FI" sz="2400" dirty="0">
                <a:solidFill>
                  <a:schemeClr val="tx2"/>
                </a:solidFill>
              </a:rPr>
              <a:t>71 Ecosystem stations</a:t>
            </a: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r>
              <a:rPr lang="fi-FI" sz="2400" dirty="0" smtClean="0">
                <a:solidFill>
                  <a:schemeClr val="tx2"/>
                </a:solidFill>
              </a:rPr>
              <a:t>34 </a:t>
            </a:r>
            <a:r>
              <a:rPr lang="fi-FI" sz="2400" dirty="0">
                <a:solidFill>
                  <a:schemeClr val="tx2"/>
                </a:solidFill>
              </a:rPr>
              <a:t>Atmosphere stations</a:t>
            </a: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r>
              <a:rPr lang="fi-FI" sz="2400" dirty="0" smtClean="0">
                <a:solidFill>
                  <a:schemeClr val="tx2"/>
                </a:solidFill>
              </a:rPr>
              <a:t>21 </a:t>
            </a:r>
            <a:r>
              <a:rPr lang="fi-FI" sz="2400" dirty="0">
                <a:solidFill>
                  <a:schemeClr val="tx2"/>
                </a:solidFill>
              </a:rPr>
              <a:t>Ocean stations</a:t>
            </a:r>
          </a:p>
          <a:p>
            <a:pPr>
              <a:lnSpc>
                <a:spcPts val="2400"/>
              </a:lnSpc>
            </a:pPr>
            <a:endParaRPr lang="fi-FI" sz="20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r>
              <a:rPr lang="fi-FI" dirty="0">
                <a:solidFill>
                  <a:schemeClr val="tx2"/>
                </a:solidFill>
              </a:rPr>
              <a:t>including two stations in Greenland, </a:t>
            </a:r>
          </a:p>
          <a:p>
            <a:pPr>
              <a:lnSpc>
                <a:spcPts val="2400"/>
              </a:lnSpc>
            </a:pPr>
            <a:r>
              <a:rPr lang="fi-FI" dirty="0">
                <a:solidFill>
                  <a:schemeClr val="tx2"/>
                </a:solidFill>
              </a:rPr>
              <a:t>one in French </a:t>
            </a:r>
            <a:r>
              <a:rPr lang="fi-FI" dirty="0" smtClean="0">
                <a:solidFill>
                  <a:schemeClr val="tx2"/>
                </a:solidFill>
              </a:rPr>
              <a:t>Guyana, La Reunion, Cape Verde (not visible here)</a:t>
            </a:r>
            <a:endParaRPr lang="fi-FI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endParaRPr lang="fi-FI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r>
              <a:rPr lang="fi-FI" dirty="0">
                <a:solidFill>
                  <a:schemeClr val="tx2"/>
                </a:solidFill>
              </a:rPr>
              <a:t>+ 5 UK stations entering the Step 1 process</a:t>
            </a: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</a:pPr>
            <a:endParaRPr lang="fi-FI" sz="2400" dirty="0">
              <a:solidFill>
                <a:schemeClr val="tx2"/>
              </a:solidFill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endParaRPr lang="fi-FI" sz="2000" dirty="0" err="1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737600" y="6305551"/>
            <a:ext cx="2641600" cy="365125"/>
          </a:xfrm>
        </p:spPr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15</a:t>
            </a:fld>
            <a:endParaRPr lang="fi-FI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6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of use: European CH</a:t>
            </a:r>
            <a:r>
              <a:rPr lang="en-GB" baseline="-25000" dirty="0" smtClean="0"/>
              <a:t>4</a:t>
            </a:r>
            <a:r>
              <a:rPr lang="en-GB" dirty="0" smtClean="0"/>
              <a:t> emissions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65" y="165527"/>
            <a:ext cx="2495550" cy="952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16</a:t>
            </a:fld>
            <a:endParaRPr lang="fi-FI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821132" y="5625908"/>
            <a:ext cx="4301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Bergamaschi et al, 2017; doi:10.5194/acp-2017-273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18" y="728423"/>
            <a:ext cx="5798774" cy="6129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592" y="1658154"/>
            <a:ext cx="5586292" cy="35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4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situ GHG observations are a vital source of information</a:t>
            </a:r>
          </a:p>
          <a:p>
            <a:r>
              <a:rPr lang="en-GB" dirty="0" smtClean="0"/>
              <a:t>Increased spatial coverage and time resolution allow for regional budgets and even source attribution</a:t>
            </a:r>
          </a:p>
          <a:p>
            <a:r>
              <a:rPr lang="en-GB" dirty="0" smtClean="0"/>
              <a:t>Atmospheric Transport Models are largest source of uncertainty</a:t>
            </a:r>
          </a:p>
          <a:p>
            <a:r>
              <a:rPr lang="en-GB" dirty="0" smtClean="0"/>
              <a:t>Models also show that accuracy demands on observations necessary for future evaluation</a:t>
            </a:r>
          </a:p>
          <a:p>
            <a:r>
              <a:rPr lang="en-GB" dirty="0" smtClean="0"/>
              <a:t>Satellite data can fill uncovered areas but will most likely never fulfil accuracy and longevity demands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17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1830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86800" y="6305551"/>
            <a:ext cx="1981200" cy="365125"/>
          </a:xfrm>
        </p:spPr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18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6577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WMO GAW global network for GHGs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2</a:t>
            </a:fld>
            <a:endParaRPr lang="fi-FI" alt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85" y="1072433"/>
            <a:ext cx="9328559" cy="524731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2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time series, high accuracy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Fluctuations on background abundances small</a:t>
            </a:r>
          </a:p>
          <a:p>
            <a:r>
              <a:rPr lang="en-GB" dirty="0" smtClean="0"/>
              <a:t>High precision and accuracy required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 smtClean="0"/>
              <a:t>		background  		compatibility goal  	percentage</a:t>
            </a:r>
            <a:endParaRPr lang="en-GB" b="1" dirty="0"/>
          </a:p>
          <a:p>
            <a:pPr marL="0" indent="0">
              <a:buNone/>
            </a:pP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	400 ppm	(10</a:t>
            </a:r>
            <a:r>
              <a:rPr lang="en-GB" baseline="30000" dirty="0" smtClean="0"/>
              <a:t>-6</a:t>
            </a:r>
            <a:r>
              <a:rPr lang="en-GB" dirty="0" smtClean="0"/>
              <a:t>)		0.05-0.1 ppm        		0.01%</a:t>
            </a:r>
          </a:p>
          <a:p>
            <a:pPr marL="0" indent="0">
              <a:buNone/>
            </a:pPr>
            <a:r>
              <a:rPr lang="en-GB" dirty="0" smtClean="0"/>
              <a:t>CH</a:t>
            </a:r>
            <a:r>
              <a:rPr lang="en-GB" baseline="-25000" dirty="0" smtClean="0"/>
              <a:t>4</a:t>
            </a:r>
            <a:r>
              <a:rPr lang="en-GB" dirty="0" smtClean="0"/>
              <a:t>	1900 ppb	 (10</a:t>
            </a:r>
            <a:r>
              <a:rPr lang="en-GB" baseline="30000" dirty="0" smtClean="0"/>
              <a:t>-9</a:t>
            </a:r>
            <a:r>
              <a:rPr lang="en-GB" dirty="0" smtClean="0"/>
              <a:t>)		2 ppb						0.1 %</a:t>
            </a:r>
          </a:p>
          <a:p>
            <a:pPr marL="0" indent="0">
              <a:buNone/>
            </a:pPr>
            <a:r>
              <a:rPr lang="en-GB" dirty="0" smtClean="0"/>
              <a:t>N</a:t>
            </a:r>
            <a:r>
              <a:rPr lang="en-GB" baseline="-25000" dirty="0" smtClean="0"/>
              <a:t>2</a:t>
            </a:r>
            <a:r>
              <a:rPr lang="en-GB" dirty="0" smtClean="0"/>
              <a:t>O	330 ppb (10</a:t>
            </a:r>
            <a:r>
              <a:rPr lang="en-GB" baseline="30000" dirty="0" smtClean="0"/>
              <a:t>-9</a:t>
            </a:r>
            <a:r>
              <a:rPr lang="en-GB" dirty="0" smtClean="0"/>
              <a:t>)		0.1 ppb					0.03 %</a:t>
            </a:r>
          </a:p>
          <a:p>
            <a:pPr marL="0" indent="0">
              <a:buNone/>
            </a:pPr>
            <a:r>
              <a:rPr lang="en-GB" dirty="0" smtClean="0"/>
              <a:t>SF</a:t>
            </a:r>
            <a:r>
              <a:rPr lang="en-GB" baseline="-25000" dirty="0" smtClean="0"/>
              <a:t>6</a:t>
            </a:r>
            <a:r>
              <a:rPr lang="en-GB" dirty="0" smtClean="0"/>
              <a:t>		7 </a:t>
            </a:r>
            <a:r>
              <a:rPr lang="en-GB" dirty="0" err="1" smtClean="0"/>
              <a:t>ppt</a:t>
            </a:r>
            <a:r>
              <a:rPr lang="en-GB" dirty="0" smtClean="0"/>
              <a:t> (10</a:t>
            </a:r>
            <a:r>
              <a:rPr lang="en-GB" baseline="30000" dirty="0" smtClean="0"/>
              <a:t>-12</a:t>
            </a:r>
            <a:r>
              <a:rPr lang="en-GB" dirty="0" smtClean="0"/>
              <a:t>)			0.1 </a:t>
            </a:r>
            <a:r>
              <a:rPr lang="en-GB" dirty="0" err="1" smtClean="0"/>
              <a:t>ppt</a:t>
            </a:r>
            <a:r>
              <a:rPr lang="en-GB" dirty="0" smtClean="0"/>
              <a:t>					1%	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Increases per year in order of percent</a:t>
            </a:r>
          </a:p>
          <a:p>
            <a:r>
              <a:rPr lang="en-GB" dirty="0" smtClean="0"/>
              <a:t>Vital input for Global Carbon Budget and many other model studies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3</a:t>
            </a:fld>
            <a:endParaRPr lang="fi-FI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652" y="274639"/>
            <a:ext cx="9511748" cy="608765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ICOS Data Service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data.icos-cp.eu/wdcgg</a:t>
            </a:r>
            <a:endParaRPr lang="en-GB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52" y="891869"/>
            <a:ext cx="7646598" cy="5098942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D88BEA-331B-DC4F-A67D-5A8A3687E7CA}" type="slidenum">
              <a:rPr lang="fi-FI" smtClean="0"/>
              <a:pPr/>
              <a:t>4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76" y="883404"/>
            <a:ext cx="7634974" cy="5091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GHG Bulletin no 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1015786"/>
            <a:ext cx="6622783" cy="5079028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>
                <a:hlinkClick r:id="rId2"/>
              </a:rPr>
              <a:t>http://</a:t>
            </a:r>
            <a:r>
              <a:rPr lang="en-GB" sz="1600" dirty="0" smtClean="0">
                <a:hlinkClick r:id="rId2"/>
              </a:rPr>
              <a:t>www.wmo.int/pages/prog/arep/gaw/ghg/GHGbulletin.html</a:t>
            </a:r>
            <a:endParaRPr lang="en-GB" sz="1600" dirty="0" smtClean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smtClean="0"/>
              <a:t>Conclusions:</a:t>
            </a:r>
          </a:p>
          <a:p>
            <a:r>
              <a:rPr lang="en-GB" sz="1600" dirty="0" smtClean="0"/>
              <a:t>All GHG levels reached new highs</a:t>
            </a:r>
          </a:p>
          <a:p>
            <a:r>
              <a:rPr lang="en-GB" sz="1600" dirty="0" smtClean="0"/>
              <a:t>Increasing growth rate of CO</a:t>
            </a:r>
            <a:r>
              <a:rPr lang="en-GB" sz="1600" baseline="-25000" dirty="0" smtClean="0"/>
              <a:t>2</a:t>
            </a:r>
          </a:p>
          <a:p>
            <a:r>
              <a:rPr lang="en-GB" sz="1600" dirty="0" smtClean="0"/>
              <a:t>Big influence of El Nino</a:t>
            </a:r>
          </a:p>
          <a:p>
            <a:pPr marL="0" indent="0">
              <a:buNone/>
            </a:pPr>
            <a:endParaRPr lang="en-GB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5</a:t>
            </a:fld>
            <a:endParaRPr lang="fi-FI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177" y="152808"/>
            <a:ext cx="4616823" cy="6517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72" y="2809680"/>
            <a:ext cx="6329603" cy="34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Increase  of Greenhouse Gas radiative effect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1048647"/>
            <a:ext cx="7465106" cy="5078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6</a:t>
            </a:fld>
            <a:endParaRPr lang="fi-FI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average CO</a:t>
            </a:r>
            <a:r>
              <a:rPr lang="en-GB" baseline="-25000" dirty="0" smtClean="0"/>
              <a:t>2</a:t>
            </a:r>
            <a:r>
              <a:rPr lang="en-GB" dirty="0" smtClean="0"/>
              <a:t> abundance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7</a:t>
            </a:fld>
            <a:endParaRPr lang="fi-FI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2" y="870156"/>
            <a:ext cx="7711008" cy="539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Global CO</a:t>
            </a:r>
            <a:r>
              <a:rPr lang="en-GB" baseline="-25000" dirty="0" smtClean="0"/>
              <a:t>2</a:t>
            </a:r>
            <a:r>
              <a:rPr lang="en-GB" dirty="0" smtClean="0"/>
              <a:t> growth rate GAW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8</a:t>
            </a:fld>
            <a:endParaRPr lang="fi-FI" alt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3450" y="887797"/>
            <a:ext cx="7711009" cy="539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Strong El Nino events and CO</a:t>
            </a:r>
            <a:r>
              <a:rPr lang="en-GB" baseline="-25000" dirty="0" smtClean="0"/>
              <a:t>2</a:t>
            </a:r>
            <a:r>
              <a:rPr lang="en-GB" dirty="0" smtClean="0"/>
              <a:t> growth rate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" y="1047750"/>
            <a:ext cx="7182692" cy="50784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091497-617C-438A-8F5D-ED78F3471FCA}" type="slidenum">
              <a:rPr lang="fi-FI" altLang="en-US" smtClean="0"/>
              <a:pPr>
                <a:defRPr/>
              </a:pPr>
              <a:t>9</a:t>
            </a:fld>
            <a:endParaRPr lang="fi-FI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51" y="5969539"/>
            <a:ext cx="466575" cy="7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COS color theme">
      <a:dk1>
        <a:sysClr val="windowText" lastClr="000000"/>
      </a:dk1>
      <a:lt1>
        <a:sysClr val="window" lastClr="FFFFFF"/>
      </a:lt1>
      <a:dk2>
        <a:srgbClr val="555555"/>
      </a:dk2>
      <a:lt2>
        <a:srgbClr val="EEECE1"/>
      </a:lt2>
      <a:accent1>
        <a:srgbClr val="0A96F0"/>
      </a:accent1>
      <a:accent2>
        <a:srgbClr val="E63274"/>
      </a:accent2>
      <a:accent3>
        <a:srgbClr val="A6E9FF"/>
      </a:accent3>
      <a:accent4>
        <a:srgbClr val="803BB2"/>
      </a:accent4>
      <a:accent5>
        <a:srgbClr val="34C1C6"/>
      </a:accent5>
      <a:accent6>
        <a:srgbClr val="F79A28"/>
      </a:accent6>
      <a:hlink>
        <a:srgbClr val="0A96F0"/>
      </a:hlink>
      <a:folHlink>
        <a:srgbClr val="0A96F0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21457</TotalTime>
  <Words>292</Words>
  <Application>Microsoft Office PowerPoint</Application>
  <PresentationFormat>Widescreen</PresentationFormat>
  <Paragraphs>79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Open Sans</vt:lpstr>
      <vt:lpstr>Trebuchet MS</vt:lpstr>
      <vt:lpstr>Office Theme</vt:lpstr>
      <vt:lpstr>Greenhouse gases in our atmosphere; 2015 status </vt:lpstr>
      <vt:lpstr>The WMO GAW global network for GHGs</vt:lpstr>
      <vt:lpstr>Long time series, high accuracy</vt:lpstr>
      <vt:lpstr>ICOS Data Service https://data.icos-cp.eu/wdcgg</vt:lpstr>
      <vt:lpstr>GHG Bulletin no 12</vt:lpstr>
      <vt:lpstr>Increase  of Greenhouse Gas radiative effect</vt:lpstr>
      <vt:lpstr>Global average CO2 abundance</vt:lpstr>
      <vt:lpstr>Global CO2 growth rate GAW</vt:lpstr>
      <vt:lpstr>Strong El Nino events and CO2 growth rate</vt:lpstr>
      <vt:lpstr>Global average CH4 abundance</vt:lpstr>
      <vt:lpstr>Global CH4 growth rate GAW</vt:lpstr>
      <vt:lpstr>Global N2O abundance and growth rate GAW</vt:lpstr>
      <vt:lpstr>SF6 and halocarbons</vt:lpstr>
      <vt:lpstr>Example of use: Global Carbon Project</vt:lpstr>
      <vt:lpstr>ICOS Stations </vt:lpstr>
      <vt:lpstr>Example of use: European CH4 emissions</vt:lpstr>
      <vt:lpstr>Conclusions</vt:lpstr>
      <vt:lpstr>Thank you!</vt:lpstr>
    </vt:vector>
  </TitlesOfParts>
  <Company>toimisto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ICOS Catalogueing</dc:subject>
  <dc:creator>Alex Vermeulen</dc:creator>
  <cp:lastModifiedBy>alex.vermeulen</cp:lastModifiedBy>
  <cp:revision>206</cp:revision>
  <cp:lastPrinted>2016-11-20T13:51:03Z</cp:lastPrinted>
  <dcterms:created xsi:type="dcterms:W3CDTF">2016-04-07T06:46:58Z</dcterms:created>
  <dcterms:modified xsi:type="dcterms:W3CDTF">2017-04-25T08:43:52Z</dcterms:modified>
</cp:coreProperties>
</file>