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714" r:id="rId2"/>
    <p:sldMasterId id="2147484550" r:id="rId3"/>
  </p:sldMasterIdLst>
  <p:notesMasterIdLst>
    <p:notesMasterId r:id="rId28"/>
  </p:notesMasterIdLst>
  <p:handoutMasterIdLst>
    <p:handoutMasterId r:id="rId29"/>
  </p:handoutMasterIdLst>
  <p:sldIdLst>
    <p:sldId id="488" r:id="rId4"/>
    <p:sldId id="535" r:id="rId5"/>
    <p:sldId id="519" r:id="rId6"/>
    <p:sldId id="520" r:id="rId7"/>
    <p:sldId id="521" r:id="rId8"/>
    <p:sldId id="522" r:id="rId9"/>
    <p:sldId id="523" r:id="rId10"/>
    <p:sldId id="524" r:id="rId11"/>
    <p:sldId id="525" r:id="rId12"/>
    <p:sldId id="526" r:id="rId13"/>
    <p:sldId id="527" r:id="rId14"/>
    <p:sldId id="528" r:id="rId15"/>
    <p:sldId id="529" r:id="rId16"/>
    <p:sldId id="534" r:id="rId17"/>
    <p:sldId id="533" r:id="rId18"/>
    <p:sldId id="530" r:id="rId19"/>
    <p:sldId id="531" r:id="rId20"/>
    <p:sldId id="532" r:id="rId21"/>
    <p:sldId id="536" r:id="rId22"/>
    <p:sldId id="537" r:id="rId23"/>
    <p:sldId id="540" r:id="rId24"/>
    <p:sldId id="538" r:id="rId25"/>
    <p:sldId id="539" r:id="rId26"/>
    <p:sldId id="508" r:id="rId27"/>
  </p:sldIdLst>
  <p:sldSz cx="9144000" cy="6858000" type="screen4x3"/>
  <p:notesSz cx="6794500" cy="9931400"/>
  <p:defaultTex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3127">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brina SLIMANI, Ifremer Brest PDG-DGD-DAJ-CTBREST, 02 98 22 47 73" initials="SSIBP09247" lastIdx="3"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90FFF"/>
    <a:srgbClr val="F9E917"/>
    <a:srgbClr val="FF6600"/>
    <a:srgbClr val="E55A1B"/>
    <a:srgbClr val="008000"/>
    <a:srgbClr val="DDE5EF"/>
    <a:srgbClr val="CCECFF"/>
    <a:srgbClr val="4F8A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41" autoAdjust="0"/>
    <p:restoredTop sz="98976" autoAdjust="0"/>
  </p:normalViewPr>
  <p:slideViewPr>
    <p:cSldViewPr>
      <p:cViewPr>
        <p:scale>
          <a:sx n="90" d="100"/>
          <a:sy n="90" d="100"/>
        </p:scale>
        <p:origin x="-960" y="-72"/>
      </p:cViewPr>
      <p:guideLst>
        <p:guide orient="horz" pos="2160"/>
        <p:guide pos="2880"/>
      </p:guideLst>
    </p:cSldViewPr>
  </p:slideViewPr>
  <p:notesTextViewPr>
    <p:cViewPr>
      <p:scale>
        <a:sx n="3" d="2"/>
        <a:sy n="3" d="2"/>
      </p:scale>
      <p:origin x="0" y="0"/>
    </p:cViewPr>
  </p:notesTextViewPr>
  <p:sorterViewPr>
    <p:cViewPr varScale="1">
      <p:scale>
        <a:sx n="1" d="1"/>
        <a:sy n="1" d="1"/>
      </p:scale>
      <p:origin x="0" y="0"/>
    </p:cViewPr>
  </p:sorterViewPr>
  <p:notesViewPr>
    <p:cSldViewPr>
      <p:cViewPr varScale="1">
        <p:scale>
          <a:sx n="52" d="100"/>
          <a:sy n="52" d="100"/>
        </p:scale>
        <p:origin x="-2976" y="-108"/>
      </p:cViewPr>
      <p:guideLst>
        <p:guide orient="horz" pos="3129"/>
        <p:guide pos="214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commentAuthors" Target="commentAuthor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Espace réservé de la date 2"/>
          <p:cNvSpPr>
            <a:spLocks noGrp="1"/>
          </p:cNvSpPr>
          <p:nvPr>
            <p:ph type="dt" sz="quarter" idx="1"/>
          </p:nvPr>
        </p:nvSpPr>
        <p:spPr>
          <a:xfrm>
            <a:off x="3847890" y="0"/>
            <a:ext cx="2945024" cy="493950"/>
          </a:xfrm>
          <a:prstGeom prst="rect">
            <a:avLst/>
          </a:prstGeom>
        </p:spPr>
        <p:txBody>
          <a:bodyPr vert="horz" lIns="88781" tIns="44390" rIns="88781" bIns="44390" rtlCol="0"/>
          <a:lstStyle>
            <a:lvl1pPr algn="r" eaLnBrk="1" hangingPunct="1">
              <a:defRPr sz="1200">
                <a:latin typeface="Arial" charset="0"/>
              </a:defRPr>
            </a:lvl1pPr>
          </a:lstStyle>
          <a:p>
            <a:pPr>
              <a:defRPr/>
            </a:pPr>
            <a:fld id="{A71DD591-3281-4A0F-AF27-92E7EF024D2C}" type="datetimeFigureOut">
              <a:rPr lang="fr-FR"/>
              <a:pPr>
                <a:defRPr/>
              </a:pPr>
              <a:t>22/04/2017</a:t>
            </a:fld>
            <a:endParaRPr lang="en-US"/>
          </a:p>
        </p:txBody>
      </p:sp>
      <p:sp>
        <p:nvSpPr>
          <p:cNvPr id="4" name="Espace réservé du pied de page 3"/>
          <p:cNvSpPr>
            <a:spLocks noGrp="1"/>
          </p:cNvSpPr>
          <p:nvPr>
            <p:ph type="ftr" sz="quarter" idx="2"/>
          </p:nvPr>
        </p:nvSpPr>
        <p:spPr>
          <a:xfrm>
            <a:off x="0" y="9435862"/>
            <a:ext cx="2945024" cy="493949"/>
          </a:xfrm>
          <a:prstGeom prst="rect">
            <a:avLst/>
          </a:prstGeom>
        </p:spPr>
        <p:txBody>
          <a:bodyPr vert="horz" lIns="88781" tIns="44390" rIns="88781" bIns="44390" rtlCol="0" anchor="b"/>
          <a:lstStyle>
            <a:lvl1pPr algn="l" eaLnBrk="1" hangingPunct="1">
              <a:defRPr sz="1200">
                <a:latin typeface="Arial" charset="0"/>
              </a:defRPr>
            </a:lvl1pPr>
          </a:lstStyle>
          <a:p>
            <a:pPr>
              <a:defRPr/>
            </a:pPr>
            <a:endParaRPr lang="en-US"/>
          </a:p>
        </p:txBody>
      </p:sp>
      <p:sp>
        <p:nvSpPr>
          <p:cNvPr id="5" name="Espace réservé du numéro de diapositive 4"/>
          <p:cNvSpPr>
            <a:spLocks noGrp="1"/>
          </p:cNvSpPr>
          <p:nvPr>
            <p:ph type="sldNum" sz="quarter" idx="3"/>
          </p:nvPr>
        </p:nvSpPr>
        <p:spPr>
          <a:xfrm>
            <a:off x="3847890" y="9435862"/>
            <a:ext cx="2945024" cy="493949"/>
          </a:xfrm>
          <a:prstGeom prst="rect">
            <a:avLst/>
          </a:prstGeom>
        </p:spPr>
        <p:txBody>
          <a:bodyPr vert="horz" wrap="square" lIns="88781" tIns="44390" rIns="88781" bIns="44390" numCol="1" anchor="b" anchorCtr="0" compatLnSpc="1">
            <a:prstTxWarp prst="textNoShape">
              <a:avLst/>
            </a:prstTxWarp>
          </a:bodyPr>
          <a:lstStyle>
            <a:lvl1pPr algn="r" eaLnBrk="1" hangingPunct="1">
              <a:defRPr sz="1200"/>
            </a:lvl1pPr>
          </a:lstStyle>
          <a:p>
            <a:pPr>
              <a:defRPr/>
            </a:pPr>
            <a:fld id="{47592584-4972-4B36-8244-C439E4420689}" type="slidenum">
              <a:rPr lang="en-US" altLang="en-US"/>
              <a:pPr>
                <a:defRPr/>
              </a:pPr>
              <a:t>‹Nr.›</a:t>
            </a:fld>
            <a:endParaRPr lang="en-US" altLang="en-US"/>
          </a:p>
        </p:txBody>
      </p:sp>
    </p:spTree>
    <p:extLst>
      <p:ext uri="{BB962C8B-B14F-4D97-AF65-F5344CB8AC3E}">
        <p14:creationId xmlns:p14="http://schemas.microsoft.com/office/powerpoint/2010/main" val="35284646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hdr" sz="quarter"/>
          </p:nvPr>
        </p:nvSpPr>
        <p:spPr bwMode="auto">
          <a:xfrm>
            <a:off x="0" y="0"/>
            <a:ext cx="2945024" cy="495538"/>
          </a:xfrm>
          <a:prstGeom prst="rect">
            <a:avLst/>
          </a:prstGeom>
          <a:noFill/>
          <a:ln w="9525">
            <a:noFill/>
            <a:miter lim="800000"/>
            <a:headEnd/>
            <a:tailEnd/>
          </a:ln>
          <a:effectLst/>
        </p:spPr>
        <p:txBody>
          <a:bodyPr vert="horz" wrap="square" lIns="92003" tIns="46003" rIns="92003" bIns="46003" numCol="1" anchor="t" anchorCtr="0" compatLnSpc="1">
            <a:prstTxWarp prst="textNoShape">
              <a:avLst/>
            </a:prstTxWarp>
          </a:bodyPr>
          <a:lstStyle>
            <a:lvl1pPr eaLnBrk="0" hangingPunct="0">
              <a:defRPr sz="1200">
                <a:latin typeface="Arial" charset="0"/>
              </a:defRPr>
            </a:lvl1pPr>
          </a:lstStyle>
          <a:p>
            <a:pPr>
              <a:defRPr/>
            </a:pPr>
            <a:endParaRPr lang="fr-FR"/>
          </a:p>
        </p:txBody>
      </p:sp>
      <p:sp>
        <p:nvSpPr>
          <p:cNvPr id="62467" name="Rectangle 3"/>
          <p:cNvSpPr>
            <a:spLocks noGrp="1" noChangeArrowheads="1"/>
          </p:cNvSpPr>
          <p:nvPr>
            <p:ph type="dt" idx="1"/>
          </p:nvPr>
        </p:nvSpPr>
        <p:spPr bwMode="auto">
          <a:xfrm>
            <a:off x="3847890" y="0"/>
            <a:ext cx="2945024" cy="495538"/>
          </a:xfrm>
          <a:prstGeom prst="rect">
            <a:avLst/>
          </a:prstGeom>
          <a:noFill/>
          <a:ln w="9525">
            <a:noFill/>
            <a:miter lim="800000"/>
            <a:headEnd/>
            <a:tailEnd/>
          </a:ln>
          <a:effectLst/>
        </p:spPr>
        <p:txBody>
          <a:bodyPr vert="horz" wrap="square" lIns="92003" tIns="46003" rIns="92003" bIns="46003" numCol="1" anchor="t" anchorCtr="0" compatLnSpc="1">
            <a:prstTxWarp prst="textNoShape">
              <a:avLst/>
            </a:prstTxWarp>
          </a:bodyPr>
          <a:lstStyle>
            <a:lvl1pPr algn="r" eaLnBrk="0" hangingPunct="0">
              <a:defRPr sz="1200">
                <a:latin typeface="Arial" charset="0"/>
              </a:defRPr>
            </a:lvl1pPr>
          </a:lstStyle>
          <a:p>
            <a:pPr>
              <a:defRPr/>
            </a:pPr>
            <a:fld id="{88D00DA1-14BB-4140-BAD7-52A76AA5CFAA}" type="datetimeFigureOut">
              <a:rPr lang="fr-FR"/>
              <a:pPr>
                <a:defRPr/>
              </a:pPr>
              <a:t>22/04/2017</a:t>
            </a:fld>
            <a:endParaRPr lang="fr-FR"/>
          </a:p>
        </p:txBody>
      </p:sp>
      <p:sp>
        <p:nvSpPr>
          <p:cNvPr id="30724" name="Rectangle 4"/>
          <p:cNvSpPr>
            <a:spLocks noGrp="1" noRot="1" noChangeAspect="1" noChangeArrowheads="1" noTextEdit="1"/>
          </p:cNvSpPr>
          <p:nvPr>
            <p:ph type="sldImg" idx="2"/>
          </p:nvPr>
        </p:nvSpPr>
        <p:spPr bwMode="auto">
          <a:xfrm>
            <a:off x="914400" y="742950"/>
            <a:ext cx="4965700" cy="37258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9" name="Rectangle 5"/>
          <p:cNvSpPr>
            <a:spLocks noGrp="1" noChangeArrowheads="1"/>
          </p:cNvSpPr>
          <p:nvPr>
            <p:ph type="body" sz="quarter" idx="3"/>
          </p:nvPr>
        </p:nvSpPr>
        <p:spPr bwMode="auto">
          <a:xfrm>
            <a:off x="679133" y="4718726"/>
            <a:ext cx="5436235" cy="4469368"/>
          </a:xfrm>
          <a:prstGeom prst="rect">
            <a:avLst/>
          </a:prstGeom>
          <a:noFill/>
          <a:ln w="9525">
            <a:noFill/>
            <a:miter lim="800000"/>
            <a:headEnd/>
            <a:tailEnd/>
          </a:ln>
          <a:effectLst/>
        </p:spPr>
        <p:txBody>
          <a:bodyPr vert="horz" wrap="square" lIns="92003" tIns="46003" rIns="92003" bIns="46003" numCol="1" anchor="t" anchorCtr="0" compatLnSpc="1">
            <a:prstTxWarp prst="textNoShape">
              <a:avLst/>
            </a:prstTxWarp>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p>
        </p:txBody>
      </p:sp>
      <p:sp>
        <p:nvSpPr>
          <p:cNvPr id="62470" name="Rectangle 6"/>
          <p:cNvSpPr>
            <a:spLocks noGrp="1" noChangeArrowheads="1"/>
          </p:cNvSpPr>
          <p:nvPr>
            <p:ph type="ftr" sz="quarter" idx="4"/>
          </p:nvPr>
        </p:nvSpPr>
        <p:spPr bwMode="auto">
          <a:xfrm>
            <a:off x="0" y="9434273"/>
            <a:ext cx="2945024" cy="495538"/>
          </a:xfrm>
          <a:prstGeom prst="rect">
            <a:avLst/>
          </a:prstGeom>
          <a:noFill/>
          <a:ln w="9525">
            <a:noFill/>
            <a:miter lim="800000"/>
            <a:headEnd/>
            <a:tailEnd/>
          </a:ln>
          <a:effectLst/>
        </p:spPr>
        <p:txBody>
          <a:bodyPr vert="horz" wrap="square" lIns="92003" tIns="46003" rIns="92003" bIns="46003" numCol="1" anchor="b" anchorCtr="0" compatLnSpc="1">
            <a:prstTxWarp prst="textNoShape">
              <a:avLst/>
            </a:prstTxWarp>
          </a:bodyPr>
          <a:lstStyle>
            <a:lvl1pPr eaLnBrk="0" hangingPunct="0">
              <a:defRPr sz="1200">
                <a:latin typeface="Arial" charset="0"/>
              </a:defRPr>
            </a:lvl1pPr>
          </a:lstStyle>
          <a:p>
            <a:pPr>
              <a:defRPr/>
            </a:pPr>
            <a:endParaRPr lang="fr-FR"/>
          </a:p>
        </p:txBody>
      </p:sp>
      <p:sp>
        <p:nvSpPr>
          <p:cNvPr id="62471" name="Rectangle 7"/>
          <p:cNvSpPr>
            <a:spLocks noGrp="1" noChangeArrowheads="1"/>
          </p:cNvSpPr>
          <p:nvPr>
            <p:ph type="sldNum" sz="quarter" idx="5"/>
          </p:nvPr>
        </p:nvSpPr>
        <p:spPr bwMode="auto">
          <a:xfrm>
            <a:off x="3847890" y="9434273"/>
            <a:ext cx="2945024" cy="495538"/>
          </a:xfrm>
          <a:prstGeom prst="rect">
            <a:avLst/>
          </a:prstGeom>
          <a:noFill/>
          <a:ln w="9525">
            <a:noFill/>
            <a:miter lim="800000"/>
            <a:headEnd/>
            <a:tailEnd/>
          </a:ln>
          <a:effectLst/>
        </p:spPr>
        <p:txBody>
          <a:bodyPr vert="horz" wrap="square" lIns="92003" tIns="46003" rIns="92003" bIns="46003" numCol="1" anchor="b" anchorCtr="0" compatLnSpc="1">
            <a:prstTxWarp prst="textNoShape">
              <a:avLst/>
            </a:prstTxWarp>
          </a:bodyPr>
          <a:lstStyle>
            <a:lvl1pPr algn="r" eaLnBrk="0" hangingPunct="0">
              <a:defRPr sz="1200"/>
            </a:lvl1pPr>
          </a:lstStyle>
          <a:p>
            <a:pPr>
              <a:defRPr/>
            </a:pPr>
            <a:fld id="{2B837DE3-EF88-4B5E-9384-E8E2015F4A0E}" type="slidenum">
              <a:rPr lang="fr-FR" altLang="en-US"/>
              <a:pPr>
                <a:defRPr/>
              </a:pPr>
              <a:t>‹Nr.›</a:t>
            </a:fld>
            <a:endParaRPr lang="fr-FR" altLang="en-US"/>
          </a:p>
        </p:txBody>
      </p:sp>
    </p:spTree>
    <p:extLst>
      <p:ext uri="{BB962C8B-B14F-4D97-AF65-F5344CB8AC3E}">
        <p14:creationId xmlns:p14="http://schemas.microsoft.com/office/powerpoint/2010/main" val="189809884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defRPr/>
            </a:pPr>
            <a:fld id="{FF25C4E5-5685-4F80-AD8A-658E2520BFE2}" type="slidenum">
              <a:rPr lang="fr-FR" sz="1200" smtClean="0">
                <a:solidFill>
                  <a:srgbClr val="000000"/>
                </a:solidFill>
              </a:rPr>
              <a:pPr>
                <a:defRPr/>
              </a:pPr>
              <a:t>2</a:t>
            </a:fld>
            <a:endParaRPr lang="fr-FR" sz="1200" smtClean="0">
              <a:solidFill>
                <a:srgbClr val="000000"/>
              </a:solidFill>
            </a:endParaRPr>
          </a:p>
        </p:txBody>
      </p:sp>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p>
        </p:txBody>
      </p:sp>
    </p:spTree>
    <p:extLst>
      <p:ext uri="{BB962C8B-B14F-4D97-AF65-F5344CB8AC3E}">
        <p14:creationId xmlns:p14="http://schemas.microsoft.com/office/powerpoint/2010/main" val="33277630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defRPr/>
            </a:pPr>
            <a:fld id="{FF25C4E5-5685-4F80-AD8A-658E2520BFE2}" type="slidenum">
              <a:rPr lang="fr-FR" sz="1200" smtClean="0">
                <a:solidFill>
                  <a:srgbClr val="000000"/>
                </a:solidFill>
              </a:rPr>
              <a:pPr>
                <a:defRPr/>
              </a:pPr>
              <a:t>11</a:t>
            </a:fld>
            <a:endParaRPr lang="fr-FR" sz="1200" smtClean="0">
              <a:solidFill>
                <a:srgbClr val="000000"/>
              </a:solidFill>
            </a:endParaRPr>
          </a:p>
        </p:txBody>
      </p:sp>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p>
        </p:txBody>
      </p:sp>
    </p:spTree>
    <p:extLst>
      <p:ext uri="{BB962C8B-B14F-4D97-AF65-F5344CB8AC3E}">
        <p14:creationId xmlns:p14="http://schemas.microsoft.com/office/powerpoint/2010/main" val="33277630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defRPr/>
            </a:pPr>
            <a:fld id="{FF25C4E5-5685-4F80-AD8A-658E2520BFE2}" type="slidenum">
              <a:rPr lang="fr-FR" sz="1200" smtClean="0">
                <a:solidFill>
                  <a:srgbClr val="000000"/>
                </a:solidFill>
              </a:rPr>
              <a:pPr>
                <a:defRPr/>
              </a:pPr>
              <a:t>12</a:t>
            </a:fld>
            <a:endParaRPr lang="fr-FR" sz="1200" smtClean="0">
              <a:solidFill>
                <a:srgbClr val="000000"/>
              </a:solidFill>
            </a:endParaRPr>
          </a:p>
        </p:txBody>
      </p:sp>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p>
        </p:txBody>
      </p:sp>
    </p:spTree>
    <p:extLst>
      <p:ext uri="{BB962C8B-B14F-4D97-AF65-F5344CB8AC3E}">
        <p14:creationId xmlns:p14="http://schemas.microsoft.com/office/powerpoint/2010/main" val="33277630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defRPr/>
            </a:pPr>
            <a:fld id="{FF25C4E5-5685-4F80-AD8A-658E2520BFE2}" type="slidenum">
              <a:rPr lang="fr-FR" sz="1200" smtClean="0">
                <a:solidFill>
                  <a:srgbClr val="000000"/>
                </a:solidFill>
              </a:rPr>
              <a:pPr>
                <a:defRPr/>
              </a:pPr>
              <a:t>13</a:t>
            </a:fld>
            <a:endParaRPr lang="fr-FR" sz="1200" smtClean="0">
              <a:solidFill>
                <a:srgbClr val="000000"/>
              </a:solidFill>
            </a:endParaRPr>
          </a:p>
        </p:txBody>
      </p:sp>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p>
        </p:txBody>
      </p:sp>
    </p:spTree>
    <p:extLst>
      <p:ext uri="{BB962C8B-B14F-4D97-AF65-F5344CB8AC3E}">
        <p14:creationId xmlns:p14="http://schemas.microsoft.com/office/powerpoint/2010/main" val="33277630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defRPr/>
            </a:pPr>
            <a:fld id="{FF25C4E5-5685-4F80-AD8A-658E2520BFE2}" type="slidenum">
              <a:rPr lang="fr-FR" sz="1200" smtClean="0">
                <a:solidFill>
                  <a:srgbClr val="000000"/>
                </a:solidFill>
              </a:rPr>
              <a:pPr>
                <a:defRPr/>
              </a:pPr>
              <a:t>14</a:t>
            </a:fld>
            <a:endParaRPr lang="fr-FR" sz="1200" smtClean="0">
              <a:solidFill>
                <a:srgbClr val="000000"/>
              </a:solidFill>
            </a:endParaRPr>
          </a:p>
        </p:txBody>
      </p:sp>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p>
        </p:txBody>
      </p:sp>
    </p:spTree>
    <p:extLst>
      <p:ext uri="{BB962C8B-B14F-4D97-AF65-F5344CB8AC3E}">
        <p14:creationId xmlns:p14="http://schemas.microsoft.com/office/powerpoint/2010/main" val="33277630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defRPr/>
            </a:pPr>
            <a:fld id="{FF25C4E5-5685-4F80-AD8A-658E2520BFE2}" type="slidenum">
              <a:rPr lang="fr-FR" sz="1200" smtClean="0">
                <a:solidFill>
                  <a:srgbClr val="000000"/>
                </a:solidFill>
              </a:rPr>
              <a:pPr>
                <a:defRPr/>
              </a:pPr>
              <a:t>15</a:t>
            </a:fld>
            <a:endParaRPr lang="fr-FR" sz="1200" smtClean="0">
              <a:solidFill>
                <a:srgbClr val="000000"/>
              </a:solidFill>
            </a:endParaRPr>
          </a:p>
        </p:txBody>
      </p:sp>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p>
        </p:txBody>
      </p:sp>
    </p:spTree>
    <p:extLst>
      <p:ext uri="{BB962C8B-B14F-4D97-AF65-F5344CB8AC3E}">
        <p14:creationId xmlns:p14="http://schemas.microsoft.com/office/powerpoint/2010/main" val="33277630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defRPr/>
            </a:pPr>
            <a:fld id="{FF25C4E5-5685-4F80-AD8A-658E2520BFE2}" type="slidenum">
              <a:rPr lang="fr-FR" sz="1200" smtClean="0">
                <a:solidFill>
                  <a:srgbClr val="000000"/>
                </a:solidFill>
              </a:rPr>
              <a:pPr>
                <a:defRPr/>
              </a:pPr>
              <a:t>16</a:t>
            </a:fld>
            <a:endParaRPr lang="fr-FR" sz="1200" smtClean="0">
              <a:solidFill>
                <a:srgbClr val="000000"/>
              </a:solidFill>
            </a:endParaRPr>
          </a:p>
        </p:txBody>
      </p:sp>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p>
        </p:txBody>
      </p:sp>
    </p:spTree>
    <p:extLst>
      <p:ext uri="{BB962C8B-B14F-4D97-AF65-F5344CB8AC3E}">
        <p14:creationId xmlns:p14="http://schemas.microsoft.com/office/powerpoint/2010/main" val="33277630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defRPr/>
            </a:pPr>
            <a:fld id="{FF25C4E5-5685-4F80-AD8A-658E2520BFE2}" type="slidenum">
              <a:rPr lang="fr-FR" sz="1200" smtClean="0">
                <a:solidFill>
                  <a:srgbClr val="000000"/>
                </a:solidFill>
              </a:rPr>
              <a:pPr>
                <a:defRPr/>
              </a:pPr>
              <a:t>17</a:t>
            </a:fld>
            <a:endParaRPr lang="fr-FR" sz="1200" smtClean="0">
              <a:solidFill>
                <a:srgbClr val="000000"/>
              </a:solidFill>
            </a:endParaRPr>
          </a:p>
        </p:txBody>
      </p:sp>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p>
        </p:txBody>
      </p:sp>
    </p:spTree>
    <p:extLst>
      <p:ext uri="{BB962C8B-B14F-4D97-AF65-F5344CB8AC3E}">
        <p14:creationId xmlns:p14="http://schemas.microsoft.com/office/powerpoint/2010/main" val="33277630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defRPr/>
            </a:pPr>
            <a:fld id="{FF25C4E5-5685-4F80-AD8A-658E2520BFE2}" type="slidenum">
              <a:rPr lang="fr-FR" sz="1200" smtClean="0">
                <a:solidFill>
                  <a:srgbClr val="000000"/>
                </a:solidFill>
              </a:rPr>
              <a:pPr>
                <a:defRPr/>
              </a:pPr>
              <a:t>18</a:t>
            </a:fld>
            <a:endParaRPr lang="fr-FR" sz="1200" smtClean="0">
              <a:solidFill>
                <a:srgbClr val="000000"/>
              </a:solidFill>
            </a:endParaRPr>
          </a:p>
        </p:txBody>
      </p:sp>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p>
        </p:txBody>
      </p:sp>
    </p:spTree>
    <p:extLst>
      <p:ext uri="{BB962C8B-B14F-4D97-AF65-F5344CB8AC3E}">
        <p14:creationId xmlns:p14="http://schemas.microsoft.com/office/powerpoint/2010/main" val="33277630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defRPr/>
            </a:pPr>
            <a:fld id="{FF25C4E5-5685-4F80-AD8A-658E2520BFE2}" type="slidenum">
              <a:rPr lang="fr-FR" sz="1200" smtClean="0">
                <a:solidFill>
                  <a:srgbClr val="000000"/>
                </a:solidFill>
              </a:rPr>
              <a:pPr>
                <a:defRPr/>
              </a:pPr>
              <a:t>19</a:t>
            </a:fld>
            <a:endParaRPr lang="fr-FR" sz="1200" smtClean="0">
              <a:solidFill>
                <a:srgbClr val="000000"/>
              </a:solidFill>
            </a:endParaRPr>
          </a:p>
        </p:txBody>
      </p:sp>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p>
        </p:txBody>
      </p:sp>
    </p:spTree>
    <p:extLst>
      <p:ext uri="{BB962C8B-B14F-4D97-AF65-F5344CB8AC3E}">
        <p14:creationId xmlns:p14="http://schemas.microsoft.com/office/powerpoint/2010/main" val="33277630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defRPr/>
            </a:pPr>
            <a:fld id="{FF25C4E5-5685-4F80-AD8A-658E2520BFE2}" type="slidenum">
              <a:rPr lang="fr-FR" sz="1200" smtClean="0">
                <a:solidFill>
                  <a:srgbClr val="000000"/>
                </a:solidFill>
              </a:rPr>
              <a:pPr>
                <a:defRPr/>
              </a:pPr>
              <a:t>20</a:t>
            </a:fld>
            <a:endParaRPr lang="fr-FR" sz="1200" smtClean="0">
              <a:solidFill>
                <a:srgbClr val="000000"/>
              </a:solidFill>
            </a:endParaRPr>
          </a:p>
        </p:txBody>
      </p:sp>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p>
        </p:txBody>
      </p:sp>
    </p:spTree>
    <p:extLst>
      <p:ext uri="{BB962C8B-B14F-4D97-AF65-F5344CB8AC3E}">
        <p14:creationId xmlns:p14="http://schemas.microsoft.com/office/powerpoint/2010/main" val="3327763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defRPr/>
            </a:pPr>
            <a:fld id="{FF25C4E5-5685-4F80-AD8A-658E2520BFE2}" type="slidenum">
              <a:rPr lang="fr-FR" sz="1200" smtClean="0">
                <a:solidFill>
                  <a:srgbClr val="000000"/>
                </a:solidFill>
              </a:rPr>
              <a:pPr>
                <a:defRPr/>
              </a:pPr>
              <a:t>3</a:t>
            </a:fld>
            <a:endParaRPr lang="fr-FR" sz="1200" smtClean="0">
              <a:solidFill>
                <a:srgbClr val="000000"/>
              </a:solidFill>
            </a:endParaRPr>
          </a:p>
        </p:txBody>
      </p:sp>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p>
        </p:txBody>
      </p:sp>
    </p:spTree>
    <p:extLst>
      <p:ext uri="{BB962C8B-B14F-4D97-AF65-F5344CB8AC3E}">
        <p14:creationId xmlns:p14="http://schemas.microsoft.com/office/powerpoint/2010/main" val="33277630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defRPr/>
            </a:pPr>
            <a:fld id="{FF25C4E5-5685-4F80-AD8A-658E2520BFE2}" type="slidenum">
              <a:rPr lang="fr-FR" sz="1200" smtClean="0">
                <a:solidFill>
                  <a:srgbClr val="000000"/>
                </a:solidFill>
              </a:rPr>
              <a:pPr>
                <a:defRPr/>
              </a:pPr>
              <a:t>21</a:t>
            </a:fld>
            <a:endParaRPr lang="fr-FR" sz="1200" smtClean="0">
              <a:solidFill>
                <a:srgbClr val="000000"/>
              </a:solidFill>
            </a:endParaRPr>
          </a:p>
        </p:txBody>
      </p:sp>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p>
        </p:txBody>
      </p:sp>
    </p:spTree>
    <p:extLst>
      <p:ext uri="{BB962C8B-B14F-4D97-AF65-F5344CB8AC3E}">
        <p14:creationId xmlns:p14="http://schemas.microsoft.com/office/powerpoint/2010/main" val="33277630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defRPr/>
            </a:pPr>
            <a:fld id="{FF25C4E5-5685-4F80-AD8A-658E2520BFE2}" type="slidenum">
              <a:rPr lang="fr-FR" sz="1200" smtClean="0">
                <a:solidFill>
                  <a:srgbClr val="000000"/>
                </a:solidFill>
              </a:rPr>
              <a:pPr>
                <a:defRPr/>
              </a:pPr>
              <a:t>22</a:t>
            </a:fld>
            <a:endParaRPr lang="fr-FR" sz="1200" smtClean="0">
              <a:solidFill>
                <a:srgbClr val="000000"/>
              </a:solidFill>
            </a:endParaRPr>
          </a:p>
        </p:txBody>
      </p:sp>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p>
        </p:txBody>
      </p:sp>
    </p:spTree>
    <p:extLst>
      <p:ext uri="{BB962C8B-B14F-4D97-AF65-F5344CB8AC3E}">
        <p14:creationId xmlns:p14="http://schemas.microsoft.com/office/powerpoint/2010/main" val="33277630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defRPr/>
            </a:pPr>
            <a:fld id="{FF25C4E5-5685-4F80-AD8A-658E2520BFE2}" type="slidenum">
              <a:rPr lang="fr-FR" sz="1200" smtClean="0">
                <a:solidFill>
                  <a:srgbClr val="000000"/>
                </a:solidFill>
              </a:rPr>
              <a:pPr>
                <a:defRPr/>
              </a:pPr>
              <a:t>23</a:t>
            </a:fld>
            <a:endParaRPr lang="fr-FR" sz="1200" smtClean="0">
              <a:solidFill>
                <a:srgbClr val="000000"/>
              </a:solidFill>
            </a:endParaRPr>
          </a:p>
        </p:txBody>
      </p:sp>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p>
        </p:txBody>
      </p:sp>
    </p:spTree>
    <p:extLst>
      <p:ext uri="{BB962C8B-B14F-4D97-AF65-F5344CB8AC3E}">
        <p14:creationId xmlns:p14="http://schemas.microsoft.com/office/powerpoint/2010/main" val="3327763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defRPr/>
            </a:pPr>
            <a:fld id="{FF25C4E5-5685-4F80-AD8A-658E2520BFE2}" type="slidenum">
              <a:rPr lang="fr-FR" sz="1200" smtClean="0">
                <a:solidFill>
                  <a:srgbClr val="000000"/>
                </a:solidFill>
              </a:rPr>
              <a:pPr>
                <a:defRPr/>
              </a:pPr>
              <a:t>4</a:t>
            </a:fld>
            <a:endParaRPr lang="fr-FR" sz="1200" smtClean="0">
              <a:solidFill>
                <a:srgbClr val="000000"/>
              </a:solidFill>
            </a:endParaRPr>
          </a:p>
        </p:txBody>
      </p:sp>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p>
        </p:txBody>
      </p:sp>
    </p:spTree>
    <p:extLst>
      <p:ext uri="{BB962C8B-B14F-4D97-AF65-F5344CB8AC3E}">
        <p14:creationId xmlns:p14="http://schemas.microsoft.com/office/powerpoint/2010/main" val="33277630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defRPr/>
            </a:pPr>
            <a:fld id="{FF25C4E5-5685-4F80-AD8A-658E2520BFE2}" type="slidenum">
              <a:rPr lang="fr-FR" sz="1200" smtClean="0">
                <a:solidFill>
                  <a:srgbClr val="000000"/>
                </a:solidFill>
              </a:rPr>
              <a:pPr>
                <a:defRPr/>
              </a:pPr>
              <a:t>5</a:t>
            </a:fld>
            <a:endParaRPr lang="fr-FR" sz="1200" smtClean="0">
              <a:solidFill>
                <a:srgbClr val="000000"/>
              </a:solidFill>
            </a:endParaRPr>
          </a:p>
        </p:txBody>
      </p:sp>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p>
        </p:txBody>
      </p:sp>
    </p:spTree>
    <p:extLst>
      <p:ext uri="{BB962C8B-B14F-4D97-AF65-F5344CB8AC3E}">
        <p14:creationId xmlns:p14="http://schemas.microsoft.com/office/powerpoint/2010/main" val="33277630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defRPr/>
            </a:pPr>
            <a:fld id="{FF25C4E5-5685-4F80-AD8A-658E2520BFE2}" type="slidenum">
              <a:rPr lang="fr-FR" sz="1200" smtClean="0">
                <a:solidFill>
                  <a:srgbClr val="000000"/>
                </a:solidFill>
              </a:rPr>
              <a:pPr>
                <a:defRPr/>
              </a:pPr>
              <a:t>6</a:t>
            </a:fld>
            <a:endParaRPr lang="fr-FR" sz="1200" smtClean="0">
              <a:solidFill>
                <a:srgbClr val="000000"/>
              </a:solidFill>
            </a:endParaRPr>
          </a:p>
        </p:txBody>
      </p:sp>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p>
        </p:txBody>
      </p:sp>
    </p:spTree>
    <p:extLst>
      <p:ext uri="{BB962C8B-B14F-4D97-AF65-F5344CB8AC3E}">
        <p14:creationId xmlns:p14="http://schemas.microsoft.com/office/powerpoint/2010/main" val="33277630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defRPr/>
            </a:pPr>
            <a:fld id="{FF25C4E5-5685-4F80-AD8A-658E2520BFE2}" type="slidenum">
              <a:rPr lang="fr-FR" sz="1200" smtClean="0">
                <a:solidFill>
                  <a:srgbClr val="000000"/>
                </a:solidFill>
              </a:rPr>
              <a:pPr>
                <a:defRPr/>
              </a:pPr>
              <a:t>7</a:t>
            </a:fld>
            <a:endParaRPr lang="fr-FR" sz="1200" smtClean="0">
              <a:solidFill>
                <a:srgbClr val="000000"/>
              </a:solidFill>
            </a:endParaRPr>
          </a:p>
        </p:txBody>
      </p:sp>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p>
        </p:txBody>
      </p:sp>
    </p:spTree>
    <p:extLst>
      <p:ext uri="{BB962C8B-B14F-4D97-AF65-F5344CB8AC3E}">
        <p14:creationId xmlns:p14="http://schemas.microsoft.com/office/powerpoint/2010/main" val="33277630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defRPr/>
            </a:pPr>
            <a:fld id="{FF25C4E5-5685-4F80-AD8A-658E2520BFE2}" type="slidenum">
              <a:rPr lang="fr-FR" sz="1200" smtClean="0">
                <a:solidFill>
                  <a:srgbClr val="000000"/>
                </a:solidFill>
              </a:rPr>
              <a:pPr>
                <a:defRPr/>
              </a:pPr>
              <a:t>8</a:t>
            </a:fld>
            <a:endParaRPr lang="fr-FR" sz="1200" smtClean="0">
              <a:solidFill>
                <a:srgbClr val="000000"/>
              </a:solidFill>
            </a:endParaRPr>
          </a:p>
        </p:txBody>
      </p:sp>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p>
        </p:txBody>
      </p:sp>
    </p:spTree>
    <p:extLst>
      <p:ext uri="{BB962C8B-B14F-4D97-AF65-F5344CB8AC3E}">
        <p14:creationId xmlns:p14="http://schemas.microsoft.com/office/powerpoint/2010/main" val="33277630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defRPr/>
            </a:pPr>
            <a:fld id="{FF25C4E5-5685-4F80-AD8A-658E2520BFE2}" type="slidenum">
              <a:rPr lang="fr-FR" sz="1200" smtClean="0">
                <a:solidFill>
                  <a:srgbClr val="000000"/>
                </a:solidFill>
              </a:rPr>
              <a:pPr>
                <a:defRPr/>
              </a:pPr>
              <a:t>9</a:t>
            </a:fld>
            <a:endParaRPr lang="fr-FR" sz="1200" smtClean="0">
              <a:solidFill>
                <a:srgbClr val="000000"/>
              </a:solidFill>
            </a:endParaRPr>
          </a:p>
        </p:txBody>
      </p:sp>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p>
        </p:txBody>
      </p:sp>
    </p:spTree>
    <p:extLst>
      <p:ext uri="{BB962C8B-B14F-4D97-AF65-F5344CB8AC3E}">
        <p14:creationId xmlns:p14="http://schemas.microsoft.com/office/powerpoint/2010/main" val="33277630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defRPr/>
            </a:pPr>
            <a:fld id="{FF25C4E5-5685-4F80-AD8A-658E2520BFE2}" type="slidenum">
              <a:rPr lang="fr-FR" sz="1200" smtClean="0">
                <a:solidFill>
                  <a:srgbClr val="000000"/>
                </a:solidFill>
              </a:rPr>
              <a:pPr>
                <a:defRPr/>
              </a:pPr>
              <a:t>10</a:t>
            </a:fld>
            <a:endParaRPr lang="fr-FR" sz="1200" smtClean="0">
              <a:solidFill>
                <a:srgbClr val="000000"/>
              </a:solidFill>
            </a:endParaRPr>
          </a:p>
        </p:txBody>
      </p:sp>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p>
        </p:txBody>
      </p:sp>
    </p:spTree>
    <p:extLst>
      <p:ext uri="{BB962C8B-B14F-4D97-AF65-F5344CB8AC3E}">
        <p14:creationId xmlns:p14="http://schemas.microsoft.com/office/powerpoint/2010/main" val="33277630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vmlDrawing" Target="../drawings/vmlDrawing1.vml"/><Relationship Id="rId5" Type="http://schemas.openxmlformats.org/officeDocument/2006/relationships/image" Target="../media/image4.png"/><Relationship Id="rId4" Type="http://schemas.openxmlformats.org/officeDocument/2006/relationships/oleObject" Target="../embeddings/oleObject1.bin"/></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spTree>
      <p:nvGrpSpPr>
        <p:cNvPr id="1" name=""/>
        <p:cNvGrpSpPr/>
        <p:nvPr/>
      </p:nvGrpSpPr>
      <p:grpSpPr>
        <a:xfrm>
          <a:off x="0" y="0"/>
          <a:ext cx="0" cy="0"/>
          <a:chOff x="0" y="0"/>
          <a:chExt cx="0" cy="0"/>
        </a:xfrm>
      </p:grpSpPr>
      <p:sp>
        <p:nvSpPr>
          <p:cNvPr id="5" name="Rectangle 4"/>
          <p:cNvSpPr/>
          <p:nvPr/>
        </p:nvSpPr>
        <p:spPr>
          <a:xfrm>
            <a:off x="0" y="0"/>
            <a:ext cx="9144000" cy="3643313"/>
          </a:xfrm>
          <a:prstGeom prst="rect">
            <a:avLst/>
          </a:prstGeom>
          <a:solidFill>
            <a:srgbClr val="4F8AAF"/>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Rectangle 5"/>
          <p:cNvSpPr/>
          <p:nvPr/>
        </p:nvSpPr>
        <p:spPr>
          <a:xfrm flipV="1">
            <a:off x="2428875" y="3643313"/>
            <a:ext cx="6715125" cy="71437"/>
          </a:xfrm>
          <a:prstGeom prst="rect">
            <a:avLst/>
          </a:prstGeom>
          <a:solidFill>
            <a:srgbClr val="F9E917"/>
          </a:solidFill>
          <a:ln w="25400" cap="sq" cmpd="sng" algn="ctr">
            <a:noFill/>
            <a:prstDash val="solid"/>
            <a:bevel/>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2"/>
              </a:solidFill>
            </a:endParaRPr>
          </a:p>
        </p:txBody>
      </p:sp>
      <p:pic>
        <p:nvPicPr>
          <p:cNvPr id="7" name="Image 16" descr="euro-argo-couleurs-w.g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214563"/>
            <a:ext cx="2497138"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 name="Object 3"/>
          <p:cNvGraphicFramePr>
            <a:graphicFrameLocks noChangeAspect="1"/>
          </p:cNvGraphicFramePr>
          <p:nvPr/>
        </p:nvGraphicFramePr>
        <p:xfrm>
          <a:off x="23293388" y="2805113"/>
          <a:ext cx="2905125" cy="581025"/>
        </p:xfrm>
        <a:graphic>
          <a:graphicData uri="http://schemas.openxmlformats.org/presentationml/2006/ole">
            <mc:AlternateContent xmlns:mc="http://schemas.openxmlformats.org/markup-compatibility/2006">
              <mc:Choice xmlns:v="urn:schemas-microsoft-com:vml" Requires="v">
                <p:oleObj spid="_x0000_s169110" name="Photo Editor Photo" r:id="rId4" imgW="2905531" imgH="581106" progId="MSPhotoEd.3">
                  <p:embed/>
                </p:oleObj>
              </mc:Choice>
              <mc:Fallback>
                <p:oleObj name="Photo Editor Photo" r:id="rId4" imgW="2905531" imgH="581106"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293388" y="2805113"/>
                        <a:ext cx="290512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Titre 7"/>
          <p:cNvSpPr>
            <a:spLocks noGrp="1"/>
          </p:cNvSpPr>
          <p:nvPr>
            <p:ph type="ctrTitle"/>
          </p:nvPr>
        </p:nvSpPr>
        <p:spPr>
          <a:xfrm>
            <a:off x="3000364" y="285728"/>
            <a:ext cx="5386366" cy="3113099"/>
          </a:xfrm>
        </p:spPr>
        <p:txBody>
          <a:bodyPr anchor="t"/>
          <a:lstStyle>
            <a:lvl1pPr>
              <a:defRPr sz="4400">
                <a:solidFill>
                  <a:schemeClr val="bg1"/>
                </a:solidFill>
              </a:defRPr>
            </a:lvl1pPr>
          </a:lstStyle>
          <a:p>
            <a:r>
              <a:rPr lang="fr-FR" smtClean="0"/>
              <a:t>Cliquez pour modifier le style du titre</a:t>
            </a:r>
            <a:endParaRPr lang="en-US" dirty="0"/>
          </a:p>
        </p:txBody>
      </p:sp>
      <p:sp>
        <p:nvSpPr>
          <p:cNvPr id="12" name="Espace réservé de la date 27"/>
          <p:cNvSpPr>
            <a:spLocks noGrp="1"/>
          </p:cNvSpPr>
          <p:nvPr>
            <p:ph type="dt" sz="half" idx="10"/>
          </p:nvPr>
        </p:nvSpPr>
        <p:spPr>
          <a:xfrm>
            <a:off x="7572375" y="6400800"/>
            <a:ext cx="960438" cy="457200"/>
          </a:xfrm>
        </p:spPr>
        <p:txBody>
          <a:bodyPr/>
          <a:lstStyle>
            <a:lvl1pPr>
              <a:defRPr/>
            </a:lvl1pPr>
          </a:lstStyle>
          <a:p>
            <a:pPr>
              <a:defRPr/>
            </a:pPr>
            <a:fld id="{07FE69F7-6511-43C1-B291-7D59ECEFB58D}" type="datetimeFigureOut">
              <a:rPr lang="fr-FR"/>
              <a:pPr>
                <a:defRPr/>
              </a:pPr>
              <a:t>22/04/2017</a:t>
            </a:fld>
            <a:endParaRPr lang="fr-FR" dirty="0"/>
          </a:p>
        </p:txBody>
      </p:sp>
      <p:sp>
        <p:nvSpPr>
          <p:cNvPr id="13" name="Espace réservé du pied de page 16"/>
          <p:cNvSpPr>
            <a:spLocks noGrp="1"/>
          </p:cNvSpPr>
          <p:nvPr>
            <p:ph type="ftr" sz="quarter" idx="11"/>
          </p:nvPr>
        </p:nvSpPr>
        <p:spPr>
          <a:xfrm>
            <a:off x="3357563" y="6400800"/>
            <a:ext cx="4152900" cy="457200"/>
          </a:xfrm>
        </p:spPr>
        <p:txBody>
          <a:bodyPr/>
          <a:lstStyle>
            <a:lvl1pPr>
              <a:defRPr/>
            </a:lvl1pPr>
          </a:lstStyle>
          <a:p>
            <a:pPr>
              <a:defRPr/>
            </a:pPr>
            <a:endParaRPr lang="fr-FR"/>
          </a:p>
        </p:txBody>
      </p:sp>
    </p:spTree>
    <p:extLst>
      <p:ext uri="{BB962C8B-B14F-4D97-AF65-F5344CB8AC3E}">
        <p14:creationId xmlns:p14="http://schemas.microsoft.com/office/powerpoint/2010/main" val="93522375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lvl1pPr eaLnBrk="1" hangingPunct="1">
              <a:defRPr>
                <a:latin typeface="Arial" charset="0"/>
              </a:defRPr>
            </a:lvl1pPr>
          </a:lstStyle>
          <a:p>
            <a:pPr>
              <a:defRPr/>
            </a:pPr>
            <a:fld id="{E214121B-7CA2-4E1B-8413-8ED3FA92BE64}" type="datetimeFigureOut">
              <a:rPr lang="fr-FR"/>
              <a:pPr>
                <a:defRPr/>
              </a:pPr>
              <a:t>22/04/2017</a:t>
            </a:fld>
            <a:endParaRPr lang="fr-FR"/>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a:lstStyle>
            <a:lvl1pPr eaLnBrk="1" hangingPunct="1">
              <a:defRPr>
                <a:latin typeface="Arial" charset="0"/>
              </a:defRPr>
            </a:lvl1pPr>
          </a:lstStyle>
          <a:p>
            <a:pPr>
              <a:defRPr/>
            </a:pPr>
            <a:endParaRPr lang="fr-FR"/>
          </a:p>
        </p:txBody>
      </p:sp>
      <p:sp>
        <p:nvSpPr>
          <p:cNvPr id="7" name="Espace réservé du numéro de diapositive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899F5108-1039-43A4-B4D1-AD1C0BD3245F}" type="slidenum">
              <a:rPr lang="fr-FR" altLang="en-US"/>
              <a:pPr>
                <a:defRPr/>
              </a:pPr>
              <a:t>‹Nr.›</a:t>
            </a:fld>
            <a:endParaRPr lang="fr-FR" altLang="en-US"/>
          </a:p>
        </p:txBody>
      </p:sp>
    </p:spTree>
    <p:extLst>
      <p:ext uri="{BB962C8B-B14F-4D97-AF65-F5344CB8AC3E}">
        <p14:creationId xmlns:p14="http://schemas.microsoft.com/office/powerpoint/2010/main" val="30723655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a:xfrm>
            <a:off x="457200" y="6356350"/>
            <a:ext cx="2133600" cy="365125"/>
          </a:xfrm>
          <a:prstGeom prst="rect">
            <a:avLst/>
          </a:prstGeom>
        </p:spPr>
        <p:txBody>
          <a:bodyPr/>
          <a:lstStyle>
            <a:lvl1pPr eaLnBrk="1" hangingPunct="1">
              <a:defRPr>
                <a:latin typeface="Arial" charset="0"/>
              </a:defRPr>
            </a:lvl1pPr>
          </a:lstStyle>
          <a:p>
            <a:pPr>
              <a:defRPr/>
            </a:pPr>
            <a:fld id="{35CEE08B-A9A1-44C8-8A01-CBDF284AB7CE}" type="datetimeFigureOut">
              <a:rPr lang="fr-FR"/>
              <a:pPr>
                <a:defRPr/>
              </a:pPr>
              <a:t>22/04/2017</a:t>
            </a:fld>
            <a:endParaRPr lang="fr-FR"/>
          </a:p>
        </p:txBody>
      </p:sp>
      <p:sp>
        <p:nvSpPr>
          <p:cNvPr id="8" name="Espace réservé du pied de page 7"/>
          <p:cNvSpPr>
            <a:spLocks noGrp="1"/>
          </p:cNvSpPr>
          <p:nvPr>
            <p:ph type="ftr" sz="quarter" idx="11"/>
          </p:nvPr>
        </p:nvSpPr>
        <p:spPr>
          <a:xfrm>
            <a:off x="3124200" y="6356350"/>
            <a:ext cx="2895600" cy="365125"/>
          </a:xfrm>
          <a:prstGeom prst="rect">
            <a:avLst/>
          </a:prstGeom>
        </p:spPr>
        <p:txBody>
          <a:bodyPr/>
          <a:lstStyle>
            <a:lvl1pPr eaLnBrk="1" hangingPunct="1">
              <a:defRPr>
                <a:latin typeface="Arial" charset="0"/>
              </a:defRPr>
            </a:lvl1pPr>
          </a:lstStyle>
          <a:p>
            <a:pPr>
              <a:defRPr/>
            </a:pPr>
            <a:endParaRPr lang="fr-FR"/>
          </a:p>
        </p:txBody>
      </p:sp>
      <p:sp>
        <p:nvSpPr>
          <p:cNvPr id="9" name="Espace réservé du numéro de diapositive 8"/>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07122969-5BBD-41BD-BE1E-8C7A80B3CE62}" type="slidenum">
              <a:rPr lang="fr-FR" altLang="en-US"/>
              <a:pPr>
                <a:defRPr/>
              </a:pPr>
              <a:t>‹Nr.›</a:t>
            </a:fld>
            <a:endParaRPr lang="fr-FR" altLang="en-US"/>
          </a:p>
        </p:txBody>
      </p:sp>
    </p:spTree>
    <p:extLst>
      <p:ext uri="{BB962C8B-B14F-4D97-AF65-F5344CB8AC3E}">
        <p14:creationId xmlns:p14="http://schemas.microsoft.com/office/powerpoint/2010/main" val="21417059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a:xfrm>
            <a:off x="457200" y="6356350"/>
            <a:ext cx="2133600" cy="365125"/>
          </a:xfrm>
          <a:prstGeom prst="rect">
            <a:avLst/>
          </a:prstGeom>
        </p:spPr>
        <p:txBody>
          <a:bodyPr/>
          <a:lstStyle>
            <a:lvl1pPr eaLnBrk="1" hangingPunct="1">
              <a:defRPr>
                <a:latin typeface="Arial" charset="0"/>
              </a:defRPr>
            </a:lvl1pPr>
          </a:lstStyle>
          <a:p>
            <a:pPr>
              <a:defRPr/>
            </a:pPr>
            <a:fld id="{6541A9E3-507E-4DC4-98A8-86F8D622A40F}" type="datetimeFigureOut">
              <a:rPr lang="fr-FR"/>
              <a:pPr>
                <a:defRPr/>
              </a:pPr>
              <a:t>22/04/2017</a:t>
            </a:fld>
            <a:endParaRPr lang="fr-FR"/>
          </a:p>
        </p:txBody>
      </p:sp>
      <p:sp>
        <p:nvSpPr>
          <p:cNvPr id="4" name="Espace réservé du pied de page 3"/>
          <p:cNvSpPr>
            <a:spLocks noGrp="1"/>
          </p:cNvSpPr>
          <p:nvPr>
            <p:ph type="ftr" sz="quarter" idx="11"/>
          </p:nvPr>
        </p:nvSpPr>
        <p:spPr>
          <a:xfrm>
            <a:off x="3124200" y="6356350"/>
            <a:ext cx="2895600" cy="365125"/>
          </a:xfrm>
          <a:prstGeom prst="rect">
            <a:avLst/>
          </a:prstGeom>
        </p:spPr>
        <p:txBody>
          <a:bodyPr/>
          <a:lstStyle>
            <a:lvl1pPr eaLnBrk="1" hangingPunct="1">
              <a:defRPr>
                <a:latin typeface="Arial" charset="0"/>
              </a:defRPr>
            </a:lvl1pPr>
          </a:lstStyle>
          <a:p>
            <a:pPr>
              <a:defRPr/>
            </a:pPr>
            <a:endParaRPr lang="fr-FR"/>
          </a:p>
        </p:txBody>
      </p:sp>
      <p:sp>
        <p:nvSpPr>
          <p:cNvPr id="5" name="Espace réservé du numéro de diapositive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1DA36C32-E984-441A-9F3C-2DA8D54DB4D8}" type="slidenum">
              <a:rPr lang="fr-FR" altLang="en-US"/>
              <a:pPr>
                <a:defRPr/>
              </a:pPr>
              <a:t>‹Nr.›</a:t>
            </a:fld>
            <a:endParaRPr lang="fr-FR" altLang="en-US"/>
          </a:p>
        </p:txBody>
      </p:sp>
    </p:spTree>
    <p:extLst>
      <p:ext uri="{BB962C8B-B14F-4D97-AF65-F5344CB8AC3E}">
        <p14:creationId xmlns:p14="http://schemas.microsoft.com/office/powerpoint/2010/main" val="38746510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457200" y="6356350"/>
            <a:ext cx="2133600" cy="365125"/>
          </a:xfrm>
          <a:prstGeom prst="rect">
            <a:avLst/>
          </a:prstGeom>
        </p:spPr>
        <p:txBody>
          <a:bodyPr/>
          <a:lstStyle>
            <a:lvl1pPr eaLnBrk="1" hangingPunct="1">
              <a:defRPr>
                <a:latin typeface="Arial" charset="0"/>
              </a:defRPr>
            </a:lvl1pPr>
          </a:lstStyle>
          <a:p>
            <a:pPr>
              <a:defRPr/>
            </a:pPr>
            <a:fld id="{EE66A3C8-E443-46A4-BB99-D9BCCAFF7F29}" type="datetimeFigureOut">
              <a:rPr lang="fr-FR"/>
              <a:pPr>
                <a:defRPr/>
              </a:pPr>
              <a:t>22/04/2017</a:t>
            </a:fld>
            <a:endParaRPr lang="fr-FR"/>
          </a:p>
        </p:txBody>
      </p:sp>
      <p:sp>
        <p:nvSpPr>
          <p:cNvPr id="3" name="Espace réservé du pied de page 2"/>
          <p:cNvSpPr>
            <a:spLocks noGrp="1"/>
          </p:cNvSpPr>
          <p:nvPr>
            <p:ph type="ftr" sz="quarter" idx="11"/>
          </p:nvPr>
        </p:nvSpPr>
        <p:spPr>
          <a:xfrm>
            <a:off x="3124200" y="6356350"/>
            <a:ext cx="2895600" cy="365125"/>
          </a:xfrm>
          <a:prstGeom prst="rect">
            <a:avLst/>
          </a:prstGeom>
        </p:spPr>
        <p:txBody>
          <a:bodyPr/>
          <a:lstStyle>
            <a:lvl1pPr eaLnBrk="1" hangingPunct="1">
              <a:defRPr>
                <a:latin typeface="Arial" charset="0"/>
              </a:defRPr>
            </a:lvl1pPr>
          </a:lstStyle>
          <a:p>
            <a:pPr>
              <a:defRPr/>
            </a:pPr>
            <a:endParaRPr lang="fr-FR"/>
          </a:p>
        </p:txBody>
      </p:sp>
      <p:sp>
        <p:nvSpPr>
          <p:cNvPr id="4" name="Espace réservé du numéro de diapositive 3"/>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272087D5-774B-4D2F-9558-4837F429DDC4}" type="slidenum">
              <a:rPr lang="fr-FR" altLang="en-US"/>
              <a:pPr>
                <a:defRPr/>
              </a:pPr>
              <a:t>‹Nr.›</a:t>
            </a:fld>
            <a:endParaRPr lang="fr-FR" altLang="en-US"/>
          </a:p>
        </p:txBody>
      </p:sp>
    </p:spTree>
    <p:extLst>
      <p:ext uri="{BB962C8B-B14F-4D97-AF65-F5344CB8AC3E}">
        <p14:creationId xmlns:p14="http://schemas.microsoft.com/office/powerpoint/2010/main" val="2934614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a:prstGeom prst="rect">
            <a:avLst/>
          </a:prstGeo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lvl1pPr eaLnBrk="1" hangingPunct="1">
              <a:defRPr>
                <a:latin typeface="Arial" charset="0"/>
              </a:defRPr>
            </a:lvl1pPr>
          </a:lstStyle>
          <a:p>
            <a:pPr>
              <a:defRPr/>
            </a:pPr>
            <a:fld id="{CEEFF461-F81C-463F-94F6-1B5471FE6A23}" type="datetimeFigureOut">
              <a:rPr lang="fr-FR"/>
              <a:pPr>
                <a:defRPr/>
              </a:pPr>
              <a:t>22/04/2017</a:t>
            </a:fld>
            <a:endParaRPr lang="fr-FR"/>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a:lstStyle>
            <a:lvl1pPr eaLnBrk="1" hangingPunct="1">
              <a:defRPr>
                <a:latin typeface="Arial" charset="0"/>
              </a:defRPr>
            </a:lvl1pPr>
          </a:lstStyle>
          <a:p>
            <a:pPr>
              <a:defRPr/>
            </a:pPr>
            <a:endParaRPr lang="fr-FR"/>
          </a:p>
        </p:txBody>
      </p:sp>
      <p:sp>
        <p:nvSpPr>
          <p:cNvPr id="7" name="Espace réservé du numéro de diapositive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58102EB8-3DE0-4503-A54C-F8C4B7729C5A}" type="slidenum">
              <a:rPr lang="fr-FR" altLang="en-US"/>
              <a:pPr>
                <a:defRPr/>
              </a:pPr>
              <a:t>‹Nr.›</a:t>
            </a:fld>
            <a:endParaRPr lang="fr-FR" altLang="en-US"/>
          </a:p>
        </p:txBody>
      </p:sp>
    </p:spTree>
    <p:extLst>
      <p:ext uri="{BB962C8B-B14F-4D97-AF65-F5344CB8AC3E}">
        <p14:creationId xmlns:p14="http://schemas.microsoft.com/office/powerpoint/2010/main" val="7940936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lvl1pPr eaLnBrk="1" hangingPunct="1">
              <a:defRPr>
                <a:latin typeface="Arial" charset="0"/>
              </a:defRPr>
            </a:lvl1pPr>
          </a:lstStyle>
          <a:p>
            <a:pPr>
              <a:defRPr/>
            </a:pPr>
            <a:fld id="{FE74C381-0132-4E3A-84D7-D8F3A5A454DF}" type="datetimeFigureOut">
              <a:rPr lang="fr-FR"/>
              <a:pPr>
                <a:defRPr/>
              </a:pPr>
              <a:t>22/04/2017</a:t>
            </a:fld>
            <a:endParaRPr lang="fr-FR"/>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a:lstStyle>
            <a:lvl1pPr eaLnBrk="1" hangingPunct="1">
              <a:defRPr>
                <a:latin typeface="Arial" charset="0"/>
              </a:defRPr>
            </a:lvl1pPr>
          </a:lstStyle>
          <a:p>
            <a:pPr>
              <a:defRPr/>
            </a:pPr>
            <a:endParaRPr lang="fr-FR"/>
          </a:p>
        </p:txBody>
      </p:sp>
      <p:sp>
        <p:nvSpPr>
          <p:cNvPr id="7" name="Espace réservé du numéro de diapositive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E133877D-EF2B-415C-B10B-CE2CFC5B6463}" type="slidenum">
              <a:rPr lang="fr-FR" altLang="en-US"/>
              <a:pPr>
                <a:defRPr/>
              </a:pPr>
              <a:t>‹Nr.›</a:t>
            </a:fld>
            <a:endParaRPr lang="fr-FR" altLang="en-US"/>
          </a:p>
        </p:txBody>
      </p:sp>
    </p:spTree>
    <p:extLst>
      <p:ext uri="{BB962C8B-B14F-4D97-AF65-F5344CB8AC3E}">
        <p14:creationId xmlns:p14="http://schemas.microsoft.com/office/powerpoint/2010/main" val="28730385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1600200"/>
            <a:ext cx="8229600" cy="4525963"/>
          </a:xfrm>
          <a:prstGeom prst="rect">
            <a:avLst/>
          </a:prstGeo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lvl1pPr eaLnBrk="1" hangingPunct="1">
              <a:defRPr>
                <a:latin typeface="Arial" charset="0"/>
              </a:defRPr>
            </a:lvl1pPr>
          </a:lstStyle>
          <a:p>
            <a:pPr>
              <a:defRPr/>
            </a:pPr>
            <a:fld id="{7EF99AAB-E6A7-466A-91D3-EFECD26BC193}" type="datetimeFigureOut">
              <a:rPr lang="fr-FR"/>
              <a:pPr>
                <a:defRPr/>
              </a:pPr>
              <a:t>22/04/2017</a:t>
            </a:fld>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lvl1pPr eaLnBrk="1" hangingPunct="1">
              <a:defRPr>
                <a:latin typeface="Arial" charset="0"/>
              </a:defRPr>
            </a:lvl1pPr>
          </a:lstStyle>
          <a:p>
            <a:pPr>
              <a:defRPr/>
            </a:pPr>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013721B7-61D7-4F90-9BD0-5400898A1981}" type="slidenum">
              <a:rPr lang="fr-FR" altLang="en-US"/>
              <a:pPr>
                <a:defRPr/>
              </a:pPr>
              <a:t>‹Nr.›</a:t>
            </a:fld>
            <a:endParaRPr lang="fr-FR" altLang="en-US"/>
          </a:p>
        </p:txBody>
      </p:sp>
    </p:spTree>
    <p:extLst>
      <p:ext uri="{BB962C8B-B14F-4D97-AF65-F5344CB8AC3E}">
        <p14:creationId xmlns:p14="http://schemas.microsoft.com/office/powerpoint/2010/main" val="13452364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a:prstGeom prst="rect">
            <a:avLst/>
          </a:prstGeo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a:prstGeom prst="rect">
            <a:avLst/>
          </a:prstGeo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lvl1pPr eaLnBrk="1" hangingPunct="1">
              <a:defRPr>
                <a:latin typeface="Arial" charset="0"/>
              </a:defRPr>
            </a:lvl1pPr>
          </a:lstStyle>
          <a:p>
            <a:pPr>
              <a:defRPr/>
            </a:pPr>
            <a:fld id="{B0E38B56-1CBD-4E94-B054-B72879F6865B}" type="datetimeFigureOut">
              <a:rPr lang="fr-FR"/>
              <a:pPr>
                <a:defRPr/>
              </a:pPr>
              <a:t>22/04/2017</a:t>
            </a:fld>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lvl1pPr eaLnBrk="1" hangingPunct="1">
              <a:defRPr>
                <a:latin typeface="Arial" charset="0"/>
              </a:defRPr>
            </a:lvl1pPr>
          </a:lstStyle>
          <a:p>
            <a:pPr>
              <a:defRPr/>
            </a:pPr>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F2F20F20-7FDA-499D-8DD2-4B41643E7578}" type="slidenum">
              <a:rPr lang="fr-FR" altLang="en-US"/>
              <a:pPr>
                <a:defRPr/>
              </a:pPr>
              <a:t>‹Nr.›</a:t>
            </a:fld>
            <a:endParaRPr lang="fr-FR" altLang="en-US"/>
          </a:p>
        </p:txBody>
      </p:sp>
    </p:spTree>
    <p:extLst>
      <p:ext uri="{BB962C8B-B14F-4D97-AF65-F5344CB8AC3E}">
        <p14:creationId xmlns:p14="http://schemas.microsoft.com/office/powerpoint/2010/main" val="14775864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a:prstGeom prst="rect">
            <a:avLst/>
          </a:prstGeo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lvl1pPr eaLnBrk="1" hangingPunct="1">
              <a:defRPr>
                <a:solidFill>
                  <a:prstClr val="black"/>
                </a:solidFill>
                <a:latin typeface="Arial" charset="0"/>
              </a:defRPr>
            </a:lvl1pPr>
          </a:lstStyle>
          <a:p>
            <a:pPr>
              <a:defRPr/>
            </a:pPr>
            <a:fld id="{9826BAC7-17C7-4AFB-881A-25A2B0C78753}" type="datetimeFigureOut">
              <a:rPr lang="fr-FR"/>
              <a:pPr>
                <a:defRPr/>
              </a:pPr>
              <a:t>22/04/2017</a:t>
            </a:fld>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lvl1pPr eaLnBrk="1" hangingPunct="1">
              <a:defRPr>
                <a:solidFill>
                  <a:prstClr val="black"/>
                </a:solidFill>
                <a:latin typeface="Arial" charset="0"/>
              </a:defRPr>
            </a:lvl1pPr>
          </a:lstStyle>
          <a:p>
            <a:pPr>
              <a:defRPr/>
            </a:pPr>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defRPr>
            </a:lvl1pPr>
          </a:lstStyle>
          <a:p>
            <a:pPr>
              <a:defRPr/>
            </a:pPr>
            <a:fld id="{6B28255C-F08E-4210-B118-E27833EF6369}" type="slidenum">
              <a:rPr lang="fr-FR" altLang="en-US"/>
              <a:pPr>
                <a:defRPr/>
              </a:pPr>
              <a:t>‹Nr.›</a:t>
            </a:fld>
            <a:endParaRPr lang="fr-FR" altLang="en-US"/>
          </a:p>
        </p:txBody>
      </p:sp>
    </p:spTree>
    <p:extLst>
      <p:ext uri="{BB962C8B-B14F-4D97-AF65-F5344CB8AC3E}">
        <p14:creationId xmlns:p14="http://schemas.microsoft.com/office/powerpoint/2010/main" val="10354343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Cliquez pour modifier le style du titre</a:t>
            </a:r>
            <a:endParaRPr lang="fr-FR"/>
          </a:p>
        </p:txBody>
      </p:sp>
      <p:sp>
        <p:nvSpPr>
          <p:cNvPr id="3" name="Espace réservé du contenu 2"/>
          <p:cNvSpPr>
            <a:spLocks noGrp="1"/>
          </p:cNvSpPr>
          <p:nvPr>
            <p:ph idx="1"/>
          </p:nvPr>
        </p:nvSpPr>
        <p:spPr>
          <a:xfrm>
            <a:off x="457200" y="1600200"/>
            <a:ext cx="8229600" cy="4525963"/>
          </a:xfrm>
          <a:prstGeom prst="rect">
            <a:avLst/>
          </a:prstGeo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lvl1pPr eaLnBrk="1" hangingPunct="1">
              <a:defRPr>
                <a:solidFill>
                  <a:prstClr val="black"/>
                </a:solidFill>
                <a:latin typeface="Arial" charset="0"/>
              </a:defRPr>
            </a:lvl1pPr>
          </a:lstStyle>
          <a:p>
            <a:pPr>
              <a:defRPr/>
            </a:pPr>
            <a:fld id="{D8250AD7-161D-46AB-A1CF-FA3B4AE6F4FA}" type="datetimeFigureOut">
              <a:rPr lang="fr-FR"/>
              <a:pPr>
                <a:defRPr/>
              </a:pPr>
              <a:t>22/04/2017</a:t>
            </a:fld>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lvl1pPr eaLnBrk="1" hangingPunct="1">
              <a:defRPr>
                <a:solidFill>
                  <a:prstClr val="black"/>
                </a:solidFill>
                <a:latin typeface="Arial" charset="0"/>
              </a:defRPr>
            </a:lvl1pPr>
          </a:lstStyle>
          <a:p>
            <a:pPr>
              <a:defRPr/>
            </a:pPr>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defRPr>
            </a:lvl1pPr>
          </a:lstStyle>
          <a:p>
            <a:pPr>
              <a:defRPr/>
            </a:pPr>
            <a:fld id="{3FFE3CAC-DD8A-4F15-9F68-A92234A1F085}" type="slidenum">
              <a:rPr lang="fr-FR" altLang="en-US"/>
              <a:pPr>
                <a:defRPr/>
              </a:pPr>
              <a:t>‹Nr.›</a:t>
            </a:fld>
            <a:endParaRPr lang="fr-FR" altLang="en-US"/>
          </a:p>
        </p:txBody>
      </p:sp>
    </p:spTree>
    <p:extLst>
      <p:ext uri="{BB962C8B-B14F-4D97-AF65-F5344CB8AC3E}">
        <p14:creationId xmlns:p14="http://schemas.microsoft.com/office/powerpoint/2010/main" val="8154505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u2">
    <p:spTree>
      <p:nvGrpSpPr>
        <p:cNvPr id="1" name=""/>
        <p:cNvGrpSpPr/>
        <p:nvPr/>
      </p:nvGrpSpPr>
      <p:grpSpPr>
        <a:xfrm>
          <a:off x="0" y="0"/>
          <a:ext cx="0" cy="0"/>
          <a:chOff x="0" y="0"/>
          <a:chExt cx="0" cy="0"/>
        </a:xfrm>
      </p:grpSpPr>
      <p:sp>
        <p:nvSpPr>
          <p:cNvPr id="2" name="Titre 1"/>
          <p:cNvSpPr>
            <a:spLocks noGrp="1"/>
          </p:cNvSpPr>
          <p:nvPr>
            <p:ph type="title"/>
          </p:nvPr>
        </p:nvSpPr>
        <p:spPr>
          <a:xfrm>
            <a:off x="500034" y="1000108"/>
            <a:ext cx="8229600" cy="500066"/>
          </a:xfrm>
        </p:spPr>
        <p:txBody>
          <a:bodyPr>
            <a:normAutofit/>
          </a:bodyPr>
          <a:lstStyle>
            <a:lvl1pPr>
              <a:defRPr sz="3600"/>
            </a:lvl1pPr>
          </a:lstStyle>
          <a:p>
            <a:r>
              <a:rPr lang="en-US" noProof="0" smtClean="0"/>
              <a:t>Cliquez pour modifier le style du titre</a:t>
            </a:r>
            <a:endParaRPr lang="en-US" noProof="0"/>
          </a:p>
        </p:txBody>
      </p:sp>
      <p:sp>
        <p:nvSpPr>
          <p:cNvPr id="3" name="Espace réservé du contenu 2"/>
          <p:cNvSpPr>
            <a:spLocks noGrp="1"/>
          </p:cNvSpPr>
          <p:nvPr>
            <p:ph idx="1"/>
          </p:nvPr>
        </p:nvSpPr>
        <p:spPr>
          <a:xfrm>
            <a:off x="457200" y="1643050"/>
            <a:ext cx="8229600" cy="4714908"/>
          </a:xfrm>
          <a:ln>
            <a:noFill/>
          </a:ln>
        </p:spPr>
        <p:txBody>
          <a:bodyPr>
            <a:normAutofit/>
          </a:bodyPr>
          <a:lstStyle>
            <a:lvl5pPr>
              <a:defRPr/>
            </a:lvl5pPr>
          </a:lstStyle>
          <a:p>
            <a:pPr lvl="0"/>
            <a:r>
              <a:rPr lang="en-US" noProof="0" smtClean="0"/>
              <a:t>Cliquez pour modifier les styles du texte du masque</a:t>
            </a:r>
          </a:p>
          <a:p>
            <a:pPr lvl="1"/>
            <a:r>
              <a:rPr lang="en-US" noProof="0" smtClean="0"/>
              <a:t>Deuxième niveau</a:t>
            </a:r>
          </a:p>
          <a:p>
            <a:pPr lvl="2"/>
            <a:r>
              <a:rPr lang="en-US" noProof="0" smtClean="0"/>
              <a:t>Troisième niveau</a:t>
            </a:r>
          </a:p>
          <a:p>
            <a:pPr lvl="3"/>
            <a:r>
              <a:rPr lang="en-US" noProof="0" smtClean="0"/>
              <a:t>Quatrième niveau</a:t>
            </a:r>
          </a:p>
          <a:p>
            <a:pPr lvl="4"/>
            <a:r>
              <a:rPr lang="en-US" noProof="0" smtClean="0"/>
              <a:t>Cinquième niveau</a:t>
            </a:r>
            <a:endParaRPr lang="en-US" noProof="0"/>
          </a:p>
        </p:txBody>
      </p:sp>
      <p:sp>
        <p:nvSpPr>
          <p:cNvPr id="4" name="Espace réservé de la date 3"/>
          <p:cNvSpPr>
            <a:spLocks noGrp="1"/>
          </p:cNvSpPr>
          <p:nvPr>
            <p:ph type="dt" sz="half" idx="10"/>
          </p:nvPr>
        </p:nvSpPr>
        <p:spPr>
          <a:xfrm>
            <a:off x="8001000" y="6400800"/>
            <a:ext cx="957263" cy="457200"/>
          </a:xfrm>
        </p:spPr>
        <p:txBody>
          <a:bodyPr/>
          <a:lstStyle>
            <a:lvl1pPr>
              <a:defRPr/>
            </a:lvl1pPr>
          </a:lstStyle>
          <a:p>
            <a:pPr>
              <a:defRPr/>
            </a:pPr>
            <a:fld id="{630D49CE-1F1B-4053-90FC-80C4D022FA01}" type="datetimeFigureOut">
              <a:rPr lang="fr-FR"/>
              <a:pPr>
                <a:defRPr/>
              </a:pPr>
              <a:t>22/04/2017</a:t>
            </a:fld>
            <a:endParaRPr lang="fr-FR" dirty="0"/>
          </a:p>
        </p:txBody>
      </p:sp>
      <p:sp>
        <p:nvSpPr>
          <p:cNvPr id="5" name="Espace réservé du pied de page 4"/>
          <p:cNvSpPr>
            <a:spLocks noGrp="1"/>
          </p:cNvSpPr>
          <p:nvPr>
            <p:ph type="ftr" sz="quarter" idx="11"/>
          </p:nvPr>
        </p:nvSpPr>
        <p:spPr>
          <a:xfrm>
            <a:off x="3714750" y="6400800"/>
            <a:ext cx="4254500" cy="457200"/>
          </a:xfrm>
        </p:spPr>
        <p:txBody>
          <a:bodyPr/>
          <a:lstStyle>
            <a:lvl1pPr>
              <a:defRPr/>
            </a:lvl1pPr>
          </a:lstStyle>
          <a:p>
            <a:pPr>
              <a:defRPr/>
            </a:pPr>
            <a:endParaRPr lang="fr-FR"/>
          </a:p>
        </p:txBody>
      </p:sp>
    </p:spTree>
    <p:extLst>
      <p:ext uri="{BB962C8B-B14F-4D97-AF65-F5344CB8AC3E}">
        <p14:creationId xmlns:p14="http://schemas.microsoft.com/office/powerpoint/2010/main" val="23313884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lvl1pPr eaLnBrk="1" hangingPunct="1">
              <a:defRPr>
                <a:solidFill>
                  <a:prstClr val="black"/>
                </a:solidFill>
                <a:latin typeface="Arial" charset="0"/>
              </a:defRPr>
            </a:lvl1pPr>
          </a:lstStyle>
          <a:p>
            <a:pPr>
              <a:defRPr/>
            </a:pPr>
            <a:fld id="{28DC9812-AC86-43C3-91CA-C9BFF9354747}" type="datetimeFigureOut">
              <a:rPr lang="fr-FR"/>
              <a:pPr>
                <a:defRPr/>
              </a:pPr>
              <a:t>22/04/2017</a:t>
            </a:fld>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lvl1pPr eaLnBrk="1" hangingPunct="1">
              <a:defRPr>
                <a:solidFill>
                  <a:prstClr val="black"/>
                </a:solidFill>
                <a:latin typeface="Arial" charset="0"/>
              </a:defRPr>
            </a:lvl1pPr>
          </a:lstStyle>
          <a:p>
            <a:pPr>
              <a:defRPr/>
            </a:pPr>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defRPr>
            </a:lvl1pPr>
          </a:lstStyle>
          <a:p>
            <a:pPr>
              <a:defRPr/>
            </a:pPr>
            <a:fld id="{26CD3921-09E9-4A72-87F6-895EDEAB86B5}" type="slidenum">
              <a:rPr lang="fr-FR" altLang="en-US"/>
              <a:pPr>
                <a:defRPr/>
              </a:pPr>
              <a:t>‹Nr.›</a:t>
            </a:fld>
            <a:endParaRPr lang="fr-FR" altLang="en-US"/>
          </a:p>
        </p:txBody>
      </p:sp>
    </p:spTree>
    <p:extLst>
      <p:ext uri="{BB962C8B-B14F-4D97-AF65-F5344CB8AC3E}">
        <p14:creationId xmlns:p14="http://schemas.microsoft.com/office/powerpoint/2010/main" val="15460190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lvl1pPr eaLnBrk="1" hangingPunct="1">
              <a:defRPr>
                <a:solidFill>
                  <a:prstClr val="black"/>
                </a:solidFill>
                <a:latin typeface="Arial" charset="0"/>
              </a:defRPr>
            </a:lvl1pPr>
          </a:lstStyle>
          <a:p>
            <a:pPr>
              <a:defRPr/>
            </a:pPr>
            <a:fld id="{C36A0A7A-0216-460D-BB9B-31EF9FCA122A}" type="datetimeFigureOut">
              <a:rPr lang="fr-FR"/>
              <a:pPr>
                <a:defRPr/>
              </a:pPr>
              <a:t>22/04/2017</a:t>
            </a:fld>
            <a:endParaRPr lang="fr-FR"/>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a:lstStyle>
            <a:lvl1pPr eaLnBrk="1" hangingPunct="1">
              <a:defRPr>
                <a:solidFill>
                  <a:prstClr val="black"/>
                </a:solidFill>
                <a:latin typeface="Arial" charset="0"/>
              </a:defRPr>
            </a:lvl1pPr>
          </a:lstStyle>
          <a:p>
            <a:pPr>
              <a:defRPr/>
            </a:pPr>
            <a:endParaRPr lang="fr-FR"/>
          </a:p>
        </p:txBody>
      </p:sp>
      <p:sp>
        <p:nvSpPr>
          <p:cNvPr id="7" name="Espace réservé du numéro de diapositive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defRPr>
            </a:lvl1pPr>
          </a:lstStyle>
          <a:p>
            <a:pPr>
              <a:defRPr/>
            </a:pPr>
            <a:fld id="{57AA79E4-882C-497A-B494-A397F58BB0DF}" type="slidenum">
              <a:rPr lang="fr-FR" altLang="en-US"/>
              <a:pPr>
                <a:defRPr/>
              </a:pPr>
              <a:t>‹Nr.›</a:t>
            </a:fld>
            <a:endParaRPr lang="fr-FR" altLang="en-US"/>
          </a:p>
        </p:txBody>
      </p:sp>
    </p:spTree>
    <p:extLst>
      <p:ext uri="{BB962C8B-B14F-4D97-AF65-F5344CB8AC3E}">
        <p14:creationId xmlns:p14="http://schemas.microsoft.com/office/powerpoint/2010/main" val="3962702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a:xfrm>
            <a:off x="457200" y="6356350"/>
            <a:ext cx="2133600" cy="365125"/>
          </a:xfrm>
          <a:prstGeom prst="rect">
            <a:avLst/>
          </a:prstGeom>
        </p:spPr>
        <p:txBody>
          <a:bodyPr/>
          <a:lstStyle>
            <a:lvl1pPr eaLnBrk="1" hangingPunct="1">
              <a:defRPr>
                <a:solidFill>
                  <a:prstClr val="black"/>
                </a:solidFill>
                <a:latin typeface="Arial" charset="0"/>
              </a:defRPr>
            </a:lvl1pPr>
          </a:lstStyle>
          <a:p>
            <a:pPr>
              <a:defRPr/>
            </a:pPr>
            <a:fld id="{F6FFC162-F5A4-49B9-A825-135ADA60FB91}" type="datetimeFigureOut">
              <a:rPr lang="fr-FR"/>
              <a:pPr>
                <a:defRPr/>
              </a:pPr>
              <a:t>22/04/2017</a:t>
            </a:fld>
            <a:endParaRPr lang="fr-FR"/>
          </a:p>
        </p:txBody>
      </p:sp>
      <p:sp>
        <p:nvSpPr>
          <p:cNvPr id="8" name="Espace réservé du pied de page 7"/>
          <p:cNvSpPr>
            <a:spLocks noGrp="1"/>
          </p:cNvSpPr>
          <p:nvPr>
            <p:ph type="ftr" sz="quarter" idx="11"/>
          </p:nvPr>
        </p:nvSpPr>
        <p:spPr>
          <a:xfrm>
            <a:off x="3124200" y="6356350"/>
            <a:ext cx="2895600" cy="365125"/>
          </a:xfrm>
          <a:prstGeom prst="rect">
            <a:avLst/>
          </a:prstGeom>
        </p:spPr>
        <p:txBody>
          <a:bodyPr/>
          <a:lstStyle>
            <a:lvl1pPr eaLnBrk="1" hangingPunct="1">
              <a:defRPr>
                <a:solidFill>
                  <a:prstClr val="black"/>
                </a:solidFill>
                <a:latin typeface="Arial" charset="0"/>
              </a:defRPr>
            </a:lvl1pPr>
          </a:lstStyle>
          <a:p>
            <a:pPr>
              <a:defRPr/>
            </a:pPr>
            <a:endParaRPr lang="fr-FR"/>
          </a:p>
        </p:txBody>
      </p:sp>
      <p:sp>
        <p:nvSpPr>
          <p:cNvPr id="9" name="Espace réservé du numéro de diapositive 8"/>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defRPr>
            </a:lvl1pPr>
          </a:lstStyle>
          <a:p>
            <a:pPr>
              <a:defRPr/>
            </a:pPr>
            <a:fld id="{FF1FB6B1-DC59-4088-B371-74B5FBA46F5F}" type="slidenum">
              <a:rPr lang="fr-FR" altLang="en-US"/>
              <a:pPr>
                <a:defRPr/>
              </a:pPr>
              <a:t>‹Nr.›</a:t>
            </a:fld>
            <a:endParaRPr lang="fr-FR" altLang="en-US"/>
          </a:p>
        </p:txBody>
      </p:sp>
    </p:spTree>
    <p:extLst>
      <p:ext uri="{BB962C8B-B14F-4D97-AF65-F5344CB8AC3E}">
        <p14:creationId xmlns:p14="http://schemas.microsoft.com/office/powerpoint/2010/main" val="5611398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a:xfrm>
            <a:off x="457200" y="6356350"/>
            <a:ext cx="2133600" cy="365125"/>
          </a:xfrm>
          <a:prstGeom prst="rect">
            <a:avLst/>
          </a:prstGeom>
        </p:spPr>
        <p:txBody>
          <a:bodyPr/>
          <a:lstStyle>
            <a:lvl1pPr eaLnBrk="1" hangingPunct="1">
              <a:defRPr>
                <a:solidFill>
                  <a:prstClr val="black"/>
                </a:solidFill>
                <a:latin typeface="Arial" charset="0"/>
              </a:defRPr>
            </a:lvl1pPr>
          </a:lstStyle>
          <a:p>
            <a:pPr>
              <a:defRPr/>
            </a:pPr>
            <a:fld id="{32DD532C-7CEF-4052-A510-65CC99F6E6C3}" type="datetimeFigureOut">
              <a:rPr lang="fr-FR"/>
              <a:pPr>
                <a:defRPr/>
              </a:pPr>
              <a:t>22/04/2017</a:t>
            </a:fld>
            <a:endParaRPr lang="fr-FR"/>
          </a:p>
        </p:txBody>
      </p:sp>
      <p:sp>
        <p:nvSpPr>
          <p:cNvPr id="4" name="Espace réservé du pied de page 3"/>
          <p:cNvSpPr>
            <a:spLocks noGrp="1"/>
          </p:cNvSpPr>
          <p:nvPr>
            <p:ph type="ftr" sz="quarter" idx="11"/>
          </p:nvPr>
        </p:nvSpPr>
        <p:spPr>
          <a:xfrm>
            <a:off x="3124200" y="6356350"/>
            <a:ext cx="2895600" cy="365125"/>
          </a:xfrm>
          <a:prstGeom prst="rect">
            <a:avLst/>
          </a:prstGeom>
        </p:spPr>
        <p:txBody>
          <a:bodyPr/>
          <a:lstStyle>
            <a:lvl1pPr eaLnBrk="1" hangingPunct="1">
              <a:defRPr>
                <a:solidFill>
                  <a:prstClr val="black"/>
                </a:solidFill>
                <a:latin typeface="Arial" charset="0"/>
              </a:defRPr>
            </a:lvl1pPr>
          </a:lstStyle>
          <a:p>
            <a:pPr>
              <a:defRPr/>
            </a:pPr>
            <a:endParaRPr lang="fr-FR"/>
          </a:p>
        </p:txBody>
      </p:sp>
      <p:sp>
        <p:nvSpPr>
          <p:cNvPr id="5" name="Espace réservé du numéro de diapositive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defRPr>
            </a:lvl1pPr>
          </a:lstStyle>
          <a:p>
            <a:pPr>
              <a:defRPr/>
            </a:pPr>
            <a:fld id="{8068EDC1-428C-4864-8C4D-307C964DB12E}" type="slidenum">
              <a:rPr lang="fr-FR" altLang="en-US"/>
              <a:pPr>
                <a:defRPr/>
              </a:pPr>
              <a:t>‹Nr.›</a:t>
            </a:fld>
            <a:endParaRPr lang="fr-FR" altLang="en-US"/>
          </a:p>
        </p:txBody>
      </p:sp>
    </p:spTree>
    <p:extLst>
      <p:ext uri="{BB962C8B-B14F-4D97-AF65-F5344CB8AC3E}">
        <p14:creationId xmlns:p14="http://schemas.microsoft.com/office/powerpoint/2010/main" val="33333167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457200" y="6356350"/>
            <a:ext cx="2133600" cy="365125"/>
          </a:xfrm>
          <a:prstGeom prst="rect">
            <a:avLst/>
          </a:prstGeom>
        </p:spPr>
        <p:txBody>
          <a:bodyPr/>
          <a:lstStyle>
            <a:lvl1pPr eaLnBrk="1" hangingPunct="1">
              <a:defRPr>
                <a:solidFill>
                  <a:prstClr val="black"/>
                </a:solidFill>
                <a:latin typeface="Arial" charset="0"/>
              </a:defRPr>
            </a:lvl1pPr>
          </a:lstStyle>
          <a:p>
            <a:pPr>
              <a:defRPr/>
            </a:pPr>
            <a:fld id="{E6FFC577-F004-471E-9567-7DC8A1B1E557}" type="datetimeFigureOut">
              <a:rPr lang="fr-FR"/>
              <a:pPr>
                <a:defRPr/>
              </a:pPr>
              <a:t>22/04/2017</a:t>
            </a:fld>
            <a:endParaRPr lang="fr-FR"/>
          </a:p>
        </p:txBody>
      </p:sp>
      <p:sp>
        <p:nvSpPr>
          <p:cNvPr id="3" name="Espace réservé du pied de page 2"/>
          <p:cNvSpPr>
            <a:spLocks noGrp="1"/>
          </p:cNvSpPr>
          <p:nvPr>
            <p:ph type="ftr" sz="quarter" idx="11"/>
          </p:nvPr>
        </p:nvSpPr>
        <p:spPr>
          <a:xfrm>
            <a:off x="3124200" y="6356350"/>
            <a:ext cx="2895600" cy="365125"/>
          </a:xfrm>
          <a:prstGeom prst="rect">
            <a:avLst/>
          </a:prstGeom>
        </p:spPr>
        <p:txBody>
          <a:bodyPr/>
          <a:lstStyle>
            <a:lvl1pPr eaLnBrk="1" hangingPunct="1">
              <a:defRPr>
                <a:solidFill>
                  <a:prstClr val="black"/>
                </a:solidFill>
                <a:latin typeface="Arial" charset="0"/>
              </a:defRPr>
            </a:lvl1pPr>
          </a:lstStyle>
          <a:p>
            <a:pPr>
              <a:defRPr/>
            </a:pPr>
            <a:endParaRPr lang="fr-FR"/>
          </a:p>
        </p:txBody>
      </p:sp>
      <p:sp>
        <p:nvSpPr>
          <p:cNvPr id="4" name="Espace réservé du numéro de diapositive 3"/>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defRPr>
            </a:lvl1pPr>
          </a:lstStyle>
          <a:p>
            <a:pPr>
              <a:defRPr/>
            </a:pPr>
            <a:fld id="{03B532AE-B6E5-40C8-B681-AB6E00B62AE2}" type="slidenum">
              <a:rPr lang="fr-FR" altLang="en-US"/>
              <a:pPr>
                <a:defRPr/>
              </a:pPr>
              <a:t>‹Nr.›</a:t>
            </a:fld>
            <a:endParaRPr lang="fr-FR" altLang="en-US"/>
          </a:p>
        </p:txBody>
      </p:sp>
    </p:spTree>
    <p:extLst>
      <p:ext uri="{BB962C8B-B14F-4D97-AF65-F5344CB8AC3E}">
        <p14:creationId xmlns:p14="http://schemas.microsoft.com/office/powerpoint/2010/main" val="14358443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a:prstGeom prst="rect">
            <a:avLst/>
          </a:prstGeo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lvl1pPr eaLnBrk="1" hangingPunct="1">
              <a:defRPr>
                <a:solidFill>
                  <a:prstClr val="black"/>
                </a:solidFill>
                <a:latin typeface="Arial" charset="0"/>
              </a:defRPr>
            </a:lvl1pPr>
          </a:lstStyle>
          <a:p>
            <a:pPr>
              <a:defRPr/>
            </a:pPr>
            <a:fld id="{5778AC38-F6BD-4223-82FE-C4A654070CF6}" type="datetimeFigureOut">
              <a:rPr lang="fr-FR"/>
              <a:pPr>
                <a:defRPr/>
              </a:pPr>
              <a:t>22/04/2017</a:t>
            </a:fld>
            <a:endParaRPr lang="fr-FR"/>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a:lstStyle>
            <a:lvl1pPr eaLnBrk="1" hangingPunct="1">
              <a:defRPr>
                <a:solidFill>
                  <a:prstClr val="black"/>
                </a:solidFill>
                <a:latin typeface="Arial" charset="0"/>
              </a:defRPr>
            </a:lvl1pPr>
          </a:lstStyle>
          <a:p>
            <a:pPr>
              <a:defRPr/>
            </a:pPr>
            <a:endParaRPr lang="fr-FR"/>
          </a:p>
        </p:txBody>
      </p:sp>
      <p:sp>
        <p:nvSpPr>
          <p:cNvPr id="7" name="Espace réservé du numéro de diapositive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defRPr>
            </a:lvl1pPr>
          </a:lstStyle>
          <a:p>
            <a:pPr>
              <a:defRPr/>
            </a:pPr>
            <a:fld id="{6A813D16-205C-431D-AD1A-FE2CE993AC35}" type="slidenum">
              <a:rPr lang="fr-FR" altLang="en-US"/>
              <a:pPr>
                <a:defRPr/>
              </a:pPr>
              <a:t>‹Nr.›</a:t>
            </a:fld>
            <a:endParaRPr lang="fr-FR" altLang="en-US"/>
          </a:p>
        </p:txBody>
      </p:sp>
    </p:spTree>
    <p:extLst>
      <p:ext uri="{BB962C8B-B14F-4D97-AF65-F5344CB8AC3E}">
        <p14:creationId xmlns:p14="http://schemas.microsoft.com/office/powerpoint/2010/main" val="12885648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lvl1pPr eaLnBrk="1" hangingPunct="1">
              <a:defRPr>
                <a:solidFill>
                  <a:prstClr val="black"/>
                </a:solidFill>
                <a:latin typeface="Arial" charset="0"/>
              </a:defRPr>
            </a:lvl1pPr>
          </a:lstStyle>
          <a:p>
            <a:pPr>
              <a:defRPr/>
            </a:pPr>
            <a:fld id="{45FEE7F3-8807-4494-960E-69CC4ACAD91C}" type="datetimeFigureOut">
              <a:rPr lang="fr-FR"/>
              <a:pPr>
                <a:defRPr/>
              </a:pPr>
              <a:t>22/04/2017</a:t>
            </a:fld>
            <a:endParaRPr lang="fr-FR"/>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a:lstStyle>
            <a:lvl1pPr eaLnBrk="1" hangingPunct="1">
              <a:defRPr>
                <a:solidFill>
                  <a:prstClr val="black"/>
                </a:solidFill>
                <a:latin typeface="Arial" charset="0"/>
              </a:defRPr>
            </a:lvl1pPr>
          </a:lstStyle>
          <a:p>
            <a:pPr>
              <a:defRPr/>
            </a:pPr>
            <a:endParaRPr lang="fr-FR"/>
          </a:p>
        </p:txBody>
      </p:sp>
      <p:sp>
        <p:nvSpPr>
          <p:cNvPr id="7" name="Espace réservé du numéro de diapositive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defRPr>
            </a:lvl1pPr>
          </a:lstStyle>
          <a:p>
            <a:pPr>
              <a:defRPr/>
            </a:pPr>
            <a:fld id="{DFEB2AF7-F80E-4C9C-B4B9-25490B52A0E8}" type="slidenum">
              <a:rPr lang="fr-FR" altLang="en-US"/>
              <a:pPr>
                <a:defRPr/>
              </a:pPr>
              <a:t>‹Nr.›</a:t>
            </a:fld>
            <a:endParaRPr lang="fr-FR" altLang="en-US"/>
          </a:p>
        </p:txBody>
      </p:sp>
    </p:spTree>
    <p:extLst>
      <p:ext uri="{BB962C8B-B14F-4D97-AF65-F5344CB8AC3E}">
        <p14:creationId xmlns:p14="http://schemas.microsoft.com/office/powerpoint/2010/main" val="41035022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1600200"/>
            <a:ext cx="8229600" cy="4525963"/>
          </a:xfrm>
          <a:prstGeom prst="rect">
            <a:avLst/>
          </a:prstGeo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lvl1pPr eaLnBrk="1" hangingPunct="1">
              <a:defRPr>
                <a:solidFill>
                  <a:prstClr val="black"/>
                </a:solidFill>
                <a:latin typeface="Arial" charset="0"/>
              </a:defRPr>
            </a:lvl1pPr>
          </a:lstStyle>
          <a:p>
            <a:pPr>
              <a:defRPr/>
            </a:pPr>
            <a:fld id="{454DDF48-8CAC-46C5-9EA8-ECB3FDF7BFBD}" type="datetimeFigureOut">
              <a:rPr lang="fr-FR"/>
              <a:pPr>
                <a:defRPr/>
              </a:pPr>
              <a:t>22/04/2017</a:t>
            </a:fld>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lvl1pPr eaLnBrk="1" hangingPunct="1">
              <a:defRPr>
                <a:solidFill>
                  <a:prstClr val="black"/>
                </a:solidFill>
                <a:latin typeface="Arial" charset="0"/>
              </a:defRPr>
            </a:lvl1pPr>
          </a:lstStyle>
          <a:p>
            <a:pPr>
              <a:defRPr/>
            </a:pPr>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defRPr>
            </a:lvl1pPr>
          </a:lstStyle>
          <a:p>
            <a:pPr>
              <a:defRPr/>
            </a:pPr>
            <a:fld id="{36D9749B-6263-4AF1-AC62-BFEDB40E0887}" type="slidenum">
              <a:rPr lang="fr-FR" altLang="en-US"/>
              <a:pPr>
                <a:defRPr/>
              </a:pPr>
              <a:t>‹Nr.›</a:t>
            </a:fld>
            <a:endParaRPr lang="fr-FR" altLang="en-US"/>
          </a:p>
        </p:txBody>
      </p:sp>
    </p:spTree>
    <p:extLst>
      <p:ext uri="{BB962C8B-B14F-4D97-AF65-F5344CB8AC3E}">
        <p14:creationId xmlns:p14="http://schemas.microsoft.com/office/powerpoint/2010/main" val="29679415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a:prstGeom prst="rect">
            <a:avLst/>
          </a:prstGeo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a:prstGeom prst="rect">
            <a:avLst/>
          </a:prstGeo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lvl1pPr eaLnBrk="1" hangingPunct="1">
              <a:defRPr>
                <a:solidFill>
                  <a:prstClr val="black"/>
                </a:solidFill>
                <a:latin typeface="Arial" charset="0"/>
              </a:defRPr>
            </a:lvl1pPr>
          </a:lstStyle>
          <a:p>
            <a:pPr>
              <a:defRPr/>
            </a:pPr>
            <a:fld id="{AFB9C520-7239-4054-83B1-F25B23191BA1}" type="datetimeFigureOut">
              <a:rPr lang="fr-FR"/>
              <a:pPr>
                <a:defRPr/>
              </a:pPr>
              <a:t>22/04/2017</a:t>
            </a:fld>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lvl1pPr eaLnBrk="1" hangingPunct="1">
              <a:defRPr>
                <a:solidFill>
                  <a:prstClr val="black"/>
                </a:solidFill>
                <a:latin typeface="Arial" charset="0"/>
              </a:defRPr>
            </a:lvl1pPr>
          </a:lstStyle>
          <a:p>
            <a:pPr>
              <a:defRPr/>
            </a:pPr>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defRPr>
            </a:lvl1pPr>
          </a:lstStyle>
          <a:p>
            <a:pPr>
              <a:defRPr/>
            </a:pPr>
            <a:fld id="{35BE29E4-2384-4A0E-A265-F5B17C7C195F}" type="slidenum">
              <a:rPr lang="fr-FR" altLang="en-US"/>
              <a:pPr>
                <a:defRPr/>
              </a:pPr>
              <a:t>‹Nr.›</a:t>
            </a:fld>
            <a:endParaRPr lang="fr-FR" altLang="en-US"/>
          </a:p>
        </p:txBody>
      </p:sp>
    </p:spTree>
    <p:extLst>
      <p:ext uri="{BB962C8B-B14F-4D97-AF65-F5344CB8AC3E}">
        <p14:creationId xmlns:p14="http://schemas.microsoft.com/office/powerpoint/2010/main" val="36720452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re ">
    <p:spTree>
      <p:nvGrpSpPr>
        <p:cNvPr id="1" name=""/>
        <p:cNvGrpSpPr/>
        <p:nvPr/>
      </p:nvGrpSpPr>
      <p:grpSpPr>
        <a:xfrm>
          <a:off x="0" y="0"/>
          <a:ext cx="0" cy="0"/>
          <a:chOff x="0" y="0"/>
          <a:chExt cx="0" cy="0"/>
        </a:xfrm>
      </p:grpSpPr>
      <p:sp>
        <p:nvSpPr>
          <p:cNvPr id="2" name="Titre 1"/>
          <p:cNvSpPr>
            <a:spLocks noGrp="1"/>
          </p:cNvSpPr>
          <p:nvPr>
            <p:ph type="title"/>
          </p:nvPr>
        </p:nvSpPr>
        <p:spPr>
          <a:xfrm>
            <a:off x="500034" y="1000108"/>
            <a:ext cx="8229600" cy="642942"/>
          </a:xfrm>
          <a:prstGeom prst="rect">
            <a:avLst/>
          </a:prstGeom>
        </p:spPr>
        <p:txBody>
          <a:bodyPr/>
          <a:lstStyle>
            <a:lvl1pPr>
              <a:defRPr/>
            </a:lvl1pPr>
          </a:lstStyle>
          <a:p>
            <a:r>
              <a:rPr lang="fr-FR" smtClean="0"/>
              <a:t>Cliquez pour modifier le style du titre</a:t>
            </a:r>
            <a:endParaRPr lang="en-US" dirty="0"/>
          </a:p>
        </p:txBody>
      </p:sp>
      <p:sp>
        <p:nvSpPr>
          <p:cNvPr id="3" name="Espace réservé de la date 3"/>
          <p:cNvSpPr>
            <a:spLocks noGrp="1"/>
          </p:cNvSpPr>
          <p:nvPr>
            <p:ph type="dt" sz="half" idx="10"/>
          </p:nvPr>
        </p:nvSpPr>
        <p:spPr>
          <a:xfrm>
            <a:off x="8001000" y="6400800"/>
            <a:ext cx="957263" cy="457200"/>
          </a:xfrm>
          <a:prstGeom prst="rect">
            <a:avLst/>
          </a:prstGeom>
        </p:spPr>
        <p:txBody>
          <a:bodyPr/>
          <a:lstStyle>
            <a:lvl1pPr eaLnBrk="1" hangingPunct="1">
              <a:defRPr>
                <a:latin typeface="Arial" charset="0"/>
              </a:defRPr>
            </a:lvl1pPr>
          </a:lstStyle>
          <a:p>
            <a:pPr>
              <a:defRPr/>
            </a:pPr>
            <a:fld id="{176679D8-003A-4964-858D-E14FF76E3BB6}" type="datetimeFigureOut">
              <a:rPr lang="fr-FR"/>
              <a:pPr>
                <a:defRPr/>
              </a:pPr>
              <a:t>22/04/2017</a:t>
            </a:fld>
            <a:endParaRPr lang="fr-FR" dirty="0"/>
          </a:p>
        </p:txBody>
      </p:sp>
      <p:sp>
        <p:nvSpPr>
          <p:cNvPr id="4" name="Espace réservé du pied de page 4"/>
          <p:cNvSpPr>
            <a:spLocks noGrp="1"/>
          </p:cNvSpPr>
          <p:nvPr>
            <p:ph type="ftr" sz="quarter" idx="11"/>
          </p:nvPr>
        </p:nvSpPr>
        <p:spPr>
          <a:xfrm>
            <a:off x="3714750" y="6400800"/>
            <a:ext cx="4254500" cy="457200"/>
          </a:xfrm>
          <a:prstGeom prst="rect">
            <a:avLst/>
          </a:prstGeom>
        </p:spPr>
        <p:txBody>
          <a:bodyPr/>
          <a:lstStyle>
            <a:lvl1pPr eaLnBrk="1" hangingPunct="1">
              <a:defRPr>
                <a:latin typeface="Arial" charset="0"/>
              </a:defRPr>
            </a:lvl1pPr>
          </a:lstStyle>
          <a:p>
            <a:pPr>
              <a:defRPr/>
            </a:pPr>
            <a:r>
              <a:rPr lang="fr-FR"/>
              <a:t>Name of the </a:t>
            </a:r>
            <a:r>
              <a:rPr lang="fr-FR" err="1"/>
              <a:t>meeeting</a:t>
            </a:r>
            <a:endParaRPr lang="fr-FR"/>
          </a:p>
        </p:txBody>
      </p:sp>
    </p:spTree>
    <p:extLst>
      <p:ext uri="{BB962C8B-B14F-4D97-AF65-F5344CB8AC3E}">
        <p14:creationId xmlns:p14="http://schemas.microsoft.com/office/powerpoint/2010/main" val="6034772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contenu2">
    <p:spTree>
      <p:nvGrpSpPr>
        <p:cNvPr id="1" name=""/>
        <p:cNvGrpSpPr/>
        <p:nvPr/>
      </p:nvGrpSpPr>
      <p:grpSpPr>
        <a:xfrm>
          <a:off x="0" y="0"/>
          <a:ext cx="0" cy="0"/>
          <a:chOff x="0" y="0"/>
          <a:chExt cx="0" cy="0"/>
        </a:xfrm>
      </p:grpSpPr>
      <p:sp>
        <p:nvSpPr>
          <p:cNvPr id="2" name="Titre 1"/>
          <p:cNvSpPr>
            <a:spLocks noGrp="1"/>
          </p:cNvSpPr>
          <p:nvPr>
            <p:ph type="title"/>
          </p:nvPr>
        </p:nvSpPr>
        <p:spPr>
          <a:xfrm>
            <a:off x="1259632" y="116632"/>
            <a:ext cx="7776864" cy="500066"/>
          </a:xfrm>
        </p:spPr>
        <p:txBody>
          <a:bodyPr>
            <a:noAutofit/>
          </a:bodyPr>
          <a:lstStyle>
            <a:lvl1pPr algn="r">
              <a:defRPr sz="3200">
                <a:solidFill>
                  <a:schemeClr val="bg1"/>
                </a:solidFill>
              </a:defRPr>
            </a:lvl1pPr>
          </a:lstStyle>
          <a:p>
            <a:r>
              <a:rPr lang="en-US" noProof="0" smtClean="0"/>
              <a:t>Cliquez pour modifier le style du titre</a:t>
            </a:r>
            <a:endParaRPr lang="en-US" noProof="0"/>
          </a:p>
        </p:txBody>
      </p:sp>
      <p:sp>
        <p:nvSpPr>
          <p:cNvPr id="3" name="Espace réservé du contenu 2"/>
          <p:cNvSpPr>
            <a:spLocks noGrp="1"/>
          </p:cNvSpPr>
          <p:nvPr>
            <p:ph idx="1"/>
          </p:nvPr>
        </p:nvSpPr>
        <p:spPr>
          <a:xfrm>
            <a:off x="467544" y="1052736"/>
            <a:ext cx="8229600" cy="5233214"/>
          </a:xfrm>
          <a:ln>
            <a:noFill/>
          </a:ln>
        </p:spPr>
        <p:txBody>
          <a:bodyPr>
            <a:normAutofit/>
          </a:bodyPr>
          <a:lstStyle>
            <a:lvl5pPr>
              <a:defRPr/>
            </a:lvl5pPr>
          </a:lstStyle>
          <a:p>
            <a:pPr lvl="0"/>
            <a:r>
              <a:rPr lang="en-US" noProof="0" smtClean="0"/>
              <a:t>Cliquez pour modifier les styles du texte du masque</a:t>
            </a:r>
          </a:p>
          <a:p>
            <a:pPr lvl="1"/>
            <a:r>
              <a:rPr lang="en-US" noProof="0" smtClean="0"/>
              <a:t>Deuxième niveau</a:t>
            </a:r>
          </a:p>
          <a:p>
            <a:pPr lvl="2"/>
            <a:r>
              <a:rPr lang="en-US" noProof="0" smtClean="0"/>
              <a:t>Troisième niveau</a:t>
            </a:r>
          </a:p>
          <a:p>
            <a:pPr lvl="3"/>
            <a:r>
              <a:rPr lang="en-US" noProof="0" smtClean="0"/>
              <a:t>Quatrième niveau</a:t>
            </a:r>
          </a:p>
          <a:p>
            <a:pPr lvl="4"/>
            <a:r>
              <a:rPr lang="en-US" noProof="0" smtClean="0"/>
              <a:t>Cinquième niveau</a:t>
            </a:r>
            <a:endParaRPr lang="en-US" noProof="0"/>
          </a:p>
        </p:txBody>
      </p:sp>
      <p:sp>
        <p:nvSpPr>
          <p:cNvPr id="4" name="Espace réservé de la date 3"/>
          <p:cNvSpPr>
            <a:spLocks noGrp="1"/>
          </p:cNvSpPr>
          <p:nvPr>
            <p:ph type="dt" sz="half" idx="10"/>
          </p:nvPr>
        </p:nvSpPr>
        <p:spPr>
          <a:xfrm>
            <a:off x="8001000" y="6400800"/>
            <a:ext cx="957263" cy="457200"/>
          </a:xfrm>
        </p:spPr>
        <p:txBody>
          <a:bodyPr/>
          <a:lstStyle>
            <a:lvl1pPr>
              <a:defRPr/>
            </a:lvl1pPr>
          </a:lstStyle>
          <a:p>
            <a:pPr>
              <a:defRPr/>
            </a:pPr>
            <a:fld id="{8B14F78D-9038-4154-B9F2-925F9A0C0FB6}" type="datetimeFigureOut">
              <a:rPr lang="fr-FR"/>
              <a:pPr>
                <a:defRPr/>
              </a:pPr>
              <a:t>22/04/2017</a:t>
            </a:fld>
            <a:endParaRPr lang="fr-FR" dirty="0"/>
          </a:p>
        </p:txBody>
      </p:sp>
      <p:pic>
        <p:nvPicPr>
          <p:cNvPr id="6" name="Grafik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91880" y="6566678"/>
            <a:ext cx="362712" cy="246698"/>
          </a:xfrm>
          <a:prstGeom prst="rect">
            <a:avLst/>
          </a:prstGeom>
        </p:spPr>
      </p:pic>
      <p:pic>
        <p:nvPicPr>
          <p:cNvPr id="7" name="Grafik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V="1">
            <a:off x="3923928" y="6584582"/>
            <a:ext cx="393192" cy="228794"/>
          </a:xfrm>
          <a:prstGeom prst="rect">
            <a:avLst/>
          </a:prstGeom>
        </p:spPr>
      </p:pic>
    </p:spTree>
    <p:extLst>
      <p:ext uri="{BB962C8B-B14F-4D97-AF65-F5344CB8AC3E}">
        <p14:creationId xmlns:p14="http://schemas.microsoft.com/office/powerpoint/2010/main" val="302034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apo titre + vid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noProof="0" smtClean="0"/>
              <a:t>Cliquez pour modifier le style du titre</a:t>
            </a:r>
            <a:endParaRPr lang="en-US" noProof="0"/>
          </a:p>
        </p:txBody>
      </p:sp>
      <p:sp>
        <p:nvSpPr>
          <p:cNvPr id="3" name="Espace réservé de la date 13"/>
          <p:cNvSpPr>
            <a:spLocks noGrp="1"/>
          </p:cNvSpPr>
          <p:nvPr>
            <p:ph type="dt" sz="half" idx="10"/>
          </p:nvPr>
        </p:nvSpPr>
        <p:spPr/>
        <p:txBody>
          <a:bodyPr/>
          <a:lstStyle>
            <a:lvl1pPr>
              <a:defRPr/>
            </a:lvl1pPr>
          </a:lstStyle>
          <a:p>
            <a:pPr>
              <a:defRPr/>
            </a:pPr>
            <a:fld id="{FB3D37FD-C795-4854-8FE7-7305F8204FF3}" type="datetimeFigureOut">
              <a:rPr lang="fr-FR"/>
              <a:pPr>
                <a:defRPr/>
              </a:pPr>
              <a:t>22/04/2017</a:t>
            </a:fld>
            <a:endParaRPr lang="fr-FR" dirty="0"/>
          </a:p>
        </p:txBody>
      </p:sp>
      <p:sp>
        <p:nvSpPr>
          <p:cNvPr id="4" name="Espace réservé du pied de page 2"/>
          <p:cNvSpPr>
            <a:spLocks noGrp="1"/>
          </p:cNvSpPr>
          <p:nvPr>
            <p:ph type="ftr" sz="quarter" idx="11"/>
          </p:nvPr>
        </p:nvSpPr>
        <p:spPr/>
        <p:txBody>
          <a:bodyPr/>
          <a:lstStyle>
            <a:lvl1pPr>
              <a:defRPr/>
            </a:lvl1pPr>
          </a:lstStyle>
          <a:p>
            <a:pPr>
              <a:defRPr/>
            </a:pPr>
            <a:endParaRPr lang="fr-FR"/>
          </a:p>
        </p:txBody>
      </p:sp>
    </p:spTree>
    <p:extLst>
      <p:ext uri="{BB962C8B-B14F-4D97-AF65-F5344CB8AC3E}">
        <p14:creationId xmlns:p14="http://schemas.microsoft.com/office/powerpoint/2010/main" val="42392507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eux contenus colonnes">
    <p:spTree>
      <p:nvGrpSpPr>
        <p:cNvPr id="1" name=""/>
        <p:cNvGrpSpPr/>
        <p:nvPr/>
      </p:nvGrpSpPr>
      <p:grpSpPr>
        <a:xfrm>
          <a:off x="0" y="0"/>
          <a:ext cx="0" cy="0"/>
          <a:chOff x="0" y="0"/>
          <a:chExt cx="0" cy="0"/>
        </a:xfrm>
      </p:grpSpPr>
      <p:sp>
        <p:nvSpPr>
          <p:cNvPr id="2" name="Titre 1"/>
          <p:cNvSpPr>
            <a:spLocks noGrp="1"/>
          </p:cNvSpPr>
          <p:nvPr>
            <p:ph type="title"/>
          </p:nvPr>
        </p:nvSpPr>
        <p:spPr>
          <a:xfrm>
            <a:off x="428596" y="1000108"/>
            <a:ext cx="8301038" cy="852486"/>
          </a:xfrm>
        </p:spPr>
        <p:txBody>
          <a:bodyPr/>
          <a:lstStyle/>
          <a:p>
            <a:r>
              <a:rPr lang="en-US" noProof="0" smtClean="0"/>
              <a:t>Cliquez pour modifier le style du titre</a:t>
            </a:r>
            <a:endParaRPr lang="en-US" noProof="0"/>
          </a:p>
        </p:txBody>
      </p:sp>
      <p:sp>
        <p:nvSpPr>
          <p:cNvPr id="3" name="Espace réservé du contenu 2"/>
          <p:cNvSpPr>
            <a:spLocks noGrp="1"/>
          </p:cNvSpPr>
          <p:nvPr>
            <p:ph sz="half" idx="1"/>
          </p:nvPr>
        </p:nvSpPr>
        <p:spPr>
          <a:xfrm>
            <a:off x="452438" y="1928802"/>
            <a:ext cx="4038600" cy="4454525"/>
          </a:xfrm>
          <a:ln>
            <a:noFill/>
          </a:ln>
        </p:spPr>
        <p:txBody>
          <a:bodyPr/>
          <a:lstStyle>
            <a:lvl1pPr>
              <a:defRPr sz="2400"/>
            </a:lvl1pPr>
            <a:lvl2pPr>
              <a:defRPr sz="2000"/>
            </a:lvl2pPr>
            <a:lvl3pPr>
              <a:defRPr sz="1800"/>
            </a:lvl3pPr>
            <a:lvl4pPr>
              <a:defRPr sz="1800"/>
            </a:lvl4pPr>
            <a:lvl5pPr>
              <a:defRPr sz="1800"/>
            </a:lvl5pPr>
          </a:lstStyle>
          <a:p>
            <a:pPr lvl="0"/>
            <a:r>
              <a:rPr lang="en-US" noProof="0" smtClean="0"/>
              <a:t>Cliquez pour modifier les styles du texte du masque</a:t>
            </a:r>
          </a:p>
          <a:p>
            <a:pPr lvl="1"/>
            <a:r>
              <a:rPr lang="en-US" noProof="0" smtClean="0"/>
              <a:t>Deuxième niveau</a:t>
            </a:r>
          </a:p>
          <a:p>
            <a:pPr lvl="2"/>
            <a:r>
              <a:rPr lang="en-US" noProof="0" smtClean="0"/>
              <a:t>Troisième niveau</a:t>
            </a:r>
          </a:p>
          <a:p>
            <a:pPr lvl="3"/>
            <a:r>
              <a:rPr lang="en-US" noProof="0" smtClean="0"/>
              <a:t>Quatrième niveau</a:t>
            </a:r>
          </a:p>
          <a:p>
            <a:pPr lvl="4"/>
            <a:r>
              <a:rPr lang="en-US" noProof="0" smtClean="0"/>
              <a:t>Cinquième niveau</a:t>
            </a:r>
            <a:endParaRPr lang="en-US" noProof="0"/>
          </a:p>
        </p:txBody>
      </p:sp>
      <p:sp>
        <p:nvSpPr>
          <p:cNvPr id="4" name="Espace réservé du contenu 3"/>
          <p:cNvSpPr>
            <a:spLocks noGrp="1"/>
          </p:cNvSpPr>
          <p:nvPr>
            <p:ph sz="half" idx="2"/>
          </p:nvPr>
        </p:nvSpPr>
        <p:spPr>
          <a:xfrm>
            <a:off x="4643438" y="1928802"/>
            <a:ext cx="4038600" cy="4454525"/>
          </a:xfrm>
          <a:ln>
            <a:noFill/>
          </a:ln>
        </p:spPr>
        <p:txBody>
          <a:bodyPr/>
          <a:lstStyle>
            <a:lvl1pPr>
              <a:defRPr sz="2400"/>
            </a:lvl1pPr>
            <a:lvl2pPr>
              <a:defRPr sz="2000"/>
            </a:lvl2pPr>
            <a:lvl3pPr>
              <a:defRPr sz="1800"/>
            </a:lvl3pPr>
            <a:lvl4pPr>
              <a:defRPr sz="1800"/>
            </a:lvl4pPr>
            <a:lvl5pPr>
              <a:defRPr sz="1800"/>
            </a:lvl5pPr>
          </a:lstStyle>
          <a:p>
            <a:pPr lvl="0"/>
            <a:r>
              <a:rPr lang="en-US" noProof="0" smtClean="0"/>
              <a:t>Cliquez pour modifier les styles du texte du masque</a:t>
            </a:r>
          </a:p>
          <a:p>
            <a:pPr lvl="1"/>
            <a:r>
              <a:rPr lang="en-US" noProof="0" smtClean="0"/>
              <a:t>Deuxième niveau</a:t>
            </a:r>
          </a:p>
          <a:p>
            <a:pPr lvl="2"/>
            <a:r>
              <a:rPr lang="en-US" noProof="0" smtClean="0"/>
              <a:t>Troisième niveau</a:t>
            </a:r>
          </a:p>
          <a:p>
            <a:pPr lvl="3"/>
            <a:r>
              <a:rPr lang="en-US" noProof="0" smtClean="0"/>
              <a:t>Quatrième niveau</a:t>
            </a:r>
          </a:p>
          <a:p>
            <a:pPr lvl="4"/>
            <a:r>
              <a:rPr lang="en-US" noProof="0" smtClean="0"/>
              <a:t>Cinquième niveau</a:t>
            </a:r>
            <a:endParaRPr lang="en-US" noProof="0"/>
          </a:p>
        </p:txBody>
      </p:sp>
      <p:sp>
        <p:nvSpPr>
          <p:cNvPr id="5" name="Espace réservé de la date 4"/>
          <p:cNvSpPr>
            <a:spLocks noGrp="1"/>
          </p:cNvSpPr>
          <p:nvPr>
            <p:ph type="dt" sz="half" idx="10"/>
          </p:nvPr>
        </p:nvSpPr>
        <p:spPr/>
        <p:txBody>
          <a:bodyPr/>
          <a:lstStyle>
            <a:lvl1pPr>
              <a:defRPr/>
            </a:lvl1pPr>
          </a:lstStyle>
          <a:p>
            <a:pPr>
              <a:defRPr/>
            </a:pPr>
            <a:fld id="{D1491A67-0293-468B-84CA-F14D56B5123A}" type="datetimeFigureOut">
              <a:rPr lang="fr-FR"/>
              <a:pPr>
                <a:defRPr/>
              </a:pPr>
              <a:t>22/04/2017</a:t>
            </a:fld>
            <a:endParaRPr lang="fr-FR" dirty="0"/>
          </a:p>
        </p:txBody>
      </p:sp>
      <p:sp>
        <p:nvSpPr>
          <p:cNvPr id="6" name="Espace réservé du pied de page 5"/>
          <p:cNvSpPr>
            <a:spLocks noGrp="1"/>
          </p:cNvSpPr>
          <p:nvPr>
            <p:ph type="ftr" sz="quarter" idx="11"/>
          </p:nvPr>
        </p:nvSpPr>
        <p:spPr>
          <a:xfrm>
            <a:off x="4500563" y="6400800"/>
            <a:ext cx="3214687" cy="457200"/>
          </a:xfrm>
        </p:spPr>
        <p:txBody>
          <a:bodyPr/>
          <a:lstStyle>
            <a:lvl1pPr>
              <a:defRPr/>
            </a:lvl1pPr>
          </a:lstStyle>
          <a:p>
            <a:pPr>
              <a:defRPr/>
            </a:pPr>
            <a:endParaRPr lang="fr-FR"/>
          </a:p>
        </p:txBody>
      </p:sp>
    </p:spTree>
    <p:extLst>
      <p:ext uri="{BB962C8B-B14F-4D97-AF65-F5344CB8AC3E}">
        <p14:creationId xmlns:p14="http://schemas.microsoft.com/office/powerpoint/2010/main" val="2248838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re gauche + vide">
    <p:spTree>
      <p:nvGrpSpPr>
        <p:cNvPr id="1" name=""/>
        <p:cNvGrpSpPr/>
        <p:nvPr/>
      </p:nvGrpSpPr>
      <p:grpSpPr>
        <a:xfrm>
          <a:off x="0" y="0"/>
          <a:ext cx="0" cy="0"/>
          <a:chOff x="0" y="0"/>
          <a:chExt cx="0" cy="0"/>
        </a:xfrm>
      </p:grpSpPr>
      <p:sp>
        <p:nvSpPr>
          <p:cNvPr id="2" name="Titre 1"/>
          <p:cNvSpPr>
            <a:spLocks noGrp="1"/>
          </p:cNvSpPr>
          <p:nvPr>
            <p:ph type="title"/>
          </p:nvPr>
        </p:nvSpPr>
        <p:spPr>
          <a:xfrm>
            <a:off x="428637" y="1000125"/>
            <a:ext cx="8286750" cy="1066800"/>
          </a:xfrm>
          <a:prstGeom prst="rect">
            <a:avLst/>
          </a:prstGeom>
        </p:spPr>
        <p:txBody>
          <a:bodyPr/>
          <a:lstStyle/>
          <a:p>
            <a:r>
              <a:rPr lang="fr-FR" smtClean="0"/>
              <a:t>Cliquez pour modifier le style du titre</a:t>
            </a:r>
            <a:endParaRPr lang="fr-FR"/>
          </a:p>
        </p:txBody>
      </p:sp>
    </p:spTree>
    <p:extLst>
      <p:ext uri="{BB962C8B-B14F-4D97-AF65-F5344CB8AC3E}">
        <p14:creationId xmlns:p14="http://schemas.microsoft.com/office/powerpoint/2010/main" val="371338416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a:prstGeom prst="rect">
            <a:avLst/>
          </a:prstGeo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lvl1pPr eaLnBrk="1" hangingPunct="1">
              <a:defRPr>
                <a:latin typeface="Arial" charset="0"/>
              </a:defRPr>
            </a:lvl1pPr>
          </a:lstStyle>
          <a:p>
            <a:pPr>
              <a:defRPr/>
            </a:pPr>
            <a:fld id="{D02571FE-47C1-4E14-B720-1482BA6839AA}" type="datetimeFigureOut">
              <a:rPr lang="fr-FR"/>
              <a:pPr>
                <a:defRPr/>
              </a:pPr>
              <a:t>22/04/2017</a:t>
            </a:fld>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lvl1pPr eaLnBrk="1" hangingPunct="1">
              <a:defRPr>
                <a:latin typeface="Arial" charset="0"/>
              </a:defRPr>
            </a:lvl1pPr>
          </a:lstStyle>
          <a:p>
            <a:pPr>
              <a:defRPr/>
            </a:pPr>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2E255502-A228-4ED0-9A89-90622CDCA3EC}" type="slidenum">
              <a:rPr lang="fr-FR" altLang="en-US"/>
              <a:pPr>
                <a:defRPr/>
              </a:pPr>
              <a:t>‹Nr.›</a:t>
            </a:fld>
            <a:endParaRPr lang="fr-FR" altLang="en-US"/>
          </a:p>
        </p:txBody>
      </p:sp>
    </p:spTree>
    <p:extLst>
      <p:ext uri="{BB962C8B-B14F-4D97-AF65-F5344CB8AC3E}">
        <p14:creationId xmlns:p14="http://schemas.microsoft.com/office/powerpoint/2010/main" val="3867356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Cliquez pour modifier le style du titre</a:t>
            </a:r>
            <a:endParaRPr lang="fr-FR"/>
          </a:p>
        </p:txBody>
      </p:sp>
      <p:sp>
        <p:nvSpPr>
          <p:cNvPr id="3" name="Espace réservé du contenu 2"/>
          <p:cNvSpPr>
            <a:spLocks noGrp="1"/>
          </p:cNvSpPr>
          <p:nvPr>
            <p:ph idx="1"/>
          </p:nvPr>
        </p:nvSpPr>
        <p:spPr>
          <a:xfrm>
            <a:off x="457200" y="1600200"/>
            <a:ext cx="8229600" cy="4525963"/>
          </a:xfrm>
          <a:prstGeom prst="rect">
            <a:avLst/>
          </a:prstGeo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lvl1pPr eaLnBrk="1" hangingPunct="1">
              <a:defRPr>
                <a:latin typeface="Arial" charset="0"/>
              </a:defRPr>
            </a:lvl1pPr>
          </a:lstStyle>
          <a:p>
            <a:pPr>
              <a:defRPr/>
            </a:pPr>
            <a:fld id="{412BD953-2C0E-4C0D-8427-797F4B253404}" type="datetimeFigureOut">
              <a:rPr lang="fr-FR"/>
              <a:pPr>
                <a:defRPr/>
              </a:pPr>
              <a:t>22/04/2017</a:t>
            </a:fld>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lvl1pPr eaLnBrk="1" hangingPunct="1">
              <a:defRPr>
                <a:latin typeface="Arial" charset="0"/>
              </a:defRPr>
            </a:lvl1pPr>
          </a:lstStyle>
          <a:p>
            <a:pPr>
              <a:defRPr/>
            </a:pPr>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AE002FE6-BE8B-42D5-980F-BCA34CE57653}" type="slidenum">
              <a:rPr lang="fr-FR" altLang="en-US"/>
              <a:pPr>
                <a:defRPr/>
              </a:pPr>
              <a:t>‹Nr.›</a:t>
            </a:fld>
            <a:endParaRPr lang="fr-FR" altLang="en-US"/>
          </a:p>
        </p:txBody>
      </p:sp>
    </p:spTree>
    <p:extLst>
      <p:ext uri="{BB962C8B-B14F-4D97-AF65-F5344CB8AC3E}">
        <p14:creationId xmlns:p14="http://schemas.microsoft.com/office/powerpoint/2010/main" val="5080177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lvl1pPr eaLnBrk="1" hangingPunct="1">
              <a:defRPr>
                <a:latin typeface="Arial" charset="0"/>
              </a:defRPr>
            </a:lvl1pPr>
          </a:lstStyle>
          <a:p>
            <a:pPr>
              <a:defRPr/>
            </a:pPr>
            <a:fld id="{B8DBFA10-ACF3-4F22-BC6F-3FF312741AD3}" type="datetimeFigureOut">
              <a:rPr lang="fr-FR"/>
              <a:pPr>
                <a:defRPr/>
              </a:pPr>
              <a:t>22/04/2017</a:t>
            </a:fld>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lvl1pPr eaLnBrk="1" hangingPunct="1">
              <a:defRPr>
                <a:latin typeface="Arial" charset="0"/>
              </a:defRPr>
            </a:lvl1pPr>
          </a:lstStyle>
          <a:p>
            <a:pPr>
              <a:defRPr/>
            </a:pPr>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22DF4421-E801-4352-B409-3339DA29259A}" type="slidenum">
              <a:rPr lang="fr-FR" altLang="en-US"/>
              <a:pPr>
                <a:defRPr/>
              </a:pPr>
              <a:t>‹Nr.›</a:t>
            </a:fld>
            <a:endParaRPr lang="fr-FR" altLang="en-US"/>
          </a:p>
        </p:txBody>
      </p:sp>
    </p:spTree>
    <p:extLst>
      <p:ext uri="{BB962C8B-B14F-4D97-AF65-F5344CB8AC3E}">
        <p14:creationId xmlns:p14="http://schemas.microsoft.com/office/powerpoint/2010/main" val="15763901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3.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Espace réservé du titre 21"/>
          <p:cNvSpPr>
            <a:spLocks noGrp="1"/>
          </p:cNvSpPr>
          <p:nvPr>
            <p:ph type="title"/>
          </p:nvPr>
        </p:nvSpPr>
        <p:spPr bwMode="auto">
          <a:xfrm>
            <a:off x="428625" y="1000125"/>
            <a:ext cx="82867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Cliquez pour modifier le style du titre</a:t>
            </a:r>
          </a:p>
        </p:txBody>
      </p:sp>
      <p:sp>
        <p:nvSpPr>
          <p:cNvPr id="1027" name="Espace réservé du texte 12"/>
          <p:cNvSpPr>
            <a:spLocks noGrp="1"/>
          </p:cNvSpPr>
          <p:nvPr>
            <p:ph type="body" idx="1"/>
          </p:nvPr>
        </p:nvSpPr>
        <p:spPr bwMode="auto">
          <a:xfrm>
            <a:off x="428625" y="20716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Cliquez pour modifier les styles du texte du masque</a:t>
            </a:r>
          </a:p>
          <a:p>
            <a:pPr lvl="1"/>
            <a:r>
              <a:rPr lang="en-US" altLang="en-US" smtClean="0"/>
              <a:t>Deuxième niveau</a:t>
            </a:r>
          </a:p>
          <a:p>
            <a:pPr lvl="2"/>
            <a:r>
              <a:rPr lang="en-US" altLang="en-US" smtClean="0"/>
              <a:t>Troisième niveau</a:t>
            </a:r>
          </a:p>
          <a:p>
            <a:pPr lvl="3"/>
            <a:r>
              <a:rPr lang="en-US" altLang="en-US" smtClean="0"/>
              <a:t>Quatrième niveau</a:t>
            </a:r>
          </a:p>
          <a:p>
            <a:pPr lvl="4"/>
            <a:r>
              <a:rPr lang="en-US" altLang="en-US" smtClean="0"/>
              <a:t>Cinquième niveau</a:t>
            </a:r>
          </a:p>
        </p:txBody>
      </p:sp>
      <p:sp>
        <p:nvSpPr>
          <p:cNvPr id="14" name="Espace réservé de la date 13"/>
          <p:cNvSpPr>
            <a:spLocks noGrp="1"/>
          </p:cNvSpPr>
          <p:nvPr>
            <p:ph type="dt" sz="half" idx="2"/>
          </p:nvPr>
        </p:nvSpPr>
        <p:spPr>
          <a:xfrm>
            <a:off x="7715250" y="6400800"/>
            <a:ext cx="957263" cy="457200"/>
          </a:xfrm>
          <a:prstGeom prst="rect">
            <a:avLst/>
          </a:prstGeom>
        </p:spPr>
        <p:txBody>
          <a:bodyPr vert="horz"/>
          <a:lstStyle>
            <a:lvl1pPr algn="l" eaLnBrk="1" fontAlgn="auto" latinLnBrk="0" hangingPunct="1">
              <a:spcBef>
                <a:spcPts val="0"/>
              </a:spcBef>
              <a:spcAft>
                <a:spcPts val="0"/>
              </a:spcAft>
              <a:defRPr kumimoji="0" sz="800">
                <a:solidFill>
                  <a:schemeClr val="accent2"/>
                </a:solidFill>
                <a:latin typeface="+mn-lt"/>
              </a:defRPr>
            </a:lvl1pPr>
          </a:lstStyle>
          <a:p>
            <a:pPr>
              <a:defRPr/>
            </a:pPr>
            <a:fld id="{7B449B96-5371-40C8-B1AB-64D666109F60}" type="datetimeFigureOut">
              <a:rPr lang="fr-FR"/>
              <a:pPr>
                <a:defRPr/>
              </a:pPr>
              <a:t>22/04/2017</a:t>
            </a:fld>
            <a:endParaRPr lang="fr-FR" dirty="0"/>
          </a:p>
        </p:txBody>
      </p:sp>
      <p:sp>
        <p:nvSpPr>
          <p:cNvPr id="3" name="Espace réservé du pied de page 2"/>
          <p:cNvSpPr>
            <a:spLocks noGrp="1"/>
          </p:cNvSpPr>
          <p:nvPr>
            <p:ph type="ftr" sz="quarter" idx="3"/>
          </p:nvPr>
        </p:nvSpPr>
        <p:spPr>
          <a:xfrm>
            <a:off x="3643313" y="6400800"/>
            <a:ext cx="4071937" cy="457200"/>
          </a:xfrm>
          <a:prstGeom prst="rect">
            <a:avLst/>
          </a:prstGeom>
        </p:spPr>
        <p:txBody>
          <a:bodyPr vert="horz"/>
          <a:lstStyle>
            <a:lvl1pPr algn="r" eaLnBrk="1" fontAlgn="auto" latinLnBrk="0" hangingPunct="1">
              <a:spcBef>
                <a:spcPts val="0"/>
              </a:spcBef>
              <a:spcAft>
                <a:spcPts val="0"/>
              </a:spcAft>
              <a:defRPr kumimoji="0" sz="800">
                <a:solidFill>
                  <a:schemeClr val="accent2"/>
                </a:solidFill>
                <a:latin typeface="+mn-lt"/>
              </a:defRPr>
            </a:lvl1pPr>
          </a:lstStyle>
          <a:p>
            <a:pPr>
              <a:defRPr/>
            </a:pPr>
            <a:endParaRPr lang="fr-FR"/>
          </a:p>
        </p:txBody>
      </p:sp>
      <p:pic>
        <p:nvPicPr>
          <p:cNvPr id="1030" name="Image 10" descr="banniere copier.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9144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flipV="1">
            <a:off x="0" y="828675"/>
            <a:ext cx="9144000" cy="71438"/>
          </a:xfrm>
          <a:prstGeom prst="rect">
            <a:avLst/>
          </a:prstGeom>
          <a:solidFill>
            <a:srgbClr val="F9E917"/>
          </a:solidFill>
          <a:ln w="25400" cap="sq" cmpd="sng" algn="ctr">
            <a:noFill/>
            <a:prstDash val="solid"/>
            <a:bevel/>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2"/>
              </a:solidFill>
            </a:endParaRPr>
          </a:p>
        </p:txBody>
      </p:sp>
      <p:pic>
        <p:nvPicPr>
          <p:cNvPr id="1032" name="Picture 27"/>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r="37984" b="27347"/>
          <a:stretch>
            <a:fillRect/>
          </a:stretch>
        </p:blipFill>
        <p:spPr bwMode="auto">
          <a:xfrm>
            <a:off x="0" y="6575425"/>
            <a:ext cx="3563938" cy="28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7289" r:id="rId1"/>
    <p:sldLayoutId id="2147487290" r:id="rId2"/>
    <p:sldLayoutId id="2147487291" r:id="rId3"/>
    <p:sldLayoutId id="2147487288" r:id="rId4"/>
    <p:sldLayoutId id="2147487292" r:id="rId5"/>
    <p:sldLayoutId id="2147487318" r:id="rId6"/>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eaLnBrk="1" fontAlgn="base" hangingPunct="1">
        <a:spcBef>
          <a:spcPct val="0"/>
        </a:spcBef>
        <a:spcAft>
          <a:spcPct val="0"/>
        </a:spcAft>
        <a:defRPr sz="4000">
          <a:solidFill>
            <a:schemeClr val="tx2"/>
          </a:solidFill>
          <a:latin typeface="Trebuchet MS" pitchFamily="34" charset="0"/>
        </a:defRPr>
      </a:lvl6pPr>
      <a:lvl7pPr marL="914400" algn="l" rtl="0" eaLnBrk="1" fontAlgn="base" hangingPunct="1">
        <a:spcBef>
          <a:spcPct val="0"/>
        </a:spcBef>
        <a:spcAft>
          <a:spcPct val="0"/>
        </a:spcAft>
        <a:defRPr sz="4000">
          <a:solidFill>
            <a:schemeClr val="tx2"/>
          </a:solidFill>
          <a:latin typeface="Trebuchet MS" pitchFamily="34" charset="0"/>
        </a:defRPr>
      </a:lvl7pPr>
      <a:lvl8pPr marL="1371600" algn="l" rtl="0" eaLnBrk="1" fontAlgn="base" hangingPunct="1">
        <a:spcBef>
          <a:spcPct val="0"/>
        </a:spcBef>
        <a:spcAft>
          <a:spcPct val="0"/>
        </a:spcAft>
        <a:defRPr sz="4000">
          <a:solidFill>
            <a:schemeClr val="tx2"/>
          </a:solidFill>
          <a:latin typeface="Trebuchet MS" pitchFamily="34" charset="0"/>
        </a:defRPr>
      </a:lvl8pPr>
      <a:lvl9pPr marL="1828800" algn="l" rtl="0" eaLnBrk="1" fontAlgn="base" hangingPunct="1">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78397A"/>
        </a:buClr>
        <a:buFont typeface="Georgia" panose="02040502050405020303" pitchFamily="18" charset="0"/>
        <a:buChar char="•"/>
        <a:defRPr sz="2800" kern="1200">
          <a:solidFill>
            <a:schemeClr val="tx1"/>
          </a:solidFill>
          <a:latin typeface="Calibri" pitchFamily="34" charset="0"/>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Calibri" pitchFamily="34" charset="0"/>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Calibri" pitchFamily="34" charset="0"/>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Calibri" pitchFamily="34" charset="0"/>
          <a:ea typeface="+mn-ea"/>
          <a:cs typeface="+mn-cs"/>
        </a:defRPr>
      </a:lvl4pPr>
      <a:lvl5pPr marL="1389063" indent="-182563" algn="l" rtl="0" eaLnBrk="0" fontAlgn="base" hangingPunct="0">
        <a:spcBef>
          <a:spcPts val="300"/>
        </a:spcBef>
        <a:spcAft>
          <a:spcPct val="0"/>
        </a:spcAft>
        <a:buClr>
          <a:srgbClr val="78397A"/>
        </a:buClr>
        <a:buFont typeface="Georgia" panose="02040502050405020303" pitchFamily="18" charset="0"/>
        <a:buChar char="▫"/>
        <a:defRPr sz="2000" kern="1200">
          <a:solidFill>
            <a:srgbClr val="78397A"/>
          </a:solidFill>
          <a:latin typeface="Calibri" pitchFamily="34" charset="0"/>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7294" r:id="rId1"/>
    <p:sldLayoutId id="2147487295" r:id="rId2"/>
    <p:sldLayoutId id="2147487296" r:id="rId3"/>
    <p:sldLayoutId id="2147487297" r:id="rId4"/>
    <p:sldLayoutId id="2147487298" r:id="rId5"/>
    <p:sldLayoutId id="2147487299" r:id="rId6"/>
    <p:sldLayoutId id="2147487300" r:id="rId7"/>
    <p:sldLayoutId id="2147487301" r:id="rId8"/>
    <p:sldLayoutId id="2147487302" r:id="rId9"/>
    <p:sldLayoutId id="2147487303" r:id="rId10"/>
    <p:sldLayoutId id="214748730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7305" r:id="rId1"/>
    <p:sldLayoutId id="2147487306" r:id="rId2"/>
    <p:sldLayoutId id="2147487307" r:id="rId3"/>
    <p:sldLayoutId id="2147487308" r:id="rId4"/>
    <p:sldLayoutId id="2147487309" r:id="rId5"/>
    <p:sldLayoutId id="2147487310" r:id="rId6"/>
    <p:sldLayoutId id="2147487311" r:id="rId7"/>
    <p:sldLayoutId id="2147487312" r:id="rId8"/>
    <p:sldLayoutId id="2147487313" r:id="rId9"/>
    <p:sldLayoutId id="2147487314" r:id="rId10"/>
    <p:sldLayoutId id="2147487315" r:id="rId11"/>
    <p:sldLayoutId id="2147487316"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slide" Target="slide2.xml"/><Relationship Id="rId7" Type="http://schemas.openxmlformats.org/officeDocument/2006/relationships/hyperlink" Target="http://www.euro-argo.eu/" TargetMode="External"/><Relationship Id="rId12" Type="http://schemas.openxmlformats.org/officeDocument/2006/relationships/slide" Target="slide19.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9.png"/><Relationship Id="rId11" Type="http://schemas.openxmlformats.org/officeDocument/2006/relationships/slide" Target="slide12.xml"/><Relationship Id="rId5" Type="http://schemas.openxmlformats.org/officeDocument/2006/relationships/image" Target="../media/image33.jpeg"/><Relationship Id="rId10" Type="http://schemas.openxmlformats.org/officeDocument/2006/relationships/slide" Target="slide6.xml"/><Relationship Id="rId4" Type="http://schemas.openxmlformats.org/officeDocument/2006/relationships/image" Target="../media/image14.jpeg"/><Relationship Id="rId9" Type="http://schemas.openxmlformats.org/officeDocument/2006/relationships/slide" Target="slide9.xml"/></Relationships>
</file>

<file path=ppt/slides/_rels/slide11.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slide" Target="slide2.xml"/><Relationship Id="rId7" Type="http://schemas.openxmlformats.org/officeDocument/2006/relationships/slide" Target="slide9.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slide" Target="slide17.xml"/><Relationship Id="rId5" Type="http://schemas.openxmlformats.org/officeDocument/2006/relationships/image" Target="../media/image34.jpeg"/><Relationship Id="rId10" Type="http://schemas.openxmlformats.org/officeDocument/2006/relationships/slide" Target="slide19.xml"/><Relationship Id="rId4" Type="http://schemas.openxmlformats.org/officeDocument/2006/relationships/image" Target="../media/image14.jpeg"/><Relationship Id="rId9" Type="http://schemas.openxmlformats.org/officeDocument/2006/relationships/slide" Target="slide12.xml"/></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slide" Target="slide12.xml"/><Relationship Id="rId3" Type="http://schemas.openxmlformats.org/officeDocument/2006/relationships/slide" Target="slide2.xml"/><Relationship Id="rId7" Type="http://schemas.openxmlformats.org/officeDocument/2006/relationships/image" Target="../media/image37.png"/><Relationship Id="rId12" Type="http://schemas.openxmlformats.org/officeDocument/2006/relationships/slide" Target="slide6.xm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6.png"/><Relationship Id="rId11" Type="http://schemas.openxmlformats.org/officeDocument/2006/relationships/slide" Target="slide9.xml"/><Relationship Id="rId5" Type="http://schemas.openxmlformats.org/officeDocument/2006/relationships/image" Target="../media/image35.jpeg"/><Relationship Id="rId10" Type="http://schemas.openxmlformats.org/officeDocument/2006/relationships/slide" Target="slide17.xml"/><Relationship Id="rId4" Type="http://schemas.openxmlformats.org/officeDocument/2006/relationships/image" Target="../media/image14.jpeg"/><Relationship Id="rId9" Type="http://schemas.openxmlformats.org/officeDocument/2006/relationships/image" Target="../media/image39.png"/><Relationship Id="rId14" Type="http://schemas.openxmlformats.org/officeDocument/2006/relationships/slide" Target="slide19.xml"/></Relationships>
</file>

<file path=ppt/slides/_rels/slide13.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slide" Target="slide2.xml"/><Relationship Id="rId7" Type="http://schemas.openxmlformats.org/officeDocument/2006/relationships/hyperlink" Target="http://biogeochemical-argo.org/" TargetMode="External"/><Relationship Id="rId12" Type="http://schemas.openxmlformats.org/officeDocument/2006/relationships/slide" Target="slide19.xm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9.png"/><Relationship Id="rId11" Type="http://schemas.openxmlformats.org/officeDocument/2006/relationships/slide" Target="slide12.xml"/><Relationship Id="rId5" Type="http://schemas.openxmlformats.org/officeDocument/2006/relationships/image" Target="../media/image40.png"/><Relationship Id="rId10" Type="http://schemas.openxmlformats.org/officeDocument/2006/relationships/slide" Target="slide6.xml"/><Relationship Id="rId4" Type="http://schemas.openxmlformats.org/officeDocument/2006/relationships/image" Target="../media/image14.jpeg"/><Relationship Id="rId9" Type="http://schemas.openxmlformats.org/officeDocument/2006/relationships/slide" Target="slide9.xml"/></Relationships>
</file>

<file path=ppt/slides/_rels/slide14.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slide" Target="slide2.xml"/><Relationship Id="rId7" Type="http://schemas.openxmlformats.org/officeDocument/2006/relationships/slide" Target="slide9.xm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slide" Target="slide17.xml"/><Relationship Id="rId5" Type="http://schemas.openxmlformats.org/officeDocument/2006/relationships/image" Target="../media/image41.png"/><Relationship Id="rId10" Type="http://schemas.openxmlformats.org/officeDocument/2006/relationships/slide" Target="slide19.xml"/><Relationship Id="rId4" Type="http://schemas.openxmlformats.org/officeDocument/2006/relationships/image" Target="../media/image14.jpeg"/><Relationship Id="rId9" Type="http://schemas.openxmlformats.org/officeDocument/2006/relationships/slide" Target="slide12.xml"/></Relationships>
</file>

<file path=ppt/slides/_rels/slide15.xml.rels><?xml version="1.0" encoding="UTF-8" standalone="yes"?>
<Relationships xmlns="http://schemas.openxmlformats.org/package/2006/relationships"><Relationship Id="rId8" Type="http://schemas.openxmlformats.org/officeDocument/2006/relationships/hyperlink" Target="http://www.oao.obs-vlfr.fr/web/index.php/2013-11-21-08-27-16/naos" TargetMode="External"/><Relationship Id="rId13" Type="http://schemas.openxmlformats.org/officeDocument/2006/relationships/slide" Target="slide19.xml"/><Relationship Id="rId3" Type="http://schemas.openxmlformats.org/officeDocument/2006/relationships/slide" Target="slide2.xml"/><Relationship Id="rId7" Type="http://schemas.openxmlformats.org/officeDocument/2006/relationships/image" Target="../media/image19.png"/><Relationship Id="rId12" Type="http://schemas.openxmlformats.org/officeDocument/2006/relationships/slide" Target="slide12.xm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43.png"/><Relationship Id="rId11" Type="http://schemas.openxmlformats.org/officeDocument/2006/relationships/slide" Target="slide6.xml"/><Relationship Id="rId5" Type="http://schemas.openxmlformats.org/officeDocument/2006/relationships/image" Target="../media/image42.png"/><Relationship Id="rId10" Type="http://schemas.openxmlformats.org/officeDocument/2006/relationships/slide" Target="slide9.xml"/><Relationship Id="rId4" Type="http://schemas.openxmlformats.org/officeDocument/2006/relationships/image" Target="../media/image14.jpeg"/><Relationship Id="rId9" Type="http://schemas.openxmlformats.org/officeDocument/2006/relationships/slide" Target="slide17.xml"/></Relationships>
</file>

<file path=ppt/slides/_rels/slide16.xml.rels><?xml version="1.0" encoding="UTF-8" standalone="yes"?>
<Relationships xmlns="http://schemas.openxmlformats.org/package/2006/relationships"><Relationship Id="rId8" Type="http://schemas.openxmlformats.org/officeDocument/2006/relationships/image" Target="../media/image46.jpeg"/><Relationship Id="rId13" Type="http://schemas.openxmlformats.org/officeDocument/2006/relationships/slide" Target="slide19.xml"/><Relationship Id="rId3" Type="http://schemas.openxmlformats.org/officeDocument/2006/relationships/slide" Target="slide2.xml"/><Relationship Id="rId7" Type="http://schemas.openxmlformats.org/officeDocument/2006/relationships/image" Target="../media/image45.png"/><Relationship Id="rId12" Type="http://schemas.openxmlformats.org/officeDocument/2006/relationships/slide" Target="slide12.xm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43.png"/><Relationship Id="rId11" Type="http://schemas.openxmlformats.org/officeDocument/2006/relationships/slide" Target="slide6.xml"/><Relationship Id="rId5" Type="http://schemas.openxmlformats.org/officeDocument/2006/relationships/image" Target="../media/image44.png"/><Relationship Id="rId10" Type="http://schemas.openxmlformats.org/officeDocument/2006/relationships/slide" Target="slide9.xml"/><Relationship Id="rId4" Type="http://schemas.openxmlformats.org/officeDocument/2006/relationships/image" Target="../media/image14.jpeg"/><Relationship Id="rId9" Type="http://schemas.openxmlformats.org/officeDocument/2006/relationships/slide" Target="slide17.xml"/></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slide" Target="slide12.xml"/><Relationship Id="rId3" Type="http://schemas.openxmlformats.org/officeDocument/2006/relationships/slide" Target="slide2.xml"/><Relationship Id="rId7" Type="http://schemas.openxmlformats.org/officeDocument/2006/relationships/hyperlink" Target="http://www.argo.ucsd.edu/index.html" TargetMode="External"/><Relationship Id="rId12" Type="http://schemas.openxmlformats.org/officeDocument/2006/relationships/slide" Target="slide6.xm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48.png"/><Relationship Id="rId11" Type="http://schemas.openxmlformats.org/officeDocument/2006/relationships/slide" Target="slide9.xml"/><Relationship Id="rId5" Type="http://schemas.openxmlformats.org/officeDocument/2006/relationships/image" Target="../media/image47.png"/><Relationship Id="rId10" Type="http://schemas.openxmlformats.org/officeDocument/2006/relationships/slide" Target="slide17.xml"/><Relationship Id="rId4" Type="http://schemas.openxmlformats.org/officeDocument/2006/relationships/image" Target="../media/image14.jpeg"/><Relationship Id="rId9" Type="http://schemas.openxmlformats.org/officeDocument/2006/relationships/hyperlink" Target="http://www.argo.ucsd.edu/Gridded_fields.html" TargetMode="External"/><Relationship Id="rId14" Type="http://schemas.openxmlformats.org/officeDocument/2006/relationships/slide" Target="slide19.xml"/></Relationships>
</file>

<file path=ppt/slides/_rels/slide18.xml.rels><?xml version="1.0" encoding="UTF-8" standalone="yes"?>
<Relationships xmlns="http://schemas.openxmlformats.org/package/2006/relationships"><Relationship Id="rId8" Type="http://schemas.openxmlformats.org/officeDocument/2006/relationships/hyperlink" Target="http://www.argo.ucsd.edu/Gridded_fields.html" TargetMode="External"/><Relationship Id="rId13" Type="http://schemas.openxmlformats.org/officeDocument/2006/relationships/slide" Target="slide19.xml"/><Relationship Id="rId3" Type="http://schemas.openxmlformats.org/officeDocument/2006/relationships/image" Target="../media/image49.png"/><Relationship Id="rId7" Type="http://schemas.openxmlformats.org/officeDocument/2006/relationships/image" Target="../media/image19.png"/><Relationship Id="rId12" Type="http://schemas.openxmlformats.org/officeDocument/2006/relationships/slide" Target="slide12.xm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50.png"/><Relationship Id="rId11" Type="http://schemas.openxmlformats.org/officeDocument/2006/relationships/slide" Target="slide6.xml"/><Relationship Id="rId5" Type="http://schemas.openxmlformats.org/officeDocument/2006/relationships/image" Target="../media/image14.jpeg"/><Relationship Id="rId10" Type="http://schemas.openxmlformats.org/officeDocument/2006/relationships/slide" Target="slide9.xml"/><Relationship Id="rId4" Type="http://schemas.openxmlformats.org/officeDocument/2006/relationships/slide" Target="slide2.xml"/><Relationship Id="rId9" Type="http://schemas.openxmlformats.org/officeDocument/2006/relationships/slide" Target="slide17.xml"/></Relationships>
</file>

<file path=ppt/slides/_rels/slide19.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slide" Target="slide2.xml"/><Relationship Id="rId7" Type="http://schemas.openxmlformats.org/officeDocument/2006/relationships/hyperlink" Target="http://onlinelibrary.wiley.com/doi/10.1029/2007GL030452/full" TargetMode="External"/><Relationship Id="rId12" Type="http://schemas.openxmlformats.org/officeDocument/2006/relationships/slide" Target="slide19.xm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51.png"/><Relationship Id="rId11" Type="http://schemas.openxmlformats.org/officeDocument/2006/relationships/slide" Target="slide12.xml"/><Relationship Id="rId5" Type="http://schemas.openxmlformats.org/officeDocument/2006/relationships/hyperlink" Target="http://www.nature.com/nature/journal/v438/n7068/abs/nature04385.html" TargetMode="External"/><Relationship Id="rId10" Type="http://schemas.openxmlformats.org/officeDocument/2006/relationships/slide" Target="slide6.xml"/><Relationship Id="rId4" Type="http://schemas.openxmlformats.org/officeDocument/2006/relationships/image" Target="../media/image14.jpeg"/><Relationship Id="rId9" Type="http://schemas.openxmlformats.org/officeDocument/2006/relationships/slide" Target="slide9.xml"/></Relationships>
</file>

<file path=ppt/slides/_rels/slide2.xml.rels><?xml version="1.0" encoding="UTF-8" standalone="yes"?>
<Relationships xmlns="http://schemas.openxmlformats.org/package/2006/relationships"><Relationship Id="rId8" Type="http://schemas.openxmlformats.org/officeDocument/2006/relationships/image" Target="../media/image11.gif"/><Relationship Id="rId13" Type="http://schemas.openxmlformats.org/officeDocument/2006/relationships/slide" Target="slide2.xml"/><Relationship Id="rId18" Type="http://schemas.openxmlformats.org/officeDocument/2006/relationships/slide" Target="slide19.xml"/><Relationship Id="rId3" Type="http://schemas.openxmlformats.org/officeDocument/2006/relationships/image" Target="../media/image8.jpeg"/><Relationship Id="rId7" Type="http://schemas.openxmlformats.org/officeDocument/2006/relationships/image" Target="../media/image10.gif"/><Relationship Id="rId12" Type="http://schemas.openxmlformats.org/officeDocument/2006/relationships/image" Target="../media/image13.png"/><Relationship Id="rId17" Type="http://schemas.openxmlformats.org/officeDocument/2006/relationships/slide" Target="slide12.xml"/><Relationship Id="rId2" Type="http://schemas.openxmlformats.org/officeDocument/2006/relationships/notesSlide" Target="../notesSlides/notesSlide1.xml"/><Relationship Id="rId16"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slide" Target="slide6.xml"/><Relationship Id="rId11" Type="http://schemas.openxmlformats.org/officeDocument/2006/relationships/slide" Target="slide13.xml"/><Relationship Id="rId5" Type="http://schemas.openxmlformats.org/officeDocument/2006/relationships/image" Target="../media/image9.gif"/><Relationship Id="rId15" Type="http://schemas.openxmlformats.org/officeDocument/2006/relationships/slide" Target="slide9.xml"/><Relationship Id="rId10" Type="http://schemas.openxmlformats.org/officeDocument/2006/relationships/image" Target="../media/image12.png"/><Relationship Id="rId19" Type="http://schemas.openxmlformats.org/officeDocument/2006/relationships/image" Target="../media/image16.png"/><Relationship Id="rId4" Type="http://schemas.openxmlformats.org/officeDocument/2006/relationships/slide" Target="slide3.xml"/><Relationship Id="rId9" Type="http://schemas.openxmlformats.org/officeDocument/2006/relationships/slide" Target="slide17.xml"/><Relationship Id="rId14" Type="http://schemas.openxmlformats.org/officeDocument/2006/relationships/image" Target="../media/image14.jpeg"/></Relationships>
</file>

<file path=ppt/slides/_rels/slide20.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 Target="slide2.xml"/><Relationship Id="rId7" Type="http://schemas.openxmlformats.org/officeDocument/2006/relationships/slide" Target="slide17.xm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hyperlink" Target="http://www.euro-argo.eu/content/download/71592/934805/file/1110_vonSchuckmann_FINAL.pdf?version=1" TargetMode="External"/><Relationship Id="rId11" Type="http://schemas.openxmlformats.org/officeDocument/2006/relationships/slide" Target="slide19.xml"/><Relationship Id="rId5" Type="http://schemas.openxmlformats.org/officeDocument/2006/relationships/image" Target="../media/image52.png"/><Relationship Id="rId10" Type="http://schemas.openxmlformats.org/officeDocument/2006/relationships/slide" Target="slide12.xml"/><Relationship Id="rId4" Type="http://schemas.openxmlformats.org/officeDocument/2006/relationships/image" Target="../media/image14.jpeg"/><Relationship Id="rId9" Type="http://schemas.openxmlformats.org/officeDocument/2006/relationships/slide" Target="slide6.xml"/></Relationships>
</file>

<file path=ppt/slides/_rels/slide21.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 Target="slide2.xml"/><Relationship Id="rId7" Type="http://schemas.openxmlformats.org/officeDocument/2006/relationships/slide" Target="slide17.xml"/><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53.png"/><Relationship Id="rId11" Type="http://schemas.openxmlformats.org/officeDocument/2006/relationships/slide" Target="slide19.xml"/><Relationship Id="rId5" Type="http://schemas.openxmlformats.org/officeDocument/2006/relationships/hyperlink" Target="http://www.euro-argo.eu/content/download/71592/934805/file/1110_vonSchuckmann_FINAL.pdf?version=1" TargetMode="External"/><Relationship Id="rId10" Type="http://schemas.openxmlformats.org/officeDocument/2006/relationships/slide" Target="slide12.xml"/><Relationship Id="rId4" Type="http://schemas.openxmlformats.org/officeDocument/2006/relationships/image" Target="../media/image14.jpeg"/><Relationship Id="rId9" Type="http://schemas.openxmlformats.org/officeDocument/2006/relationships/slide" Target="slide6.xml"/></Relationships>
</file>

<file path=ppt/slides/_rels/slide22.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slide" Target="slide2.xml"/><Relationship Id="rId7" Type="http://schemas.openxmlformats.org/officeDocument/2006/relationships/hyperlink" Target="http://www.nature.com/nclimate/journal/v5/n3/full/nclimate2513.html" TargetMode="External"/><Relationship Id="rId12" Type="http://schemas.openxmlformats.org/officeDocument/2006/relationships/slide" Target="slide19.xml"/><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55.png"/><Relationship Id="rId11" Type="http://schemas.openxmlformats.org/officeDocument/2006/relationships/slide" Target="slide12.xml"/><Relationship Id="rId5" Type="http://schemas.openxmlformats.org/officeDocument/2006/relationships/image" Target="../media/image54.png"/><Relationship Id="rId10" Type="http://schemas.openxmlformats.org/officeDocument/2006/relationships/slide" Target="slide6.xml"/><Relationship Id="rId4" Type="http://schemas.openxmlformats.org/officeDocument/2006/relationships/image" Target="../media/image14.jpeg"/><Relationship Id="rId9" Type="http://schemas.openxmlformats.org/officeDocument/2006/relationships/slide" Target="slide9.xml"/></Relationships>
</file>

<file path=ppt/slides/_rels/slide23.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 Target="slide2.xml"/><Relationship Id="rId7" Type="http://schemas.openxmlformats.org/officeDocument/2006/relationships/slide" Target="slide17.xml"/><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hyperlink" Target="http://onlinelibrary.wiley.com/doi/10.1002/grl.50382/abstract" TargetMode="External"/><Relationship Id="rId11" Type="http://schemas.openxmlformats.org/officeDocument/2006/relationships/slide" Target="slide19.xml"/><Relationship Id="rId5" Type="http://schemas.openxmlformats.org/officeDocument/2006/relationships/image" Target="../media/image56.png"/><Relationship Id="rId10" Type="http://schemas.openxmlformats.org/officeDocument/2006/relationships/slide" Target="slide12.xml"/><Relationship Id="rId4" Type="http://schemas.openxmlformats.org/officeDocument/2006/relationships/image" Target="../media/image14.jpeg"/><Relationship Id="rId9" Type="http://schemas.openxmlformats.org/officeDocument/2006/relationships/slide" Target="slide6.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 Target="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hyperlink" Target="http://www.jcommops.org/board?t=Argo" TargetMode="External"/><Relationship Id="rId13" Type="http://schemas.openxmlformats.org/officeDocument/2006/relationships/slide" Target="slide19.xml"/><Relationship Id="rId3" Type="http://schemas.openxmlformats.org/officeDocument/2006/relationships/slide" Target="slide2.xml"/><Relationship Id="rId7" Type="http://schemas.openxmlformats.org/officeDocument/2006/relationships/image" Target="../media/image19.png"/><Relationship Id="rId12" Type="http://schemas.openxmlformats.org/officeDocument/2006/relationships/slide" Target="slide12.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8.png"/><Relationship Id="rId11" Type="http://schemas.openxmlformats.org/officeDocument/2006/relationships/slide" Target="slide6.xml"/><Relationship Id="rId5" Type="http://schemas.openxmlformats.org/officeDocument/2006/relationships/image" Target="../media/image17.jpeg"/><Relationship Id="rId10" Type="http://schemas.openxmlformats.org/officeDocument/2006/relationships/slide" Target="slide9.xml"/><Relationship Id="rId4" Type="http://schemas.openxmlformats.org/officeDocument/2006/relationships/image" Target="../media/image14.jpeg"/><Relationship Id="rId9" Type="http://schemas.openxmlformats.org/officeDocument/2006/relationships/slide" Target="slide17.xml"/></Relationships>
</file>

<file path=ppt/slides/_rels/slide4.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slide" Target="slide2.xml"/><Relationship Id="rId7" Type="http://schemas.openxmlformats.org/officeDocument/2006/relationships/hyperlink" Target="http://www.argo.ucsd.edu/How_Argo_floats.html" TargetMode="External"/><Relationship Id="rId12" Type="http://schemas.openxmlformats.org/officeDocument/2006/relationships/slide" Target="slide19.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9.png"/><Relationship Id="rId11" Type="http://schemas.openxmlformats.org/officeDocument/2006/relationships/slide" Target="slide12.xml"/><Relationship Id="rId5" Type="http://schemas.openxmlformats.org/officeDocument/2006/relationships/image" Target="../media/image20.png"/><Relationship Id="rId10" Type="http://schemas.openxmlformats.org/officeDocument/2006/relationships/slide" Target="slide6.xml"/><Relationship Id="rId4" Type="http://schemas.openxmlformats.org/officeDocument/2006/relationships/image" Target="../media/image14.jpeg"/><Relationship Id="rId9" Type="http://schemas.openxmlformats.org/officeDocument/2006/relationships/slide" Target="slide9.xml"/></Relationships>
</file>

<file path=ppt/slides/_rels/slide5.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slide" Target="slide6.xml"/><Relationship Id="rId3" Type="http://schemas.openxmlformats.org/officeDocument/2006/relationships/slide" Target="slide2.xml"/><Relationship Id="rId7" Type="http://schemas.openxmlformats.org/officeDocument/2006/relationships/image" Target="../media/image23.jpeg"/><Relationship Id="rId12" Type="http://schemas.openxmlformats.org/officeDocument/2006/relationships/slide" Target="slide9.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2.jpeg"/><Relationship Id="rId11" Type="http://schemas.openxmlformats.org/officeDocument/2006/relationships/slide" Target="slide17.xml"/><Relationship Id="rId5" Type="http://schemas.openxmlformats.org/officeDocument/2006/relationships/image" Target="../media/image21.PNG"/><Relationship Id="rId15" Type="http://schemas.openxmlformats.org/officeDocument/2006/relationships/slide" Target="slide19.xml"/><Relationship Id="rId10" Type="http://schemas.openxmlformats.org/officeDocument/2006/relationships/hyperlink" Target="http://www.argo.ucsd.edu/" TargetMode="External"/><Relationship Id="rId4" Type="http://schemas.openxmlformats.org/officeDocument/2006/relationships/image" Target="../media/image14.jpeg"/><Relationship Id="rId9" Type="http://schemas.openxmlformats.org/officeDocument/2006/relationships/image" Target="../media/image19.png"/><Relationship Id="rId14" Type="http://schemas.openxmlformats.org/officeDocument/2006/relationships/slide" Target="slide12.xml"/></Relationships>
</file>

<file path=ppt/slides/_rels/slide6.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slide" Target="slide2.xml"/><Relationship Id="rId7" Type="http://schemas.openxmlformats.org/officeDocument/2006/relationships/slide" Target="slide9.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slide" Target="slide17.xml"/><Relationship Id="rId5" Type="http://schemas.openxmlformats.org/officeDocument/2006/relationships/image" Target="../media/image25.jpeg"/><Relationship Id="rId10" Type="http://schemas.openxmlformats.org/officeDocument/2006/relationships/slide" Target="slide19.xml"/><Relationship Id="rId4" Type="http://schemas.openxmlformats.org/officeDocument/2006/relationships/image" Target="../media/image14.jpeg"/><Relationship Id="rId9" Type="http://schemas.openxmlformats.org/officeDocument/2006/relationships/slide" Target="slide12.xml"/></Relationships>
</file>

<file path=ppt/slides/_rels/slide7.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slide" Target="slide2.xml"/><Relationship Id="rId7" Type="http://schemas.openxmlformats.org/officeDocument/2006/relationships/hyperlink" Target="http://www.coriolis.eu.org/" TargetMode="External"/><Relationship Id="rId12" Type="http://schemas.openxmlformats.org/officeDocument/2006/relationships/slide" Target="slide19.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9.png"/><Relationship Id="rId11" Type="http://schemas.openxmlformats.org/officeDocument/2006/relationships/slide" Target="slide12.xml"/><Relationship Id="rId5" Type="http://schemas.openxmlformats.org/officeDocument/2006/relationships/image" Target="../media/image26.png"/><Relationship Id="rId10" Type="http://schemas.openxmlformats.org/officeDocument/2006/relationships/slide" Target="slide6.xml"/><Relationship Id="rId4" Type="http://schemas.openxmlformats.org/officeDocument/2006/relationships/image" Target="../media/image14.jpeg"/><Relationship Id="rId9" Type="http://schemas.openxmlformats.org/officeDocument/2006/relationships/slide" Target="slide9.xml"/></Relationships>
</file>

<file path=ppt/slides/_rels/slide8.xml.rels><?xml version="1.0" encoding="UTF-8" standalone="yes"?>
<Relationships xmlns="http://schemas.openxmlformats.org/package/2006/relationships"><Relationship Id="rId8" Type="http://schemas.openxmlformats.org/officeDocument/2006/relationships/hyperlink" Target="http://www.argodatamgt.org/content/download/339/2640/file/gdac_argo_servers-2.4.pdf" TargetMode="External"/><Relationship Id="rId13" Type="http://schemas.openxmlformats.org/officeDocument/2006/relationships/slide" Target="slide9.xml"/><Relationship Id="rId3" Type="http://schemas.openxmlformats.org/officeDocument/2006/relationships/slide" Target="slide2.xml"/><Relationship Id="rId7" Type="http://schemas.openxmlformats.org/officeDocument/2006/relationships/hyperlink" Target="http://archimer.ifremer.fr/doc/00187/29825/" TargetMode="External"/><Relationship Id="rId12" Type="http://schemas.openxmlformats.org/officeDocument/2006/relationships/slide" Target="slide17.xml"/><Relationship Id="rId2" Type="http://schemas.openxmlformats.org/officeDocument/2006/relationships/notesSlide" Target="../notesSlides/notesSlide7.xml"/><Relationship Id="rId16" Type="http://schemas.openxmlformats.org/officeDocument/2006/relationships/slide" Target="slide19.xml"/><Relationship Id="rId1" Type="http://schemas.openxmlformats.org/officeDocument/2006/relationships/slideLayout" Target="../slideLayouts/slideLayout3.xml"/><Relationship Id="rId6" Type="http://schemas.openxmlformats.org/officeDocument/2006/relationships/hyperlink" Target="http://www.argodatamgt.org/content/download/340/2645/file/argo_data_management_handbook.pdf" TargetMode="External"/><Relationship Id="rId11" Type="http://schemas.openxmlformats.org/officeDocument/2006/relationships/hyperlink" Target="http://www.argodatamgt.org/Documentation" TargetMode="External"/><Relationship Id="rId5" Type="http://schemas.openxmlformats.org/officeDocument/2006/relationships/hyperlink" Target="http://www.argo.ucsd.edu/Argo_data_guide.pdf" TargetMode="External"/><Relationship Id="rId15" Type="http://schemas.openxmlformats.org/officeDocument/2006/relationships/slide" Target="slide12.xml"/><Relationship Id="rId10" Type="http://schemas.openxmlformats.org/officeDocument/2006/relationships/image" Target="../media/image19.png"/><Relationship Id="rId4" Type="http://schemas.openxmlformats.org/officeDocument/2006/relationships/image" Target="../media/image14.jpeg"/><Relationship Id="rId9" Type="http://schemas.openxmlformats.org/officeDocument/2006/relationships/image" Target="../media/image27.png"/><Relationship Id="rId14" Type="http://schemas.openxmlformats.org/officeDocument/2006/relationships/slide" Target="slide6.xml"/></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slide" Target="slide12.xml"/><Relationship Id="rId3" Type="http://schemas.openxmlformats.org/officeDocument/2006/relationships/slide" Target="slide2.xml"/><Relationship Id="rId7" Type="http://schemas.openxmlformats.org/officeDocument/2006/relationships/image" Target="../media/image30.png"/><Relationship Id="rId12" Type="http://schemas.openxmlformats.org/officeDocument/2006/relationships/slide" Target="slide6.xm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9.png"/><Relationship Id="rId11" Type="http://schemas.openxmlformats.org/officeDocument/2006/relationships/slide" Target="slide9.xml"/><Relationship Id="rId5" Type="http://schemas.openxmlformats.org/officeDocument/2006/relationships/image" Target="../media/image28.png"/><Relationship Id="rId10" Type="http://schemas.openxmlformats.org/officeDocument/2006/relationships/slide" Target="slide17.xml"/><Relationship Id="rId4" Type="http://schemas.openxmlformats.org/officeDocument/2006/relationships/image" Target="../media/image14.jpeg"/><Relationship Id="rId9" Type="http://schemas.openxmlformats.org/officeDocument/2006/relationships/image" Target="../media/image32.png"/><Relationship Id="rId14" Type="http://schemas.openxmlformats.org/officeDocument/2006/relationships/slide" Target="slide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re 1"/>
          <p:cNvSpPr>
            <a:spLocks noGrp="1"/>
          </p:cNvSpPr>
          <p:nvPr>
            <p:ph type="ctrTitle"/>
          </p:nvPr>
        </p:nvSpPr>
        <p:spPr>
          <a:xfrm>
            <a:off x="2411760" y="285750"/>
            <a:ext cx="6408711" cy="4295378"/>
          </a:xfrm>
        </p:spPr>
        <p:txBody>
          <a:bodyPr/>
          <a:lstStyle/>
          <a:p>
            <a:r>
              <a:rPr lang="en-US" dirty="0" smtClean="0">
                <a:latin typeface="Calibri" panose="020F0502020204030204" pitchFamily="34" charset="0"/>
                <a:cs typeface="Arial" panose="020B0604020202020204" pitchFamily="34" charset="0"/>
              </a:rPr>
              <a:t>New </a:t>
            </a:r>
            <a:r>
              <a:rPr lang="en-US" dirty="0">
                <a:latin typeface="Calibri" panose="020F0502020204030204" pitchFamily="34" charset="0"/>
                <a:cs typeface="Arial" panose="020B0604020202020204" pitchFamily="34" charset="0"/>
              </a:rPr>
              <a:t>developments in the global ocean observing system Argo and its European component </a:t>
            </a:r>
            <a:r>
              <a:rPr lang="en-US" dirty="0" smtClean="0">
                <a:latin typeface="Calibri" panose="020F0502020204030204" pitchFamily="34" charset="0"/>
                <a:cs typeface="Arial" panose="020B0604020202020204" pitchFamily="34" charset="0"/>
              </a:rPr>
              <a:t>Euro-Argo</a:t>
            </a:r>
            <a:r>
              <a:rPr lang="en-US" dirty="0" smtClean="0">
                <a:latin typeface="Calibri" panose="020F0502020204030204" pitchFamily="34" charset="0"/>
              </a:rPr>
              <a:t/>
            </a:r>
            <a:br>
              <a:rPr lang="en-US" dirty="0" smtClean="0">
                <a:latin typeface="Calibri" panose="020F0502020204030204" pitchFamily="34" charset="0"/>
              </a:rPr>
            </a:br>
            <a:endParaRPr lang="en-GB" altLang="en-US" dirty="0" smtClean="0">
              <a:latin typeface="Calibri" panose="020F0502020204030204" pitchFamily="34" charset="0"/>
            </a:endParaRPr>
          </a:p>
        </p:txBody>
      </p:sp>
      <p:sp>
        <p:nvSpPr>
          <p:cNvPr id="32771" name="Sous-titre 2"/>
          <p:cNvSpPr>
            <a:spLocks noGrp="1"/>
          </p:cNvSpPr>
          <p:nvPr>
            <p:ph type="subTitle" idx="4294967295"/>
          </p:nvPr>
        </p:nvSpPr>
        <p:spPr>
          <a:xfrm>
            <a:off x="2771800" y="6021288"/>
            <a:ext cx="5112568" cy="432048"/>
          </a:xfrm>
        </p:spPr>
        <p:txBody>
          <a:bodyPr/>
          <a:lstStyle/>
          <a:p>
            <a:pPr marL="0" indent="0">
              <a:buNone/>
            </a:pPr>
            <a:r>
              <a:rPr lang="fr-FR" altLang="en-US" sz="2000" dirty="0">
                <a:cs typeface="Arial" panose="020B0604020202020204" pitchFamily="34" charset="0"/>
              </a:rPr>
              <a:t>EGU, 24-28 April 2015, </a:t>
            </a:r>
            <a:r>
              <a:rPr lang="fr-FR" altLang="en-US" sz="2000" dirty="0" smtClean="0">
                <a:cs typeface="Arial" panose="020B0604020202020204" pitchFamily="34" charset="0"/>
              </a:rPr>
              <a:t>Vienna</a:t>
            </a:r>
          </a:p>
        </p:txBody>
      </p:sp>
      <p:sp>
        <p:nvSpPr>
          <p:cNvPr id="4" name="ZoneTexte 10"/>
          <p:cNvSpPr txBox="1">
            <a:spLocks noChangeArrowheads="1"/>
          </p:cNvSpPr>
          <p:nvPr/>
        </p:nvSpPr>
        <p:spPr bwMode="auto">
          <a:xfrm>
            <a:off x="2643187" y="4221088"/>
            <a:ext cx="62865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z="2400" kern="1200" dirty="0" smtClean="0">
                <a:solidFill>
                  <a:schemeClr val="tx1"/>
                </a:solidFill>
                <a:effectLst/>
                <a:latin typeface="Calibri" panose="020F0502020204030204" pitchFamily="34" charset="0"/>
              </a:rPr>
              <a:t>Birgit Klein on behalf of the Euro-Argo Research Infrastructure Consortium</a:t>
            </a:r>
            <a:endParaRPr lang="fr-FR" sz="2400" dirty="0" smtClean="0">
              <a:latin typeface="Calibri" panose="020F0502020204030204"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1259632" y="116632"/>
            <a:ext cx="7776864" cy="500066"/>
          </a:xfrm>
        </p:spPr>
        <p:txBody>
          <a:bodyPr/>
          <a:lstStyle/>
          <a:p>
            <a:pPr algn="l"/>
            <a:r>
              <a:rPr lang="en-GB" sz="2800" dirty="0" smtClean="0">
                <a:latin typeface="Calibri" panose="020F0502020204030204" pitchFamily="34" charset="0"/>
              </a:rPr>
              <a:t>Euro-Argo members</a:t>
            </a:r>
            <a:endParaRPr lang="en-GB" sz="2800" dirty="0">
              <a:latin typeface="Calibri" panose="020F0502020204030204" pitchFamily="34" charset="0"/>
            </a:endParaRPr>
          </a:p>
        </p:txBody>
      </p:sp>
      <p:sp>
        <p:nvSpPr>
          <p:cNvPr id="22" name="Interaktive Schaltfläche: Zurück oder Vorherige(r) 21">
            <a:hlinkClick r:id="" action="ppaction://hlinkshowjump?jump=previousslide" highlightClick="1"/>
          </p:cNvPr>
          <p:cNvSpPr/>
          <p:nvPr/>
        </p:nvSpPr>
        <p:spPr>
          <a:xfrm>
            <a:off x="107504" y="6087961"/>
            <a:ext cx="684076" cy="293367"/>
          </a:xfrm>
          <a:prstGeom prst="actionButtonBackPrevious">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Interaktive Schaltfläche: Nächste(r) oder Weiter 22">
            <a:hlinkClick r:id="" action="ppaction://hlinkshowjump?jump=nextslide" highlightClick="1"/>
          </p:cNvPr>
          <p:cNvSpPr>
            <a:spLocks/>
          </p:cNvSpPr>
          <p:nvPr/>
        </p:nvSpPr>
        <p:spPr>
          <a:xfrm>
            <a:off x="863664" y="6093296"/>
            <a:ext cx="684000" cy="288000"/>
          </a:xfrm>
          <a:prstGeom prst="actionButtonForwardNex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4" name="Grafik 23">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261" y="5360151"/>
            <a:ext cx="526355" cy="517121"/>
          </a:xfrm>
          <a:prstGeom prst="rect">
            <a:avLst/>
          </a:prstGeom>
        </p:spPr>
      </p:pic>
      <p:pic>
        <p:nvPicPr>
          <p:cNvPr id="2" name="Grafik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92488" y="2509984"/>
            <a:ext cx="4572000" cy="4087368"/>
          </a:xfrm>
          <a:prstGeom prst="rect">
            <a:avLst/>
          </a:prstGeom>
        </p:spPr>
      </p:pic>
      <p:sp>
        <p:nvSpPr>
          <p:cNvPr id="3" name="Textfeld 2"/>
          <p:cNvSpPr txBox="1"/>
          <p:nvPr/>
        </p:nvSpPr>
        <p:spPr>
          <a:xfrm>
            <a:off x="1763688" y="1052736"/>
            <a:ext cx="7380312" cy="1107996"/>
          </a:xfrm>
          <a:prstGeom prst="rect">
            <a:avLst/>
          </a:prstGeom>
          <a:noFill/>
        </p:spPr>
        <p:txBody>
          <a:bodyPr wrap="square" rtlCol="0">
            <a:spAutoFit/>
          </a:bodyPr>
          <a:lstStyle/>
          <a:p>
            <a:r>
              <a:rPr lang="en-US" sz="1600" dirty="0" smtClean="0">
                <a:latin typeface="Calibri" panose="020F0502020204030204" pitchFamily="34" charset="0"/>
              </a:rPr>
              <a:t>The goal of this </a:t>
            </a:r>
            <a:r>
              <a:rPr lang="en-US" sz="1600" dirty="0">
                <a:latin typeface="Calibri" panose="020F0502020204030204" pitchFamily="34" charset="0"/>
              </a:rPr>
              <a:t>new European legal structure (Euro-Argo ERIC) </a:t>
            </a:r>
            <a:r>
              <a:rPr lang="en-US" sz="1600" dirty="0" smtClean="0">
                <a:latin typeface="Calibri" panose="020F0502020204030204" pitchFamily="34" charset="0"/>
              </a:rPr>
              <a:t>is to allow </a:t>
            </a:r>
            <a:r>
              <a:rPr lang="en-US" sz="1600" dirty="0">
                <a:latin typeface="Calibri" panose="020F0502020204030204" pitchFamily="34" charset="0"/>
              </a:rPr>
              <a:t>European countries to consolidate and </a:t>
            </a:r>
            <a:r>
              <a:rPr lang="en-US" sz="1600" dirty="0" smtClean="0">
                <a:latin typeface="Calibri" panose="020F0502020204030204" pitchFamily="34" charset="0"/>
              </a:rPr>
              <a:t>improve </a:t>
            </a:r>
            <a:r>
              <a:rPr lang="en-US" sz="1600" dirty="0">
                <a:latin typeface="Calibri" panose="020F0502020204030204" pitchFamily="34" charset="0"/>
              </a:rPr>
              <a:t>their contribution to Argo international. </a:t>
            </a:r>
            <a:r>
              <a:rPr lang="en-US" sz="1600" dirty="0" smtClean="0">
                <a:latin typeface="Calibri" panose="020F0502020204030204" pitchFamily="34" charset="0"/>
              </a:rPr>
              <a:t>The  aim is to establish an </a:t>
            </a:r>
            <a:r>
              <a:rPr lang="en-US" sz="1600" dirty="0">
                <a:latin typeface="Calibri" panose="020F0502020204030204" pitchFamily="34" charset="0"/>
              </a:rPr>
              <a:t>infrastructure for ¼ of the global array </a:t>
            </a:r>
            <a:r>
              <a:rPr lang="en-US" sz="1600" dirty="0" smtClean="0">
                <a:latin typeface="Calibri" panose="020F0502020204030204" pitchFamily="34" charset="0"/>
              </a:rPr>
              <a:t>and ensure </a:t>
            </a:r>
            <a:r>
              <a:rPr lang="en-US" sz="1600" dirty="0">
                <a:latin typeface="Calibri" panose="020F0502020204030204" pitchFamily="34" charset="0"/>
              </a:rPr>
              <a:t>a long term European contribution to Argo </a:t>
            </a:r>
            <a:r>
              <a:rPr lang="en-US" dirty="0" smtClean="0"/>
              <a:t>.</a:t>
            </a:r>
            <a:endParaRPr lang="de-DE" dirty="0"/>
          </a:p>
        </p:txBody>
      </p:sp>
      <p:grpSp>
        <p:nvGrpSpPr>
          <p:cNvPr id="43" name="Gruppieren 42"/>
          <p:cNvGrpSpPr/>
          <p:nvPr/>
        </p:nvGrpSpPr>
        <p:grpSpPr>
          <a:xfrm>
            <a:off x="2002702" y="4769808"/>
            <a:ext cx="1381125" cy="1371600"/>
            <a:chOff x="1807355" y="5009728"/>
            <a:chExt cx="1381125" cy="1371600"/>
          </a:xfrm>
        </p:grpSpPr>
        <p:pic>
          <p:nvPicPr>
            <p:cNvPr id="44" name="Grafik 4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07355" y="5009728"/>
              <a:ext cx="1381125" cy="1371600"/>
            </a:xfrm>
            <a:prstGeom prst="rect">
              <a:avLst/>
            </a:prstGeom>
          </p:spPr>
        </p:pic>
        <p:sp>
          <p:nvSpPr>
            <p:cNvPr id="45" name="Textfeld 44">
              <a:hlinkClick r:id="rId7"/>
            </p:cNvPr>
            <p:cNvSpPr txBox="1"/>
            <p:nvPr/>
          </p:nvSpPr>
          <p:spPr>
            <a:xfrm>
              <a:off x="1907704" y="5178678"/>
              <a:ext cx="1280776" cy="338554"/>
            </a:xfrm>
            <a:prstGeom prst="rect">
              <a:avLst/>
            </a:prstGeom>
            <a:noFill/>
          </p:spPr>
          <p:txBody>
            <a:bodyPr wrap="square" rtlCol="0">
              <a:spAutoFit/>
            </a:bodyPr>
            <a:lstStyle/>
            <a:p>
              <a:r>
                <a:rPr lang="de-DE" sz="1600" b="1" dirty="0" err="1">
                  <a:solidFill>
                    <a:schemeClr val="bg1"/>
                  </a:solidFill>
                  <a:latin typeface="Calibri" panose="020F0502020204030204" pitchFamily="34" charset="0"/>
                </a:rPr>
                <a:t>T</a:t>
              </a:r>
              <a:r>
                <a:rPr lang="de-DE" sz="1600" b="1" dirty="0" err="1" smtClean="0">
                  <a:solidFill>
                    <a:schemeClr val="bg1"/>
                  </a:solidFill>
                  <a:latin typeface="Calibri" panose="020F0502020204030204" pitchFamily="34" charset="0"/>
                </a:rPr>
                <a:t>o</a:t>
              </a:r>
              <a:r>
                <a:rPr lang="de-DE" sz="1600" b="1" dirty="0" smtClean="0">
                  <a:solidFill>
                    <a:schemeClr val="bg1"/>
                  </a:solidFill>
                  <a:latin typeface="Calibri" panose="020F0502020204030204" pitchFamily="34" charset="0"/>
                </a:rPr>
                <a:t> Euro-Argo </a:t>
              </a:r>
              <a:endParaRPr lang="de-DE" sz="1600" b="1" dirty="0">
                <a:solidFill>
                  <a:schemeClr val="bg1"/>
                </a:solidFill>
                <a:latin typeface="Calibri" panose="020F0502020204030204" pitchFamily="34" charset="0"/>
              </a:endParaRPr>
            </a:p>
          </p:txBody>
        </p:sp>
      </p:grpSp>
      <p:grpSp>
        <p:nvGrpSpPr>
          <p:cNvPr id="46" name="Gruppieren 45"/>
          <p:cNvGrpSpPr/>
          <p:nvPr/>
        </p:nvGrpSpPr>
        <p:grpSpPr>
          <a:xfrm>
            <a:off x="-36512" y="1412776"/>
            <a:ext cx="2088232" cy="3384376"/>
            <a:chOff x="-36512" y="1412776"/>
            <a:chExt cx="2088232" cy="3384376"/>
          </a:xfrm>
        </p:grpSpPr>
        <p:grpSp>
          <p:nvGrpSpPr>
            <p:cNvPr id="47" name="Gruppieren 46"/>
            <p:cNvGrpSpPr/>
            <p:nvPr/>
          </p:nvGrpSpPr>
          <p:grpSpPr>
            <a:xfrm>
              <a:off x="12506" y="3729600"/>
              <a:ext cx="2039214" cy="457200"/>
              <a:chOff x="212399" y="1544370"/>
              <a:chExt cx="1368152" cy="457200"/>
            </a:xfrm>
          </p:grpSpPr>
          <p:sp>
            <p:nvSpPr>
              <p:cNvPr id="62" name="Abgerundetes Rechteck 61"/>
              <p:cNvSpPr/>
              <p:nvPr/>
            </p:nvSpPr>
            <p:spPr>
              <a:xfrm>
                <a:off x="251520" y="1544370"/>
                <a:ext cx="1080120" cy="457200"/>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3" name="Textfeld 62">
                <a:hlinkClick r:id="rId8" action="ppaction://hlinksldjump"/>
              </p:cNvPr>
              <p:cNvSpPr txBox="1"/>
              <p:nvPr/>
            </p:nvSpPr>
            <p:spPr>
              <a:xfrm>
                <a:off x="212399" y="1628800"/>
                <a:ext cx="1368152"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Argo Products</a:t>
                </a:r>
                <a:endParaRPr lang="en-US" dirty="0">
                  <a:latin typeface="Calibri" panose="020F0502020204030204" pitchFamily="34" charset="0"/>
                </a:endParaRPr>
              </a:p>
            </p:txBody>
          </p:sp>
        </p:grpSp>
        <p:grpSp>
          <p:nvGrpSpPr>
            <p:cNvPr id="48" name="Gruppieren 47"/>
            <p:cNvGrpSpPr/>
            <p:nvPr/>
          </p:nvGrpSpPr>
          <p:grpSpPr>
            <a:xfrm>
              <a:off x="-36512" y="1412776"/>
              <a:ext cx="2039214" cy="457200"/>
              <a:chOff x="179512" y="1544370"/>
              <a:chExt cx="1368152" cy="457200"/>
            </a:xfrm>
          </p:grpSpPr>
          <p:sp>
            <p:nvSpPr>
              <p:cNvPr id="60" name="Abgerundetes Rechteck 59">
                <a:hlinkClick r:id="rId3" action="ppaction://hlinksldjump"/>
              </p:cNvPr>
              <p:cNvSpPr/>
              <p:nvPr/>
            </p:nvSpPr>
            <p:spPr>
              <a:xfrm>
                <a:off x="251520" y="1544370"/>
                <a:ext cx="1080120" cy="457200"/>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1" name="Textfeld 60"/>
              <p:cNvSpPr txBox="1"/>
              <p:nvPr/>
            </p:nvSpPr>
            <p:spPr>
              <a:xfrm>
                <a:off x="179512" y="1628800"/>
                <a:ext cx="1368152"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Overview</a:t>
                </a:r>
                <a:endParaRPr lang="en-US" dirty="0">
                  <a:latin typeface="Calibri" panose="020F0502020204030204" pitchFamily="34" charset="0"/>
                </a:endParaRPr>
              </a:p>
            </p:txBody>
          </p:sp>
        </p:grpSp>
        <p:grpSp>
          <p:nvGrpSpPr>
            <p:cNvPr id="49" name="Gruppieren 48"/>
            <p:cNvGrpSpPr/>
            <p:nvPr/>
          </p:nvGrpSpPr>
          <p:grpSpPr>
            <a:xfrm>
              <a:off x="-36512" y="2570400"/>
              <a:ext cx="2039214" cy="457200"/>
              <a:chOff x="179512" y="1544370"/>
              <a:chExt cx="1368152" cy="457200"/>
            </a:xfrm>
          </p:grpSpPr>
          <p:sp>
            <p:nvSpPr>
              <p:cNvPr id="58" name="Abgerundetes Rechteck 57"/>
              <p:cNvSpPr/>
              <p:nvPr/>
            </p:nvSpPr>
            <p:spPr>
              <a:xfrm>
                <a:off x="251520" y="1544370"/>
                <a:ext cx="1080120" cy="457200"/>
              </a:xfrm>
              <a:prstGeom prst="round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9" name="Textfeld 58">
                <a:hlinkClick r:id="rId9" action="ppaction://hlinksldjump"/>
              </p:cNvPr>
              <p:cNvSpPr txBox="1"/>
              <p:nvPr/>
            </p:nvSpPr>
            <p:spPr>
              <a:xfrm>
                <a:off x="179512" y="1628800"/>
                <a:ext cx="1368152"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Euro-Argo</a:t>
                </a:r>
                <a:endParaRPr lang="en-US" dirty="0">
                  <a:latin typeface="Calibri" panose="020F0502020204030204" pitchFamily="34" charset="0"/>
                </a:endParaRPr>
              </a:p>
            </p:txBody>
          </p:sp>
        </p:grpSp>
        <p:grpSp>
          <p:nvGrpSpPr>
            <p:cNvPr id="50" name="Gruppieren 49"/>
            <p:cNvGrpSpPr/>
            <p:nvPr/>
          </p:nvGrpSpPr>
          <p:grpSpPr>
            <a:xfrm>
              <a:off x="-36512" y="1988840"/>
              <a:ext cx="2039214" cy="457200"/>
              <a:chOff x="179512" y="1544370"/>
              <a:chExt cx="1368152" cy="457200"/>
            </a:xfrm>
          </p:grpSpPr>
          <p:sp>
            <p:nvSpPr>
              <p:cNvPr id="56" name="Abgerundetes Rechteck 55"/>
              <p:cNvSpPr/>
              <p:nvPr/>
            </p:nvSpPr>
            <p:spPr>
              <a:xfrm>
                <a:off x="251520" y="1544370"/>
                <a:ext cx="1080120" cy="457200"/>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7" name="Textfeld 56">
                <a:hlinkClick r:id="rId10" action="ppaction://hlinksldjump"/>
              </p:cNvPr>
              <p:cNvSpPr txBox="1"/>
              <p:nvPr/>
            </p:nvSpPr>
            <p:spPr>
              <a:xfrm>
                <a:off x="179512" y="1628800"/>
                <a:ext cx="1368152"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Data System</a:t>
                </a:r>
                <a:endParaRPr lang="en-US" dirty="0">
                  <a:latin typeface="Calibri" panose="020F0502020204030204" pitchFamily="34" charset="0"/>
                </a:endParaRPr>
              </a:p>
            </p:txBody>
          </p:sp>
        </p:grpSp>
        <p:grpSp>
          <p:nvGrpSpPr>
            <p:cNvPr id="51" name="Gruppieren 50"/>
            <p:cNvGrpSpPr/>
            <p:nvPr/>
          </p:nvGrpSpPr>
          <p:grpSpPr>
            <a:xfrm>
              <a:off x="-36512" y="3150000"/>
              <a:ext cx="2039214" cy="457200"/>
              <a:chOff x="179512" y="1544370"/>
              <a:chExt cx="1368152" cy="457200"/>
            </a:xfrm>
          </p:grpSpPr>
          <p:sp>
            <p:nvSpPr>
              <p:cNvPr id="54" name="Abgerundetes Rechteck 53"/>
              <p:cNvSpPr/>
              <p:nvPr/>
            </p:nvSpPr>
            <p:spPr>
              <a:xfrm>
                <a:off x="251520" y="1544370"/>
                <a:ext cx="1080120" cy="457200"/>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5" name="Textfeld 54">
                <a:hlinkClick r:id="rId11" action="ppaction://hlinksldjump"/>
              </p:cNvPr>
              <p:cNvSpPr txBox="1"/>
              <p:nvPr/>
            </p:nvSpPr>
            <p:spPr>
              <a:xfrm>
                <a:off x="179512" y="1628800"/>
                <a:ext cx="1368152"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Pilot Extensions</a:t>
                </a:r>
                <a:endParaRPr lang="en-US" dirty="0">
                  <a:latin typeface="Calibri" panose="020F0502020204030204" pitchFamily="34" charset="0"/>
                </a:endParaRPr>
              </a:p>
            </p:txBody>
          </p:sp>
        </p:grpSp>
        <p:sp>
          <p:nvSpPr>
            <p:cNvPr id="52" name="Abgerundetes Rechteck 51"/>
            <p:cNvSpPr/>
            <p:nvPr/>
          </p:nvSpPr>
          <p:spPr>
            <a:xfrm>
              <a:off x="81774" y="4309200"/>
              <a:ext cx="1609906" cy="457200"/>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3" name="Textfeld 52">
              <a:hlinkClick r:id="rId12" action="ppaction://hlinksldjump"/>
            </p:cNvPr>
            <p:cNvSpPr txBox="1"/>
            <p:nvPr/>
          </p:nvSpPr>
          <p:spPr>
            <a:xfrm>
              <a:off x="12506" y="4427820"/>
              <a:ext cx="2039214"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Argo Science</a:t>
              </a:r>
              <a:endParaRPr lang="en-US" dirty="0">
                <a:latin typeface="Calibri" panose="020F0502020204030204" pitchFamily="34" charset="0"/>
              </a:endParaRPr>
            </a:p>
          </p:txBody>
        </p:sp>
      </p:grpSp>
    </p:spTree>
    <p:extLst>
      <p:ext uri="{BB962C8B-B14F-4D97-AF65-F5344CB8AC3E}">
        <p14:creationId xmlns:p14="http://schemas.microsoft.com/office/powerpoint/2010/main" val="33451165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1259632" y="116632"/>
            <a:ext cx="7776864" cy="500066"/>
          </a:xfrm>
        </p:spPr>
        <p:txBody>
          <a:bodyPr/>
          <a:lstStyle/>
          <a:p>
            <a:pPr algn="l"/>
            <a:r>
              <a:rPr lang="en-GB" sz="2800" dirty="0" smtClean="0">
                <a:latin typeface="Calibri" panose="020F0502020204030204" pitchFamily="34" charset="0"/>
              </a:rPr>
              <a:t>Governance of the Euro-Argo ERIC</a:t>
            </a:r>
            <a:endParaRPr lang="en-GB" sz="2800" dirty="0">
              <a:latin typeface="Calibri" panose="020F0502020204030204" pitchFamily="34" charset="0"/>
            </a:endParaRPr>
          </a:p>
        </p:txBody>
      </p:sp>
      <p:sp>
        <p:nvSpPr>
          <p:cNvPr id="22" name="Interaktive Schaltfläche: Zurück oder Vorherige(r) 21">
            <a:hlinkClick r:id="" action="ppaction://hlinkshowjump?jump=previousslide" highlightClick="1"/>
          </p:cNvPr>
          <p:cNvSpPr/>
          <p:nvPr/>
        </p:nvSpPr>
        <p:spPr>
          <a:xfrm>
            <a:off x="107504" y="6087961"/>
            <a:ext cx="684076" cy="293367"/>
          </a:xfrm>
          <a:prstGeom prst="actionButtonBackPrevious">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Interaktive Schaltfläche: Nächste(r) oder Weiter 22">
            <a:hlinkClick r:id="" action="ppaction://hlinkshowjump?jump=nextslide" highlightClick="1"/>
          </p:cNvPr>
          <p:cNvSpPr>
            <a:spLocks/>
          </p:cNvSpPr>
          <p:nvPr/>
        </p:nvSpPr>
        <p:spPr>
          <a:xfrm>
            <a:off x="863664" y="6093296"/>
            <a:ext cx="684000" cy="288000"/>
          </a:xfrm>
          <a:prstGeom prst="actionButtonForwardNex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4" name="Grafik 23">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261" y="5360151"/>
            <a:ext cx="526355" cy="517121"/>
          </a:xfrm>
          <a:prstGeom prst="rect">
            <a:avLst/>
          </a:prstGeom>
        </p:spPr>
      </p:pic>
      <p:sp>
        <p:nvSpPr>
          <p:cNvPr id="25" name="Rectangle 33"/>
          <p:cNvSpPr/>
          <p:nvPr/>
        </p:nvSpPr>
        <p:spPr>
          <a:xfrm>
            <a:off x="1763464" y="1270000"/>
            <a:ext cx="2376488" cy="434871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GB" sz="1500" b="1" dirty="0">
                <a:solidFill>
                  <a:schemeClr val="tx1"/>
                </a:solidFill>
                <a:latin typeface="Calibri" panose="020F0502020204030204" pitchFamily="34" charset="0"/>
              </a:rPr>
              <a:t>Local Host for Euro-Argo ERIC</a:t>
            </a:r>
          </a:p>
          <a:p>
            <a:pPr algn="ctr" eaLnBrk="1" fontAlgn="auto" hangingPunct="1">
              <a:spcBef>
                <a:spcPts val="0"/>
              </a:spcBef>
              <a:spcAft>
                <a:spcPts val="0"/>
              </a:spcAft>
              <a:defRPr/>
            </a:pPr>
            <a:r>
              <a:rPr lang="en-GB" sz="1500" dirty="0">
                <a:solidFill>
                  <a:schemeClr val="tx1"/>
                </a:solidFill>
                <a:latin typeface="Calibri" panose="020F0502020204030204" pitchFamily="34" charset="0"/>
              </a:rPr>
              <a:t>France (</a:t>
            </a:r>
            <a:r>
              <a:rPr lang="en-GB" sz="1500" dirty="0" err="1">
                <a:solidFill>
                  <a:schemeClr val="tx1"/>
                </a:solidFill>
                <a:latin typeface="Calibri" panose="020F0502020204030204" pitchFamily="34" charset="0"/>
              </a:rPr>
              <a:t>Ifremer</a:t>
            </a:r>
            <a:r>
              <a:rPr lang="en-GB" sz="1500" dirty="0">
                <a:solidFill>
                  <a:schemeClr val="tx1"/>
                </a:solidFill>
                <a:latin typeface="Calibri" panose="020F0502020204030204" pitchFamily="34" charset="0"/>
              </a:rPr>
              <a:t>, Brest)</a:t>
            </a:r>
          </a:p>
          <a:p>
            <a:pPr algn="ctr" eaLnBrk="1" fontAlgn="auto" hangingPunct="1">
              <a:spcBef>
                <a:spcPts val="0"/>
              </a:spcBef>
              <a:spcAft>
                <a:spcPts val="0"/>
              </a:spcAft>
              <a:defRPr/>
            </a:pPr>
            <a:endParaRPr lang="en-GB" sz="1500" dirty="0">
              <a:solidFill>
                <a:schemeClr val="tx1"/>
              </a:solidFill>
              <a:latin typeface="Calibri" panose="020F0502020204030204" pitchFamily="34" charset="0"/>
            </a:endParaRPr>
          </a:p>
          <a:p>
            <a:pPr algn="ctr" eaLnBrk="1" fontAlgn="auto" hangingPunct="1">
              <a:spcBef>
                <a:spcPts val="0"/>
              </a:spcBef>
              <a:spcAft>
                <a:spcPts val="0"/>
              </a:spcAft>
              <a:defRPr/>
            </a:pPr>
            <a:r>
              <a:rPr lang="en-GB" sz="1500" b="1" dirty="0">
                <a:solidFill>
                  <a:schemeClr val="tx1"/>
                </a:solidFill>
                <a:latin typeface="Calibri" panose="020F0502020204030204" pitchFamily="34" charset="0"/>
              </a:rPr>
              <a:t>Members</a:t>
            </a:r>
            <a:r>
              <a:rPr lang="en-GB" sz="1500" dirty="0">
                <a:solidFill>
                  <a:schemeClr val="tx1"/>
                </a:solidFill>
                <a:latin typeface="Calibri" panose="020F0502020204030204" pitchFamily="34" charset="0"/>
              </a:rPr>
              <a:t>: </a:t>
            </a:r>
            <a:endParaRPr lang="en-GB" sz="1500" dirty="0" smtClean="0">
              <a:solidFill>
                <a:schemeClr val="tx1"/>
              </a:solidFill>
              <a:latin typeface="Calibri" panose="020F0502020204030204" pitchFamily="34" charset="0"/>
            </a:endParaRPr>
          </a:p>
          <a:p>
            <a:pPr algn="ctr" eaLnBrk="1" fontAlgn="auto" hangingPunct="1">
              <a:spcBef>
                <a:spcPts val="0"/>
              </a:spcBef>
              <a:spcAft>
                <a:spcPts val="0"/>
              </a:spcAft>
              <a:defRPr/>
            </a:pPr>
            <a:r>
              <a:rPr lang="en-GB" sz="1500" dirty="0" smtClean="0">
                <a:solidFill>
                  <a:schemeClr val="tx1"/>
                </a:solidFill>
                <a:latin typeface="Calibri" panose="020F0502020204030204" pitchFamily="34" charset="0"/>
              </a:rPr>
              <a:t>Finland</a:t>
            </a:r>
            <a:r>
              <a:rPr lang="en-GB" sz="1500" dirty="0">
                <a:solidFill>
                  <a:schemeClr val="tx1"/>
                </a:solidFill>
                <a:latin typeface="Calibri" panose="020F0502020204030204" pitchFamily="34" charset="0"/>
              </a:rPr>
              <a:t>, France, </a:t>
            </a:r>
          </a:p>
          <a:p>
            <a:pPr algn="ctr" eaLnBrk="1" fontAlgn="auto" hangingPunct="1">
              <a:spcBef>
                <a:spcPts val="0"/>
              </a:spcBef>
              <a:spcAft>
                <a:spcPts val="0"/>
              </a:spcAft>
              <a:defRPr/>
            </a:pPr>
            <a:r>
              <a:rPr lang="en-GB" sz="1500" dirty="0">
                <a:solidFill>
                  <a:schemeClr val="tx1"/>
                </a:solidFill>
                <a:latin typeface="Calibri" panose="020F0502020204030204" pitchFamily="34" charset="0"/>
              </a:rPr>
              <a:t>Germany, Greece, </a:t>
            </a:r>
          </a:p>
          <a:p>
            <a:pPr algn="ctr" eaLnBrk="1" fontAlgn="auto" hangingPunct="1">
              <a:spcBef>
                <a:spcPts val="0"/>
              </a:spcBef>
              <a:spcAft>
                <a:spcPts val="0"/>
              </a:spcAft>
              <a:defRPr/>
            </a:pPr>
            <a:r>
              <a:rPr lang="en-GB" sz="1500" dirty="0" smtClean="0">
                <a:solidFill>
                  <a:schemeClr val="tx1"/>
                </a:solidFill>
                <a:latin typeface="Calibri" panose="020F0502020204030204" pitchFamily="34" charset="0"/>
              </a:rPr>
              <a:t>Ireland, Italy</a:t>
            </a:r>
            <a:r>
              <a:rPr lang="en-GB" sz="1500" dirty="0">
                <a:solidFill>
                  <a:schemeClr val="tx1"/>
                </a:solidFill>
                <a:latin typeface="Calibri" panose="020F0502020204030204" pitchFamily="34" charset="0"/>
              </a:rPr>
              <a:t>, Netherlands, </a:t>
            </a:r>
            <a:r>
              <a:rPr lang="en-GB" sz="1500" dirty="0" smtClean="0">
                <a:solidFill>
                  <a:schemeClr val="tx1"/>
                </a:solidFill>
                <a:latin typeface="Calibri" panose="020F0502020204030204" pitchFamily="34" charset="0"/>
              </a:rPr>
              <a:t>Spain, United </a:t>
            </a:r>
            <a:r>
              <a:rPr lang="en-GB" sz="1500" dirty="0">
                <a:solidFill>
                  <a:schemeClr val="tx1"/>
                </a:solidFill>
                <a:latin typeface="Calibri" panose="020F0502020204030204" pitchFamily="34" charset="0"/>
              </a:rPr>
              <a:t>Kingdom  </a:t>
            </a:r>
          </a:p>
          <a:p>
            <a:pPr algn="ctr" eaLnBrk="1" fontAlgn="auto" hangingPunct="1">
              <a:spcBef>
                <a:spcPts val="0"/>
              </a:spcBef>
              <a:spcAft>
                <a:spcPts val="0"/>
              </a:spcAft>
              <a:defRPr/>
            </a:pPr>
            <a:endParaRPr lang="en-GB" sz="1500" dirty="0">
              <a:solidFill>
                <a:schemeClr val="tx1"/>
              </a:solidFill>
              <a:latin typeface="Calibri" panose="020F0502020204030204" pitchFamily="34" charset="0"/>
            </a:endParaRPr>
          </a:p>
          <a:p>
            <a:pPr algn="ctr" eaLnBrk="1" fontAlgn="auto" hangingPunct="1">
              <a:spcBef>
                <a:spcPts val="0"/>
              </a:spcBef>
              <a:spcAft>
                <a:spcPts val="0"/>
              </a:spcAft>
              <a:defRPr/>
            </a:pPr>
            <a:r>
              <a:rPr lang="en-GB" sz="1500" b="1" dirty="0">
                <a:solidFill>
                  <a:schemeClr val="tx1"/>
                </a:solidFill>
                <a:latin typeface="Calibri" panose="020F0502020204030204" pitchFamily="34" charset="0"/>
              </a:rPr>
              <a:t>Observers</a:t>
            </a:r>
            <a:r>
              <a:rPr lang="en-GB" sz="1500" dirty="0">
                <a:solidFill>
                  <a:schemeClr val="tx1"/>
                </a:solidFill>
                <a:latin typeface="Calibri" panose="020F0502020204030204" pitchFamily="34" charset="0"/>
              </a:rPr>
              <a:t>: </a:t>
            </a:r>
            <a:endParaRPr lang="en-GB" sz="1500" dirty="0" smtClean="0">
              <a:solidFill>
                <a:schemeClr val="tx1"/>
              </a:solidFill>
              <a:latin typeface="Calibri" panose="020F0502020204030204" pitchFamily="34" charset="0"/>
            </a:endParaRPr>
          </a:p>
          <a:p>
            <a:pPr algn="ctr" eaLnBrk="1" fontAlgn="auto" hangingPunct="1">
              <a:spcBef>
                <a:spcPts val="0"/>
              </a:spcBef>
              <a:spcAft>
                <a:spcPts val="0"/>
              </a:spcAft>
              <a:defRPr/>
            </a:pPr>
            <a:r>
              <a:rPr lang="en-GB" sz="1500" dirty="0" smtClean="0">
                <a:solidFill>
                  <a:schemeClr val="tx1"/>
                </a:solidFill>
                <a:latin typeface="Calibri" panose="020F0502020204030204" pitchFamily="34" charset="0"/>
              </a:rPr>
              <a:t>Norway</a:t>
            </a:r>
            <a:r>
              <a:rPr lang="en-GB" sz="1500" dirty="0">
                <a:solidFill>
                  <a:schemeClr val="tx1"/>
                </a:solidFill>
                <a:latin typeface="Calibri" panose="020F0502020204030204" pitchFamily="34" charset="0"/>
              </a:rPr>
              <a:t>, Poland  </a:t>
            </a:r>
          </a:p>
          <a:p>
            <a:pPr algn="ctr" eaLnBrk="1" fontAlgn="auto" hangingPunct="1">
              <a:spcBef>
                <a:spcPts val="0"/>
              </a:spcBef>
              <a:spcAft>
                <a:spcPts val="0"/>
              </a:spcAft>
              <a:defRPr/>
            </a:pPr>
            <a:endParaRPr lang="en-GB" sz="1500" dirty="0">
              <a:solidFill>
                <a:schemeClr val="tx1"/>
              </a:solidFill>
              <a:latin typeface="Calibri" panose="020F0502020204030204" pitchFamily="34" charset="0"/>
            </a:endParaRPr>
          </a:p>
          <a:p>
            <a:pPr algn="ctr" eaLnBrk="1" fontAlgn="auto" hangingPunct="1">
              <a:spcBef>
                <a:spcPts val="0"/>
              </a:spcBef>
              <a:spcAft>
                <a:spcPts val="0"/>
              </a:spcAft>
              <a:defRPr/>
            </a:pPr>
            <a:endParaRPr lang="en-GB" sz="1500" dirty="0">
              <a:solidFill>
                <a:schemeClr val="tx1"/>
              </a:solidFill>
              <a:latin typeface="Calibri" panose="020F0502020204030204" pitchFamily="34" charset="0"/>
            </a:endParaRPr>
          </a:p>
          <a:p>
            <a:pPr algn="ctr" eaLnBrk="1" fontAlgn="auto" hangingPunct="1">
              <a:spcBef>
                <a:spcPts val="0"/>
              </a:spcBef>
              <a:spcAft>
                <a:spcPts val="0"/>
              </a:spcAft>
              <a:defRPr/>
            </a:pPr>
            <a:r>
              <a:rPr lang="en-GB" sz="1500" b="1" dirty="0">
                <a:solidFill>
                  <a:schemeClr val="tx1"/>
                </a:solidFill>
                <a:latin typeface="Calibri" panose="020F0502020204030204" pitchFamily="34" charset="0"/>
              </a:rPr>
              <a:t>Candidate Members</a:t>
            </a:r>
            <a:r>
              <a:rPr lang="en-GB" sz="1500" dirty="0">
                <a:solidFill>
                  <a:schemeClr val="tx1"/>
                </a:solidFill>
                <a:latin typeface="Calibri" panose="020F0502020204030204" pitchFamily="34" charset="0"/>
              </a:rPr>
              <a:t>:  </a:t>
            </a:r>
            <a:r>
              <a:rPr lang="en-GB" sz="1500" dirty="0" smtClean="0">
                <a:solidFill>
                  <a:schemeClr val="tx1"/>
                </a:solidFill>
                <a:latin typeface="Calibri" panose="020F0502020204030204" pitchFamily="34" charset="0"/>
              </a:rPr>
              <a:t>Bulgaria, Portugal </a:t>
            </a:r>
            <a:endParaRPr lang="en-GB" sz="1500" dirty="0">
              <a:solidFill>
                <a:schemeClr val="tx1"/>
              </a:solidFill>
              <a:latin typeface="Calibri" panose="020F0502020204030204" pitchFamily="34" charset="0"/>
            </a:endParaRPr>
          </a:p>
        </p:txBody>
      </p:sp>
      <p:pic>
        <p:nvPicPr>
          <p:cNvPr id="26" name="Image 1"/>
          <p:cNvPicPr>
            <a:picLocks noChangeAspect="1"/>
          </p:cNvPicPr>
          <p:nvPr/>
        </p:nvPicPr>
        <p:blipFill>
          <a:blip r:embed="rId5" cstate="print">
            <a:extLst>
              <a:ext uri="{28A0092B-C50C-407E-A947-70E740481C1C}">
                <a14:useLocalDpi xmlns:a14="http://schemas.microsoft.com/office/drawing/2010/main" val="0"/>
              </a:ext>
            </a:extLst>
          </a:blip>
          <a:srcRect t="7143" b="14886"/>
          <a:stretch>
            <a:fillRect/>
          </a:stretch>
        </p:blipFill>
        <p:spPr bwMode="auto">
          <a:xfrm>
            <a:off x="4163886" y="1012705"/>
            <a:ext cx="4944618" cy="4474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p:cNvSpPr txBox="1"/>
          <p:nvPr/>
        </p:nvSpPr>
        <p:spPr>
          <a:xfrm>
            <a:off x="2002702" y="5805264"/>
            <a:ext cx="7033794" cy="584775"/>
          </a:xfrm>
          <a:prstGeom prst="rect">
            <a:avLst/>
          </a:prstGeom>
          <a:noFill/>
        </p:spPr>
        <p:txBody>
          <a:bodyPr wrap="square" rtlCol="0">
            <a:spAutoFit/>
          </a:bodyPr>
          <a:lstStyle/>
          <a:p>
            <a:r>
              <a:rPr lang="en-US" sz="1600" dirty="0" smtClean="0">
                <a:latin typeface="Calibri" panose="020F0502020204030204" pitchFamily="34" charset="0"/>
              </a:rPr>
              <a:t>The ERIC is composed of the national infrastructure and a central research infrastructure  which is for now hosted by France.  </a:t>
            </a:r>
            <a:endParaRPr lang="en-US" sz="1600" dirty="0">
              <a:latin typeface="Calibri" panose="020F0502020204030204" pitchFamily="34" charset="0"/>
            </a:endParaRPr>
          </a:p>
        </p:txBody>
      </p:sp>
      <p:grpSp>
        <p:nvGrpSpPr>
          <p:cNvPr id="45" name="Gruppieren 44"/>
          <p:cNvGrpSpPr/>
          <p:nvPr/>
        </p:nvGrpSpPr>
        <p:grpSpPr>
          <a:xfrm>
            <a:off x="-36512" y="1412776"/>
            <a:ext cx="2088232" cy="3384376"/>
            <a:chOff x="-36512" y="1412776"/>
            <a:chExt cx="2088232" cy="3384376"/>
          </a:xfrm>
        </p:grpSpPr>
        <p:grpSp>
          <p:nvGrpSpPr>
            <p:cNvPr id="46" name="Gruppieren 45"/>
            <p:cNvGrpSpPr/>
            <p:nvPr/>
          </p:nvGrpSpPr>
          <p:grpSpPr>
            <a:xfrm>
              <a:off x="12506" y="3729600"/>
              <a:ext cx="2039214" cy="457200"/>
              <a:chOff x="212399" y="1544370"/>
              <a:chExt cx="1368152" cy="457200"/>
            </a:xfrm>
          </p:grpSpPr>
          <p:sp>
            <p:nvSpPr>
              <p:cNvPr id="61" name="Abgerundetes Rechteck 60"/>
              <p:cNvSpPr/>
              <p:nvPr/>
            </p:nvSpPr>
            <p:spPr>
              <a:xfrm>
                <a:off x="251520" y="1544370"/>
                <a:ext cx="1080120" cy="457200"/>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2" name="Textfeld 61">
                <a:hlinkClick r:id="rId6" action="ppaction://hlinksldjump"/>
              </p:cNvPr>
              <p:cNvSpPr txBox="1"/>
              <p:nvPr/>
            </p:nvSpPr>
            <p:spPr>
              <a:xfrm>
                <a:off x="212399" y="1628800"/>
                <a:ext cx="1368152"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Argo Products</a:t>
                </a:r>
                <a:endParaRPr lang="en-US" dirty="0">
                  <a:latin typeface="Calibri" panose="020F0502020204030204" pitchFamily="34" charset="0"/>
                </a:endParaRPr>
              </a:p>
            </p:txBody>
          </p:sp>
        </p:grpSp>
        <p:grpSp>
          <p:nvGrpSpPr>
            <p:cNvPr id="47" name="Gruppieren 46"/>
            <p:cNvGrpSpPr/>
            <p:nvPr/>
          </p:nvGrpSpPr>
          <p:grpSpPr>
            <a:xfrm>
              <a:off x="-36512" y="1412776"/>
              <a:ext cx="2039214" cy="457200"/>
              <a:chOff x="179512" y="1544370"/>
              <a:chExt cx="1368152" cy="457200"/>
            </a:xfrm>
          </p:grpSpPr>
          <p:sp>
            <p:nvSpPr>
              <p:cNvPr id="59" name="Abgerundetes Rechteck 58">
                <a:hlinkClick r:id="rId3" action="ppaction://hlinksldjump"/>
              </p:cNvPr>
              <p:cNvSpPr/>
              <p:nvPr/>
            </p:nvSpPr>
            <p:spPr>
              <a:xfrm>
                <a:off x="251520" y="1544370"/>
                <a:ext cx="1080120" cy="457200"/>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0" name="Textfeld 59"/>
              <p:cNvSpPr txBox="1"/>
              <p:nvPr/>
            </p:nvSpPr>
            <p:spPr>
              <a:xfrm>
                <a:off x="179512" y="1628800"/>
                <a:ext cx="1368152"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Overview</a:t>
                </a:r>
                <a:endParaRPr lang="en-US" dirty="0">
                  <a:latin typeface="Calibri" panose="020F0502020204030204" pitchFamily="34" charset="0"/>
                </a:endParaRPr>
              </a:p>
            </p:txBody>
          </p:sp>
        </p:grpSp>
        <p:grpSp>
          <p:nvGrpSpPr>
            <p:cNvPr id="48" name="Gruppieren 47"/>
            <p:cNvGrpSpPr/>
            <p:nvPr/>
          </p:nvGrpSpPr>
          <p:grpSpPr>
            <a:xfrm>
              <a:off x="-36512" y="2570400"/>
              <a:ext cx="2039214" cy="457200"/>
              <a:chOff x="179512" y="1544370"/>
              <a:chExt cx="1368152" cy="457200"/>
            </a:xfrm>
          </p:grpSpPr>
          <p:sp>
            <p:nvSpPr>
              <p:cNvPr id="57" name="Abgerundetes Rechteck 56"/>
              <p:cNvSpPr/>
              <p:nvPr/>
            </p:nvSpPr>
            <p:spPr>
              <a:xfrm>
                <a:off x="251520" y="1544370"/>
                <a:ext cx="1080120" cy="457200"/>
              </a:xfrm>
              <a:prstGeom prst="round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Textfeld 57">
                <a:hlinkClick r:id="rId7" action="ppaction://hlinksldjump"/>
              </p:cNvPr>
              <p:cNvSpPr txBox="1"/>
              <p:nvPr/>
            </p:nvSpPr>
            <p:spPr>
              <a:xfrm>
                <a:off x="179512" y="1628800"/>
                <a:ext cx="1368152"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Euro-Argo</a:t>
                </a:r>
                <a:endParaRPr lang="en-US" dirty="0">
                  <a:latin typeface="Calibri" panose="020F0502020204030204" pitchFamily="34" charset="0"/>
                </a:endParaRPr>
              </a:p>
            </p:txBody>
          </p:sp>
        </p:grpSp>
        <p:grpSp>
          <p:nvGrpSpPr>
            <p:cNvPr id="49" name="Gruppieren 48"/>
            <p:cNvGrpSpPr/>
            <p:nvPr/>
          </p:nvGrpSpPr>
          <p:grpSpPr>
            <a:xfrm>
              <a:off x="-36512" y="1988840"/>
              <a:ext cx="2039214" cy="457200"/>
              <a:chOff x="179512" y="1544370"/>
              <a:chExt cx="1368152" cy="457200"/>
            </a:xfrm>
          </p:grpSpPr>
          <p:sp>
            <p:nvSpPr>
              <p:cNvPr id="55" name="Abgerundetes Rechteck 54"/>
              <p:cNvSpPr/>
              <p:nvPr/>
            </p:nvSpPr>
            <p:spPr>
              <a:xfrm>
                <a:off x="251520" y="1544370"/>
                <a:ext cx="1080120" cy="457200"/>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Textfeld 55">
                <a:hlinkClick r:id="rId8" action="ppaction://hlinksldjump"/>
              </p:cNvPr>
              <p:cNvSpPr txBox="1"/>
              <p:nvPr/>
            </p:nvSpPr>
            <p:spPr>
              <a:xfrm>
                <a:off x="179512" y="1628800"/>
                <a:ext cx="1368152"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Data System</a:t>
                </a:r>
                <a:endParaRPr lang="en-US" dirty="0">
                  <a:latin typeface="Calibri" panose="020F0502020204030204" pitchFamily="34" charset="0"/>
                </a:endParaRPr>
              </a:p>
            </p:txBody>
          </p:sp>
        </p:grpSp>
        <p:grpSp>
          <p:nvGrpSpPr>
            <p:cNvPr id="50" name="Gruppieren 49"/>
            <p:cNvGrpSpPr/>
            <p:nvPr/>
          </p:nvGrpSpPr>
          <p:grpSpPr>
            <a:xfrm>
              <a:off x="-36512" y="3150000"/>
              <a:ext cx="2039214" cy="457200"/>
              <a:chOff x="179512" y="1544370"/>
              <a:chExt cx="1368152" cy="457200"/>
            </a:xfrm>
          </p:grpSpPr>
          <p:sp>
            <p:nvSpPr>
              <p:cNvPr id="53" name="Abgerundetes Rechteck 52"/>
              <p:cNvSpPr/>
              <p:nvPr/>
            </p:nvSpPr>
            <p:spPr>
              <a:xfrm>
                <a:off x="251520" y="1544370"/>
                <a:ext cx="1080120" cy="457200"/>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4" name="Textfeld 53">
                <a:hlinkClick r:id="rId9" action="ppaction://hlinksldjump"/>
              </p:cNvPr>
              <p:cNvSpPr txBox="1"/>
              <p:nvPr/>
            </p:nvSpPr>
            <p:spPr>
              <a:xfrm>
                <a:off x="179512" y="1628800"/>
                <a:ext cx="1368152"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Pilot Extensions</a:t>
                </a:r>
                <a:endParaRPr lang="en-US" dirty="0">
                  <a:latin typeface="Calibri" panose="020F0502020204030204" pitchFamily="34" charset="0"/>
                </a:endParaRPr>
              </a:p>
            </p:txBody>
          </p:sp>
        </p:grpSp>
        <p:sp>
          <p:nvSpPr>
            <p:cNvPr id="51" name="Abgerundetes Rechteck 50"/>
            <p:cNvSpPr/>
            <p:nvPr/>
          </p:nvSpPr>
          <p:spPr>
            <a:xfrm>
              <a:off x="81774" y="4309200"/>
              <a:ext cx="1609906" cy="457200"/>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2" name="Textfeld 51">
              <a:hlinkClick r:id="rId10" action="ppaction://hlinksldjump"/>
            </p:cNvPr>
            <p:cNvSpPr txBox="1"/>
            <p:nvPr/>
          </p:nvSpPr>
          <p:spPr>
            <a:xfrm>
              <a:off x="12506" y="4427820"/>
              <a:ext cx="2039214"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Argo Science</a:t>
              </a:r>
              <a:endParaRPr lang="en-US" dirty="0">
                <a:latin typeface="Calibri" panose="020F0502020204030204" pitchFamily="34" charset="0"/>
              </a:endParaRPr>
            </a:p>
          </p:txBody>
        </p:sp>
      </p:grpSp>
    </p:spTree>
    <p:extLst>
      <p:ext uri="{BB962C8B-B14F-4D97-AF65-F5344CB8AC3E}">
        <p14:creationId xmlns:p14="http://schemas.microsoft.com/office/powerpoint/2010/main" val="39539891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1259632" y="116632"/>
            <a:ext cx="7776864" cy="500066"/>
          </a:xfrm>
        </p:spPr>
        <p:txBody>
          <a:bodyPr/>
          <a:lstStyle/>
          <a:p>
            <a:pPr algn="l"/>
            <a:r>
              <a:rPr lang="en-GB" sz="2800" dirty="0" smtClean="0">
                <a:latin typeface="Calibri" panose="020F0502020204030204" pitchFamily="34" charset="0"/>
              </a:rPr>
              <a:t>Pilot extensions: Deep Argo</a:t>
            </a:r>
            <a:endParaRPr lang="en-GB" sz="2800" dirty="0">
              <a:latin typeface="Calibri" panose="020F0502020204030204" pitchFamily="34" charset="0"/>
            </a:endParaRPr>
          </a:p>
        </p:txBody>
      </p:sp>
      <p:sp>
        <p:nvSpPr>
          <p:cNvPr id="22" name="Interaktive Schaltfläche: Zurück oder Vorherige(r) 21">
            <a:hlinkClick r:id="" action="ppaction://hlinkshowjump?jump=previousslide" highlightClick="1"/>
          </p:cNvPr>
          <p:cNvSpPr/>
          <p:nvPr/>
        </p:nvSpPr>
        <p:spPr>
          <a:xfrm>
            <a:off x="107504" y="6087961"/>
            <a:ext cx="684076" cy="293367"/>
          </a:xfrm>
          <a:prstGeom prst="actionButtonBackPrevious">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Interaktive Schaltfläche: Nächste(r) oder Weiter 22">
            <a:hlinkClick r:id="" action="ppaction://hlinkshowjump?jump=nextslide" highlightClick="1"/>
          </p:cNvPr>
          <p:cNvSpPr>
            <a:spLocks/>
          </p:cNvSpPr>
          <p:nvPr/>
        </p:nvSpPr>
        <p:spPr>
          <a:xfrm>
            <a:off x="863664" y="6093296"/>
            <a:ext cx="684000" cy="288000"/>
          </a:xfrm>
          <a:prstGeom prst="actionButtonForwardNex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4" name="Grafik 23">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261" y="5360151"/>
            <a:ext cx="526355" cy="517121"/>
          </a:xfrm>
          <a:prstGeom prst="rect">
            <a:avLst/>
          </a:prstGeom>
        </p:spPr>
      </p:pic>
      <p:pic>
        <p:nvPicPr>
          <p:cNvPr id="47" name="Imag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77223" y="1015075"/>
            <a:ext cx="1759273" cy="1252602"/>
          </a:xfrm>
          <a:prstGeom prst="rect">
            <a:avLst/>
          </a:prstGeom>
        </p:spPr>
      </p:pic>
      <p:sp>
        <p:nvSpPr>
          <p:cNvPr id="49" name="ZoneTexte 28"/>
          <p:cNvSpPr txBox="1"/>
          <p:nvPr/>
        </p:nvSpPr>
        <p:spPr>
          <a:xfrm>
            <a:off x="7272808" y="2204864"/>
            <a:ext cx="2051720" cy="276999"/>
          </a:xfrm>
          <a:prstGeom prst="rect">
            <a:avLst/>
          </a:prstGeom>
          <a:noFill/>
        </p:spPr>
        <p:txBody>
          <a:bodyPr wrap="square" rtlCol="0">
            <a:spAutoFit/>
          </a:bodyPr>
          <a:lstStyle/>
          <a:p>
            <a:r>
              <a:rPr lang="en-GB" sz="1200" i="1" dirty="0" smtClean="0">
                <a:latin typeface="Calibri" panose="020F0502020204030204" pitchFamily="34" charset="0"/>
              </a:rPr>
              <a:t>Deep Argo float </a:t>
            </a:r>
            <a:r>
              <a:rPr lang="en-GB" sz="1200" i="1" dirty="0" err="1" smtClean="0">
                <a:latin typeface="Calibri" panose="020F0502020204030204" pitchFamily="34" charset="0"/>
              </a:rPr>
              <a:t>deploym</a:t>
            </a:r>
            <a:r>
              <a:rPr lang="fr-FR" sz="1200" i="1" dirty="0" err="1" smtClean="0">
                <a:latin typeface="Calibri" panose="020F0502020204030204" pitchFamily="34" charset="0"/>
              </a:rPr>
              <a:t>ent</a:t>
            </a:r>
            <a:endParaRPr lang="en-US" sz="1200" i="1" dirty="0">
              <a:solidFill>
                <a:srgbClr val="090FFF"/>
              </a:solidFill>
              <a:latin typeface="Calibri" panose="020F0502020204030204" pitchFamily="34" charset="0"/>
            </a:endParaRPr>
          </a:p>
        </p:txBody>
      </p:sp>
      <p:pic>
        <p:nvPicPr>
          <p:cNvPr id="50" name="Espace réservé du contenu 3"/>
          <p:cNvPicPr>
            <a:picLocks noGrp="1" noChangeAspect="1"/>
          </p:cNvPicPr>
          <p:nvPr>
            <p:ph idx="1"/>
          </p:nvPr>
        </p:nvPicPr>
        <p:blipFill rotWithShape="1">
          <a:blip r:embed="rId6">
            <a:extLst>
              <a:ext uri="{28A0092B-C50C-407E-A947-70E740481C1C}">
                <a14:useLocalDpi xmlns:a14="http://schemas.microsoft.com/office/drawing/2010/main" val="0"/>
              </a:ext>
            </a:extLst>
          </a:blip>
          <a:srcRect r="4645"/>
          <a:stretch/>
        </p:blipFill>
        <p:spPr>
          <a:xfrm>
            <a:off x="1739586" y="980729"/>
            <a:ext cx="2906842" cy="2438367"/>
          </a:xfrm>
        </p:spPr>
      </p:pic>
      <p:pic>
        <p:nvPicPr>
          <p:cNvPr id="51" name="Image 5"/>
          <p:cNvPicPr>
            <a:picLocks noChangeAspect="1"/>
          </p:cNvPicPr>
          <p:nvPr/>
        </p:nvPicPr>
        <p:blipFill rotWithShape="1">
          <a:blip r:embed="rId7" cstate="print">
            <a:extLst>
              <a:ext uri="{28A0092B-C50C-407E-A947-70E740481C1C}">
                <a14:useLocalDpi xmlns:a14="http://schemas.microsoft.com/office/drawing/2010/main" val="0"/>
              </a:ext>
            </a:extLst>
          </a:blip>
          <a:srcRect l="5219" r="3764"/>
          <a:stretch/>
        </p:blipFill>
        <p:spPr>
          <a:xfrm>
            <a:off x="6156176" y="2996952"/>
            <a:ext cx="2949263" cy="2435180"/>
          </a:xfrm>
          <a:prstGeom prst="rect">
            <a:avLst/>
          </a:prstGeom>
        </p:spPr>
      </p:pic>
      <p:grpSp>
        <p:nvGrpSpPr>
          <p:cNvPr id="52" name="Groupe 11"/>
          <p:cNvGrpSpPr/>
          <p:nvPr/>
        </p:nvGrpSpPr>
        <p:grpSpPr>
          <a:xfrm>
            <a:off x="5796136" y="2612834"/>
            <a:ext cx="1202044" cy="960182"/>
            <a:chOff x="6727190" y="517168"/>
            <a:chExt cx="2811231" cy="1973733"/>
          </a:xfrm>
        </p:grpSpPr>
        <p:pic>
          <p:nvPicPr>
            <p:cNvPr id="53"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27190" y="517168"/>
              <a:ext cx="2811231" cy="1973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 name="Rectangle 10"/>
            <p:cNvSpPr/>
            <p:nvPr/>
          </p:nvSpPr>
          <p:spPr>
            <a:xfrm>
              <a:off x="8151673" y="1412776"/>
              <a:ext cx="483080" cy="432048"/>
            </a:xfrm>
            <a:prstGeom prst="rec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ZoneTexte 20"/>
          <p:cNvSpPr txBox="1"/>
          <p:nvPr/>
        </p:nvSpPr>
        <p:spPr>
          <a:xfrm>
            <a:off x="4499992" y="908720"/>
            <a:ext cx="2952328" cy="1892826"/>
          </a:xfrm>
          <a:prstGeom prst="rect">
            <a:avLst/>
          </a:prstGeom>
          <a:noFill/>
        </p:spPr>
        <p:txBody>
          <a:bodyPr wrap="square" rtlCol="0">
            <a:spAutoFit/>
          </a:bodyPr>
          <a:lstStyle/>
          <a:p>
            <a:pPr marL="171450" indent="-171450">
              <a:spcBef>
                <a:spcPts val="0"/>
              </a:spcBef>
              <a:spcAft>
                <a:spcPts val="600"/>
              </a:spcAft>
              <a:buFont typeface="Arial" panose="020B0604020202020204" pitchFamily="34" charset="0"/>
              <a:buChar char="•"/>
            </a:pPr>
            <a:r>
              <a:rPr lang="en-GB" sz="1400" b="1" dirty="0" smtClean="0">
                <a:latin typeface="Calibri" panose="020F0502020204030204" pitchFamily="34" charset="0"/>
              </a:rPr>
              <a:t>Argo floats</a:t>
            </a:r>
            <a:r>
              <a:rPr lang="en-GB" sz="1400" dirty="0" smtClean="0">
                <a:latin typeface="Calibri" panose="020F0502020204030204" pitchFamily="34" charset="0"/>
              </a:rPr>
              <a:t> (0-2000m depth) give access to ~50% of the global ocean volume</a:t>
            </a:r>
          </a:p>
          <a:p>
            <a:pPr marL="171450" indent="-171450">
              <a:buFont typeface="Arial" panose="020B0604020202020204" pitchFamily="34" charset="0"/>
              <a:buChar char="•"/>
            </a:pPr>
            <a:r>
              <a:rPr lang="en-GB" sz="1400" b="1" dirty="0" smtClean="0">
                <a:latin typeface="Calibri" panose="020F0502020204030204" pitchFamily="34" charset="0"/>
              </a:rPr>
              <a:t>Deep Argo floats</a:t>
            </a:r>
            <a:r>
              <a:rPr lang="en-GB" sz="1400" dirty="0" smtClean="0">
                <a:latin typeface="Calibri" panose="020F0502020204030204" pitchFamily="34" charset="0"/>
              </a:rPr>
              <a:t> (0-4000m depth) give access to ~90% of the global ocean volume and are necessary to close global heat and sea level budgets.</a:t>
            </a:r>
            <a:endParaRPr lang="en-US" sz="1400" dirty="0">
              <a:latin typeface="Calibri" panose="020F0502020204030204" pitchFamily="34" charset="0"/>
            </a:endParaRPr>
          </a:p>
        </p:txBody>
      </p:sp>
      <p:pic>
        <p:nvPicPr>
          <p:cNvPr id="56" name="Image 4"/>
          <p:cNvPicPr>
            <a:picLocks noChangeAspect="1"/>
          </p:cNvPicPr>
          <p:nvPr/>
        </p:nvPicPr>
        <p:blipFill rotWithShape="1">
          <a:blip r:embed="rId9">
            <a:extLst>
              <a:ext uri="{28A0092B-C50C-407E-A947-70E740481C1C}">
                <a14:useLocalDpi xmlns:a14="http://schemas.microsoft.com/office/drawing/2010/main" val="0"/>
              </a:ext>
            </a:extLst>
          </a:blip>
          <a:srcRect l="4830" r="4378"/>
          <a:stretch/>
        </p:blipFill>
        <p:spPr>
          <a:xfrm>
            <a:off x="1759795" y="3491215"/>
            <a:ext cx="3388269" cy="2806572"/>
          </a:xfrm>
          <a:prstGeom prst="rect">
            <a:avLst/>
          </a:prstGeom>
        </p:spPr>
      </p:pic>
      <p:sp>
        <p:nvSpPr>
          <p:cNvPr id="58" name="ZoneTexte 22"/>
          <p:cNvSpPr txBox="1"/>
          <p:nvPr/>
        </p:nvSpPr>
        <p:spPr>
          <a:xfrm>
            <a:off x="5004048" y="5229200"/>
            <a:ext cx="4139952" cy="1600438"/>
          </a:xfrm>
          <a:prstGeom prst="rect">
            <a:avLst/>
          </a:prstGeom>
          <a:noFill/>
        </p:spPr>
        <p:txBody>
          <a:bodyPr wrap="square" rtlCol="0">
            <a:spAutoFit/>
          </a:bodyPr>
          <a:lstStyle/>
          <a:p>
            <a:r>
              <a:rPr lang="en-GB" sz="1400" dirty="0" smtClean="0">
                <a:latin typeface="Calibri" panose="020F0502020204030204" pitchFamily="34" charset="0"/>
              </a:rPr>
              <a:t>The left figure highlights a deep mixing event in the upper 2000m late March measured by  deep Argo float </a:t>
            </a:r>
            <a:r>
              <a:rPr lang="fr-FR" sz="1400" dirty="0" smtClean="0">
                <a:latin typeface="Calibri" panose="020F0502020204030204" pitchFamily="34" charset="0"/>
              </a:rPr>
              <a:t>6901758. </a:t>
            </a:r>
            <a:r>
              <a:rPr lang="en-GB" sz="1400" dirty="0" smtClean="0">
                <a:latin typeface="Calibri" panose="020F0502020204030204" pitchFamily="34" charset="0"/>
              </a:rPr>
              <a:t>The salinity data will also be used to study  the deep and salty Island Scotland Overflow Water (ISOW) between 2000 and 4000m depth. The drift trajectory of this float is shown above in blue </a:t>
            </a:r>
            <a:r>
              <a:rPr lang="en-US" sz="1400" dirty="0" smtClean="0">
                <a:latin typeface="Calibri" panose="020F0502020204030204" pitchFamily="34" charset="0"/>
              </a:rPr>
              <a:t>between </a:t>
            </a:r>
            <a:r>
              <a:rPr lang="en-US" sz="1400" dirty="0">
                <a:latin typeface="Calibri" panose="020F0502020204030204" pitchFamily="34" charset="0"/>
              </a:rPr>
              <a:t>deployment (July 2015) and May </a:t>
            </a:r>
            <a:r>
              <a:rPr lang="en-US" sz="1400" dirty="0" smtClean="0">
                <a:latin typeface="Calibri" panose="020F0502020204030204" pitchFamily="34" charset="0"/>
              </a:rPr>
              <a:t>2016.</a:t>
            </a:r>
            <a:endParaRPr lang="en-GB" sz="1400" dirty="0">
              <a:latin typeface="Calibri" panose="020F0502020204030204" pitchFamily="34" charset="0"/>
            </a:endParaRPr>
          </a:p>
        </p:txBody>
      </p:sp>
      <p:grpSp>
        <p:nvGrpSpPr>
          <p:cNvPr id="60" name="Gruppieren 59"/>
          <p:cNvGrpSpPr/>
          <p:nvPr/>
        </p:nvGrpSpPr>
        <p:grpSpPr>
          <a:xfrm>
            <a:off x="-36512" y="1412776"/>
            <a:ext cx="2088232" cy="3384376"/>
            <a:chOff x="-36512" y="1412776"/>
            <a:chExt cx="2088232" cy="3384376"/>
          </a:xfrm>
        </p:grpSpPr>
        <p:grpSp>
          <p:nvGrpSpPr>
            <p:cNvPr id="61" name="Gruppieren 60"/>
            <p:cNvGrpSpPr/>
            <p:nvPr/>
          </p:nvGrpSpPr>
          <p:grpSpPr>
            <a:xfrm>
              <a:off x="12506" y="3729600"/>
              <a:ext cx="2039214" cy="457200"/>
              <a:chOff x="212399" y="1544370"/>
              <a:chExt cx="1368152" cy="457200"/>
            </a:xfrm>
          </p:grpSpPr>
          <p:sp>
            <p:nvSpPr>
              <p:cNvPr id="76" name="Abgerundetes Rechteck 75"/>
              <p:cNvSpPr/>
              <p:nvPr/>
            </p:nvSpPr>
            <p:spPr>
              <a:xfrm>
                <a:off x="251520" y="1544370"/>
                <a:ext cx="1080120" cy="457200"/>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7" name="Textfeld 76">
                <a:hlinkClick r:id="rId10" action="ppaction://hlinksldjump"/>
              </p:cNvPr>
              <p:cNvSpPr txBox="1"/>
              <p:nvPr/>
            </p:nvSpPr>
            <p:spPr>
              <a:xfrm>
                <a:off x="212399" y="1628800"/>
                <a:ext cx="1368152"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Argo Products</a:t>
                </a:r>
                <a:endParaRPr lang="en-US" dirty="0">
                  <a:latin typeface="Calibri" panose="020F0502020204030204" pitchFamily="34" charset="0"/>
                </a:endParaRPr>
              </a:p>
            </p:txBody>
          </p:sp>
        </p:grpSp>
        <p:grpSp>
          <p:nvGrpSpPr>
            <p:cNvPr id="62" name="Gruppieren 61"/>
            <p:cNvGrpSpPr/>
            <p:nvPr/>
          </p:nvGrpSpPr>
          <p:grpSpPr>
            <a:xfrm>
              <a:off x="-36512" y="1412776"/>
              <a:ext cx="2039214" cy="457200"/>
              <a:chOff x="179512" y="1544370"/>
              <a:chExt cx="1368152" cy="457200"/>
            </a:xfrm>
          </p:grpSpPr>
          <p:sp>
            <p:nvSpPr>
              <p:cNvPr id="74" name="Abgerundetes Rechteck 73">
                <a:hlinkClick r:id="rId3" action="ppaction://hlinksldjump"/>
              </p:cNvPr>
              <p:cNvSpPr/>
              <p:nvPr/>
            </p:nvSpPr>
            <p:spPr>
              <a:xfrm>
                <a:off x="251520" y="1544370"/>
                <a:ext cx="1080120" cy="457200"/>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5" name="Textfeld 74"/>
              <p:cNvSpPr txBox="1"/>
              <p:nvPr/>
            </p:nvSpPr>
            <p:spPr>
              <a:xfrm>
                <a:off x="179512" y="1628800"/>
                <a:ext cx="1368152"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Overview</a:t>
                </a:r>
                <a:endParaRPr lang="en-US" dirty="0">
                  <a:latin typeface="Calibri" panose="020F0502020204030204" pitchFamily="34" charset="0"/>
                </a:endParaRPr>
              </a:p>
            </p:txBody>
          </p:sp>
        </p:grpSp>
        <p:grpSp>
          <p:nvGrpSpPr>
            <p:cNvPr id="63" name="Gruppieren 62"/>
            <p:cNvGrpSpPr/>
            <p:nvPr/>
          </p:nvGrpSpPr>
          <p:grpSpPr>
            <a:xfrm>
              <a:off x="-36512" y="2570400"/>
              <a:ext cx="2039214" cy="457200"/>
              <a:chOff x="179512" y="1544370"/>
              <a:chExt cx="1368152" cy="457200"/>
            </a:xfrm>
          </p:grpSpPr>
          <p:sp>
            <p:nvSpPr>
              <p:cNvPr id="72" name="Abgerundetes Rechteck 71"/>
              <p:cNvSpPr/>
              <p:nvPr/>
            </p:nvSpPr>
            <p:spPr>
              <a:xfrm>
                <a:off x="251520" y="1544370"/>
                <a:ext cx="1080120" cy="457200"/>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3" name="Textfeld 72">
                <a:hlinkClick r:id="rId11" action="ppaction://hlinksldjump"/>
              </p:cNvPr>
              <p:cNvSpPr txBox="1"/>
              <p:nvPr/>
            </p:nvSpPr>
            <p:spPr>
              <a:xfrm>
                <a:off x="179512" y="1628800"/>
                <a:ext cx="1368152"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Euro-Argo</a:t>
                </a:r>
                <a:endParaRPr lang="en-US" dirty="0">
                  <a:latin typeface="Calibri" panose="020F0502020204030204" pitchFamily="34" charset="0"/>
                </a:endParaRPr>
              </a:p>
            </p:txBody>
          </p:sp>
        </p:grpSp>
        <p:grpSp>
          <p:nvGrpSpPr>
            <p:cNvPr id="64" name="Gruppieren 63"/>
            <p:cNvGrpSpPr/>
            <p:nvPr/>
          </p:nvGrpSpPr>
          <p:grpSpPr>
            <a:xfrm>
              <a:off x="-36512" y="1988840"/>
              <a:ext cx="2039214" cy="457200"/>
              <a:chOff x="179512" y="1544370"/>
              <a:chExt cx="1368152" cy="457200"/>
            </a:xfrm>
          </p:grpSpPr>
          <p:sp>
            <p:nvSpPr>
              <p:cNvPr id="70" name="Abgerundetes Rechteck 69"/>
              <p:cNvSpPr/>
              <p:nvPr/>
            </p:nvSpPr>
            <p:spPr>
              <a:xfrm>
                <a:off x="251520" y="1544370"/>
                <a:ext cx="1080120" cy="457200"/>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1" name="Textfeld 70">
                <a:hlinkClick r:id="rId12" action="ppaction://hlinksldjump"/>
              </p:cNvPr>
              <p:cNvSpPr txBox="1"/>
              <p:nvPr/>
            </p:nvSpPr>
            <p:spPr>
              <a:xfrm>
                <a:off x="179512" y="1628800"/>
                <a:ext cx="1368152"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Data System</a:t>
                </a:r>
                <a:endParaRPr lang="en-US" dirty="0">
                  <a:latin typeface="Calibri" panose="020F0502020204030204" pitchFamily="34" charset="0"/>
                </a:endParaRPr>
              </a:p>
            </p:txBody>
          </p:sp>
        </p:grpSp>
        <p:grpSp>
          <p:nvGrpSpPr>
            <p:cNvPr id="65" name="Gruppieren 64"/>
            <p:cNvGrpSpPr/>
            <p:nvPr/>
          </p:nvGrpSpPr>
          <p:grpSpPr>
            <a:xfrm>
              <a:off x="-36512" y="3150000"/>
              <a:ext cx="2039214" cy="457200"/>
              <a:chOff x="179512" y="1544370"/>
              <a:chExt cx="1368152" cy="457200"/>
            </a:xfrm>
          </p:grpSpPr>
          <p:sp>
            <p:nvSpPr>
              <p:cNvPr id="68" name="Abgerundetes Rechteck 67"/>
              <p:cNvSpPr/>
              <p:nvPr/>
            </p:nvSpPr>
            <p:spPr>
              <a:xfrm>
                <a:off x="251520" y="1544370"/>
                <a:ext cx="1080120" cy="457200"/>
              </a:xfrm>
              <a:prstGeom prst="round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9" name="Textfeld 68">
                <a:hlinkClick r:id="rId13" action="ppaction://hlinksldjump"/>
              </p:cNvPr>
              <p:cNvSpPr txBox="1"/>
              <p:nvPr/>
            </p:nvSpPr>
            <p:spPr>
              <a:xfrm>
                <a:off x="179512" y="1628800"/>
                <a:ext cx="1368152"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Pilot Extensions</a:t>
                </a:r>
                <a:endParaRPr lang="en-US" dirty="0">
                  <a:latin typeface="Calibri" panose="020F0502020204030204" pitchFamily="34" charset="0"/>
                </a:endParaRPr>
              </a:p>
            </p:txBody>
          </p:sp>
        </p:grpSp>
        <p:sp>
          <p:nvSpPr>
            <p:cNvPr id="66" name="Abgerundetes Rechteck 65"/>
            <p:cNvSpPr/>
            <p:nvPr/>
          </p:nvSpPr>
          <p:spPr>
            <a:xfrm>
              <a:off x="81774" y="4309200"/>
              <a:ext cx="1609906" cy="457200"/>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7" name="Textfeld 66">
              <a:hlinkClick r:id="rId14" action="ppaction://hlinksldjump"/>
            </p:cNvPr>
            <p:cNvSpPr txBox="1"/>
            <p:nvPr/>
          </p:nvSpPr>
          <p:spPr>
            <a:xfrm>
              <a:off x="12506" y="4427820"/>
              <a:ext cx="2039214"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Argo Science</a:t>
              </a:r>
              <a:endParaRPr lang="en-US" dirty="0">
                <a:latin typeface="Calibri" panose="020F0502020204030204" pitchFamily="34" charset="0"/>
              </a:endParaRPr>
            </a:p>
          </p:txBody>
        </p:sp>
      </p:grpSp>
    </p:spTree>
    <p:extLst>
      <p:ext uri="{BB962C8B-B14F-4D97-AF65-F5344CB8AC3E}">
        <p14:creationId xmlns:p14="http://schemas.microsoft.com/office/powerpoint/2010/main" val="19060194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1259632" y="116632"/>
            <a:ext cx="7776864" cy="500066"/>
          </a:xfrm>
        </p:spPr>
        <p:txBody>
          <a:bodyPr/>
          <a:lstStyle/>
          <a:p>
            <a:pPr algn="l"/>
            <a:r>
              <a:rPr lang="en-GB" sz="2800" dirty="0" smtClean="0">
                <a:latin typeface="Calibri" panose="020F0502020204030204" pitchFamily="34" charset="0"/>
              </a:rPr>
              <a:t>Pilot extensions: Biogeochemical Argo</a:t>
            </a:r>
            <a:endParaRPr lang="en-GB" sz="2800" dirty="0">
              <a:latin typeface="Calibri" panose="020F0502020204030204" pitchFamily="34" charset="0"/>
            </a:endParaRPr>
          </a:p>
        </p:txBody>
      </p:sp>
      <p:sp>
        <p:nvSpPr>
          <p:cNvPr id="22" name="Interaktive Schaltfläche: Zurück oder Vorherige(r) 21">
            <a:hlinkClick r:id="" action="ppaction://hlinkshowjump?jump=previousslide" highlightClick="1"/>
          </p:cNvPr>
          <p:cNvSpPr/>
          <p:nvPr/>
        </p:nvSpPr>
        <p:spPr>
          <a:xfrm>
            <a:off x="107504" y="6087961"/>
            <a:ext cx="684076" cy="293367"/>
          </a:xfrm>
          <a:prstGeom prst="actionButtonBackPrevious">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Interaktive Schaltfläche: Nächste(r) oder Weiter 22">
            <a:hlinkClick r:id="" action="ppaction://hlinkshowjump?jump=nextslide" highlightClick="1"/>
          </p:cNvPr>
          <p:cNvSpPr>
            <a:spLocks/>
          </p:cNvSpPr>
          <p:nvPr/>
        </p:nvSpPr>
        <p:spPr>
          <a:xfrm>
            <a:off x="863664" y="6093296"/>
            <a:ext cx="684000" cy="288000"/>
          </a:xfrm>
          <a:prstGeom prst="actionButtonForwardNex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4" name="Grafik 23">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261" y="5360151"/>
            <a:ext cx="526355" cy="517121"/>
          </a:xfrm>
          <a:prstGeom prst="rect">
            <a:avLst/>
          </a:prstGeom>
        </p:spPr>
      </p:pic>
      <p:pic>
        <p:nvPicPr>
          <p:cNvPr id="17305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8427" y="1628800"/>
            <a:ext cx="5602045" cy="3224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feld 2"/>
          <p:cNvSpPr txBox="1"/>
          <p:nvPr/>
        </p:nvSpPr>
        <p:spPr>
          <a:xfrm>
            <a:off x="4644008" y="5013176"/>
            <a:ext cx="4176464" cy="1815882"/>
          </a:xfrm>
          <a:prstGeom prst="rect">
            <a:avLst/>
          </a:prstGeom>
          <a:noFill/>
        </p:spPr>
        <p:txBody>
          <a:bodyPr wrap="square" rtlCol="0">
            <a:spAutoFit/>
          </a:bodyPr>
          <a:lstStyle/>
          <a:p>
            <a:r>
              <a:rPr lang="en-US" sz="1600" dirty="0" smtClean="0">
                <a:latin typeface="Calibri" panose="020F0502020204030204" pitchFamily="34" charset="0"/>
              </a:rPr>
              <a:t>Biogeochemical Argo core variables:</a:t>
            </a:r>
          </a:p>
          <a:p>
            <a:r>
              <a:rPr lang="en-US" sz="1600" dirty="0" smtClean="0">
                <a:latin typeface="Calibri" panose="020F0502020204030204" pitchFamily="34" charset="0"/>
              </a:rPr>
              <a:t>•O2 </a:t>
            </a:r>
          </a:p>
          <a:p>
            <a:r>
              <a:rPr lang="en-US" sz="1600" dirty="0" smtClean="0">
                <a:latin typeface="Calibri" panose="020F0502020204030204" pitchFamily="34" charset="0"/>
              </a:rPr>
              <a:t>•NO3 </a:t>
            </a:r>
          </a:p>
          <a:p>
            <a:r>
              <a:rPr lang="en-US" sz="1600" dirty="0" smtClean="0">
                <a:latin typeface="Calibri" panose="020F0502020204030204" pitchFamily="34" charset="0"/>
              </a:rPr>
              <a:t>•pH </a:t>
            </a:r>
          </a:p>
          <a:p>
            <a:r>
              <a:rPr lang="en-US" sz="1600" dirty="0" smtClean="0">
                <a:latin typeface="Calibri" panose="020F0502020204030204" pitchFamily="34" charset="0"/>
              </a:rPr>
              <a:t>•</a:t>
            </a:r>
            <a:r>
              <a:rPr lang="en-US" sz="1600" dirty="0" err="1" smtClean="0">
                <a:latin typeface="Calibri" panose="020F0502020204030204" pitchFamily="34" charset="0"/>
              </a:rPr>
              <a:t>Chl</a:t>
            </a:r>
            <a:r>
              <a:rPr lang="en-US" sz="1600" i="1" dirty="0" err="1" smtClean="0">
                <a:latin typeface="Calibri" panose="020F0502020204030204" pitchFamily="34" charset="0"/>
              </a:rPr>
              <a:t>a</a:t>
            </a:r>
            <a:r>
              <a:rPr lang="en-US" sz="1600" i="1" dirty="0" smtClean="0">
                <a:latin typeface="Calibri" panose="020F0502020204030204" pitchFamily="34" charset="0"/>
              </a:rPr>
              <a:t> </a:t>
            </a:r>
            <a:endParaRPr lang="en-US" sz="1600" dirty="0" smtClean="0">
              <a:latin typeface="Calibri" panose="020F0502020204030204" pitchFamily="34" charset="0"/>
            </a:endParaRPr>
          </a:p>
          <a:p>
            <a:r>
              <a:rPr lang="en-US" sz="1600" dirty="0" smtClean="0">
                <a:latin typeface="Calibri" panose="020F0502020204030204" pitchFamily="34" charset="0"/>
              </a:rPr>
              <a:t>•Suspended particles </a:t>
            </a:r>
          </a:p>
          <a:p>
            <a:r>
              <a:rPr lang="en-US" sz="1600" dirty="0" smtClean="0">
                <a:latin typeface="Calibri" panose="020F0502020204030204" pitchFamily="34" charset="0"/>
              </a:rPr>
              <a:t>•</a:t>
            </a:r>
            <a:r>
              <a:rPr lang="en-US" sz="1600" dirty="0" err="1" smtClean="0">
                <a:latin typeface="Calibri" panose="020F0502020204030204" pitchFamily="34" charset="0"/>
              </a:rPr>
              <a:t>Downwelling</a:t>
            </a:r>
            <a:r>
              <a:rPr lang="en-US" sz="1600" dirty="0" smtClean="0">
                <a:latin typeface="Calibri" panose="020F0502020204030204" pitchFamily="34" charset="0"/>
              </a:rPr>
              <a:t> irradiance</a:t>
            </a:r>
            <a:endParaRPr lang="en-US" sz="1600" dirty="0">
              <a:latin typeface="Calibri" panose="020F0502020204030204" pitchFamily="34" charset="0"/>
            </a:endParaRPr>
          </a:p>
        </p:txBody>
      </p:sp>
      <p:grpSp>
        <p:nvGrpSpPr>
          <p:cNvPr id="43" name="Gruppieren 42"/>
          <p:cNvGrpSpPr/>
          <p:nvPr/>
        </p:nvGrpSpPr>
        <p:grpSpPr>
          <a:xfrm>
            <a:off x="2002702" y="5081736"/>
            <a:ext cx="1381125" cy="1371600"/>
            <a:chOff x="1807355" y="5009728"/>
            <a:chExt cx="1381125" cy="1371600"/>
          </a:xfrm>
        </p:grpSpPr>
        <p:pic>
          <p:nvPicPr>
            <p:cNvPr id="44" name="Grafik 4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07355" y="5009728"/>
              <a:ext cx="1381125" cy="1371600"/>
            </a:xfrm>
            <a:prstGeom prst="rect">
              <a:avLst/>
            </a:prstGeom>
          </p:spPr>
        </p:pic>
        <p:sp>
          <p:nvSpPr>
            <p:cNvPr id="45" name="Textfeld 44">
              <a:hlinkClick r:id="rId7"/>
            </p:cNvPr>
            <p:cNvSpPr txBox="1"/>
            <p:nvPr/>
          </p:nvSpPr>
          <p:spPr>
            <a:xfrm>
              <a:off x="1907704" y="5178678"/>
              <a:ext cx="1280776" cy="338554"/>
            </a:xfrm>
            <a:prstGeom prst="rect">
              <a:avLst/>
            </a:prstGeom>
            <a:noFill/>
          </p:spPr>
          <p:txBody>
            <a:bodyPr wrap="square" rtlCol="0">
              <a:spAutoFit/>
            </a:bodyPr>
            <a:lstStyle/>
            <a:p>
              <a:r>
                <a:rPr lang="de-DE" sz="1600" b="1" dirty="0" err="1">
                  <a:solidFill>
                    <a:schemeClr val="bg1"/>
                  </a:solidFill>
                  <a:latin typeface="Calibri" panose="020F0502020204030204" pitchFamily="34" charset="0"/>
                </a:rPr>
                <a:t>T</a:t>
              </a:r>
              <a:r>
                <a:rPr lang="de-DE" sz="1600" b="1" dirty="0" err="1" smtClean="0">
                  <a:solidFill>
                    <a:schemeClr val="bg1"/>
                  </a:solidFill>
                  <a:latin typeface="Calibri" panose="020F0502020204030204" pitchFamily="34" charset="0"/>
                </a:rPr>
                <a:t>o</a:t>
              </a:r>
              <a:r>
                <a:rPr lang="de-DE" sz="1600" b="1" dirty="0" smtClean="0">
                  <a:solidFill>
                    <a:schemeClr val="bg1"/>
                  </a:solidFill>
                  <a:latin typeface="Calibri" panose="020F0502020204030204" pitchFamily="34" charset="0"/>
                </a:rPr>
                <a:t> Bio-Argo </a:t>
              </a:r>
              <a:endParaRPr lang="de-DE" sz="1600" b="1" dirty="0">
                <a:solidFill>
                  <a:schemeClr val="bg1"/>
                </a:solidFill>
                <a:latin typeface="Calibri" panose="020F0502020204030204" pitchFamily="34" charset="0"/>
              </a:endParaRPr>
            </a:p>
          </p:txBody>
        </p:sp>
      </p:grpSp>
      <p:sp>
        <p:nvSpPr>
          <p:cNvPr id="46" name="Textfeld 45"/>
          <p:cNvSpPr txBox="1"/>
          <p:nvPr/>
        </p:nvSpPr>
        <p:spPr>
          <a:xfrm>
            <a:off x="3082822" y="980728"/>
            <a:ext cx="6025682" cy="861774"/>
          </a:xfrm>
          <a:prstGeom prst="rect">
            <a:avLst/>
          </a:prstGeom>
          <a:noFill/>
        </p:spPr>
        <p:txBody>
          <a:bodyPr wrap="square" rtlCol="0">
            <a:spAutoFit/>
          </a:bodyPr>
          <a:lstStyle/>
          <a:p>
            <a:pPr marL="0" lvl="1"/>
            <a:r>
              <a:rPr lang="en-US" altLang="de-DE" sz="1600" dirty="0">
                <a:latin typeface="Calibri" panose="020F0502020204030204" pitchFamily="34" charset="0"/>
              </a:rPr>
              <a:t>New sensors (O2, pH, </a:t>
            </a:r>
            <a:r>
              <a:rPr lang="en-US" altLang="de-DE" sz="1600" dirty="0" err="1">
                <a:latin typeface="Calibri" panose="020F0502020204030204" pitchFamily="34" charset="0"/>
              </a:rPr>
              <a:t>Chl</a:t>
            </a:r>
            <a:r>
              <a:rPr lang="en-US" altLang="de-DE" sz="1600" dirty="0">
                <a:latin typeface="Calibri" panose="020F0502020204030204" pitchFamily="34" charset="0"/>
              </a:rPr>
              <a:t>, carbon, nitrate, …) </a:t>
            </a:r>
            <a:r>
              <a:rPr lang="en-US" altLang="de-DE" sz="1600" dirty="0" smtClean="0">
                <a:latin typeface="Calibri" panose="020F0502020204030204" pitchFamily="34" charset="0"/>
              </a:rPr>
              <a:t>are needed to </a:t>
            </a:r>
            <a:r>
              <a:rPr lang="en-US" altLang="de-DE" sz="1600" dirty="0">
                <a:latin typeface="Calibri" panose="020F0502020204030204" pitchFamily="34" charset="0"/>
              </a:rPr>
              <a:t>observe </a:t>
            </a:r>
            <a:r>
              <a:rPr lang="en-US" altLang="de-DE" sz="1600" dirty="0" smtClean="0">
                <a:latin typeface="Calibri" panose="020F0502020204030204" pitchFamily="34" charset="0"/>
              </a:rPr>
              <a:t> the ecosystem </a:t>
            </a:r>
            <a:r>
              <a:rPr lang="en-US" altLang="de-DE" sz="1600" dirty="0">
                <a:latin typeface="Calibri" panose="020F0502020204030204" pitchFamily="34" charset="0"/>
              </a:rPr>
              <a:t>and geochemical impacts of climate change.</a:t>
            </a:r>
          </a:p>
          <a:p>
            <a:endParaRPr lang="de-DE" dirty="0"/>
          </a:p>
        </p:txBody>
      </p:sp>
      <p:grpSp>
        <p:nvGrpSpPr>
          <p:cNvPr id="47" name="Gruppieren 46"/>
          <p:cNvGrpSpPr/>
          <p:nvPr/>
        </p:nvGrpSpPr>
        <p:grpSpPr>
          <a:xfrm>
            <a:off x="-36512" y="1412776"/>
            <a:ext cx="2088232" cy="3384376"/>
            <a:chOff x="-36512" y="1412776"/>
            <a:chExt cx="2088232" cy="3384376"/>
          </a:xfrm>
        </p:grpSpPr>
        <p:grpSp>
          <p:nvGrpSpPr>
            <p:cNvPr id="48" name="Gruppieren 47"/>
            <p:cNvGrpSpPr/>
            <p:nvPr/>
          </p:nvGrpSpPr>
          <p:grpSpPr>
            <a:xfrm>
              <a:off x="12506" y="3729600"/>
              <a:ext cx="2039214" cy="457200"/>
              <a:chOff x="212399" y="1544370"/>
              <a:chExt cx="1368152" cy="457200"/>
            </a:xfrm>
          </p:grpSpPr>
          <p:sp>
            <p:nvSpPr>
              <p:cNvPr id="63" name="Abgerundetes Rechteck 62"/>
              <p:cNvSpPr/>
              <p:nvPr/>
            </p:nvSpPr>
            <p:spPr>
              <a:xfrm>
                <a:off x="251520" y="1544370"/>
                <a:ext cx="1080120" cy="457200"/>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4" name="Textfeld 63">
                <a:hlinkClick r:id="rId8" action="ppaction://hlinksldjump"/>
              </p:cNvPr>
              <p:cNvSpPr txBox="1"/>
              <p:nvPr/>
            </p:nvSpPr>
            <p:spPr>
              <a:xfrm>
                <a:off x="212399" y="1628800"/>
                <a:ext cx="1368152"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Argo Products</a:t>
                </a:r>
                <a:endParaRPr lang="en-US" dirty="0">
                  <a:latin typeface="Calibri" panose="020F0502020204030204" pitchFamily="34" charset="0"/>
                </a:endParaRPr>
              </a:p>
            </p:txBody>
          </p:sp>
        </p:grpSp>
        <p:grpSp>
          <p:nvGrpSpPr>
            <p:cNvPr id="49" name="Gruppieren 48"/>
            <p:cNvGrpSpPr/>
            <p:nvPr/>
          </p:nvGrpSpPr>
          <p:grpSpPr>
            <a:xfrm>
              <a:off x="-36512" y="1412776"/>
              <a:ext cx="2039214" cy="457200"/>
              <a:chOff x="179512" y="1544370"/>
              <a:chExt cx="1368152" cy="457200"/>
            </a:xfrm>
          </p:grpSpPr>
          <p:sp>
            <p:nvSpPr>
              <p:cNvPr id="61" name="Abgerundetes Rechteck 60">
                <a:hlinkClick r:id="rId3" action="ppaction://hlinksldjump"/>
              </p:cNvPr>
              <p:cNvSpPr/>
              <p:nvPr/>
            </p:nvSpPr>
            <p:spPr>
              <a:xfrm>
                <a:off x="251520" y="1544370"/>
                <a:ext cx="1080120" cy="457200"/>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2" name="Textfeld 61">
                <a:hlinkClick r:id="rId3" action="ppaction://hlinksldjump"/>
              </p:cNvPr>
              <p:cNvSpPr txBox="1"/>
              <p:nvPr/>
            </p:nvSpPr>
            <p:spPr>
              <a:xfrm>
                <a:off x="179512" y="1628800"/>
                <a:ext cx="1368152"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Overview</a:t>
                </a:r>
                <a:endParaRPr lang="en-US" dirty="0">
                  <a:latin typeface="Calibri" panose="020F0502020204030204" pitchFamily="34" charset="0"/>
                </a:endParaRPr>
              </a:p>
            </p:txBody>
          </p:sp>
        </p:grpSp>
        <p:grpSp>
          <p:nvGrpSpPr>
            <p:cNvPr id="50" name="Gruppieren 49"/>
            <p:cNvGrpSpPr/>
            <p:nvPr/>
          </p:nvGrpSpPr>
          <p:grpSpPr>
            <a:xfrm>
              <a:off x="-36512" y="2570400"/>
              <a:ext cx="2039214" cy="457200"/>
              <a:chOff x="179512" y="1544370"/>
              <a:chExt cx="1368152" cy="457200"/>
            </a:xfrm>
          </p:grpSpPr>
          <p:sp>
            <p:nvSpPr>
              <p:cNvPr id="59" name="Abgerundetes Rechteck 58"/>
              <p:cNvSpPr/>
              <p:nvPr/>
            </p:nvSpPr>
            <p:spPr>
              <a:xfrm>
                <a:off x="251520" y="1544370"/>
                <a:ext cx="1080120" cy="457200"/>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0" name="Textfeld 59">
                <a:hlinkClick r:id="rId9" action="ppaction://hlinksldjump"/>
              </p:cNvPr>
              <p:cNvSpPr txBox="1"/>
              <p:nvPr/>
            </p:nvSpPr>
            <p:spPr>
              <a:xfrm>
                <a:off x="179512" y="1628800"/>
                <a:ext cx="1368152"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Euro-Argo</a:t>
                </a:r>
                <a:endParaRPr lang="en-US" dirty="0">
                  <a:latin typeface="Calibri" panose="020F0502020204030204" pitchFamily="34" charset="0"/>
                </a:endParaRPr>
              </a:p>
            </p:txBody>
          </p:sp>
        </p:grpSp>
        <p:grpSp>
          <p:nvGrpSpPr>
            <p:cNvPr id="51" name="Gruppieren 50"/>
            <p:cNvGrpSpPr/>
            <p:nvPr/>
          </p:nvGrpSpPr>
          <p:grpSpPr>
            <a:xfrm>
              <a:off x="-36512" y="1988840"/>
              <a:ext cx="2039214" cy="457200"/>
              <a:chOff x="179512" y="1544370"/>
              <a:chExt cx="1368152" cy="457200"/>
            </a:xfrm>
          </p:grpSpPr>
          <p:sp>
            <p:nvSpPr>
              <p:cNvPr id="57" name="Abgerundetes Rechteck 56"/>
              <p:cNvSpPr/>
              <p:nvPr/>
            </p:nvSpPr>
            <p:spPr>
              <a:xfrm>
                <a:off x="251520" y="1544370"/>
                <a:ext cx="1080120" cy="457200"/>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Textfeld 57">
                <a:hlinkClick r:id="rId10" action="ppaction://hlinksldjump"/>
              </p:cNvPr>
              <p:cNvSpPr txBox="1"/>
              <p:nvPr/>
            </p:nvSpPr>
            <p:spPr>
              <a:xfrm>
                <a:off x="179512" y="1628800"/>
                <a:ext cx="1368152"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Data System</a:t>
                </a:r>
                <a:endParaRPr lang="en-US" dirty="0">
                  <a:latin typeface="Calibri" panose="020F0502020204030204" pitchFamily="34" charset="0"/>
                </a:endParaRPr>
              </a:p>
            </p:txBody>
          </p:sp>
        </p:grpSp>
        <p:grpSp>
          <p:nvGrpSpPr>
            <p:cNvPr id="52" name="Gruppieren 51"/>
            <p:cNvGrpSpPr/>
            <p:nvPr/>
          </p:nvGrpSpPr>
          <p:grpSpPr>
            <a:xfrm>
              <a:off x="-36512" y="3150000"/>
              <a:ext cx="2039214" cy="457200"/>
              <a:chOff x="179512" y="1544370"/>
              <a:chExt cx="1368152" cy="457200"/>
            </a:xfrm>
          </p:grpSpPr>
          <p:sp>
            <p:nvSpPr>
              <p:cNvPr id="55" name="Abgerundetes Rechteck 54"/>
              <p:cNvSpPr/>
              <p:nvPr/>
            </p:nvSpPr>
            <p:spPr>
              <a:xfrm>
                <a:off x="251520" y="1544370"/>
                <a:ext cx="1080120" cy="457200"/>
              </a:xfrm>
              <a:prstGeom prst="round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Textfeld 55">
                <a:hlinkClick r:id="rId11" action="ppaction://hlinksldjump"/>
              </p:cNvPr>
              <p:cNvSpPr txBox="1"/>
              <p:nvPr/>
            </p:nvSpPr>
            <p:spPr>
              <a:xfrm>
                <a:off x="179512" y="1628800"/>
                <a:ext cx="1368152"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Pilot Extensions</a:t>
                </a:r>
                <a:endParaRPr lang="en-US" dirty="0">
                  <a:latin typeface="Calibri" panose="020F0502020204030204" pitchFamily="34" charset="0"/>
                </a:endParaRPr>
              </a:p>
            </p:txBody>
          </p:sp>
        </p:grpSp>
        <p:sp>
          <p:nvSpPr>
            <p:cNvPr id="53" name="Abgerundetes Rechteck 52"/>
            <p:cNvSpPr/>
            <p:nvPr/>
          </p:nvSpPr>
          <p:spPr>
            <a:xfrm>
              <a:off x="81774" y="4309200"/>
              <a:ext cx="1609906" cy="457200"/>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4" name="Textfeld 53">
              <a:hlinkClick r:id="rId12" action="ppaction://hlinksldjump"/>
            </p:cNvPr>
            <p:cNvSpPr txBox="1"/>
            <p:nvPr/>
          </p:nvSpPr>
          <p:spPr>
            <a:xfrm>
              <a:off x="12506" y="4427820"/>
              <a:ext cx="2039214"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Argo Science</a:t>
              </a:r>
              <a:endParaRPr lang="en-US" dirty="0">
                <a:latin typeface="Calibri" panose="020F0502020204030204" pitchFamily="34" charset="0"/>
              </a:endParaRPr>
            </a:p>
          </p:txBody>
        </p:sp>
      </p:grpSp>
    </p:spTree>
    <p:extLst>
      <p:ext uri="{BB962C8B-B14F-4D97-AF65-F5344CB8AC3E}">
        <p14:creationId xmlns:p14="http://schemas.microsoft.com/office/powerpoint/2010/main" val="34946201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1259632" y="116632"/>
            <a:ext cx="7776864" cy="500066"/>
          </a:xfrm>
        </p:spPr>
        <p:txBody>
          <a:bodyPr/>
          <a:lstStyle/>
          <a:p>
            <a:pPr algn="l"/>
            <a:r>
              <a:rPr lang="en-GB" sz="2800" dirty="0" smtClean="0">
                <a:latin typeface="Calibri" panose="020F0502020204030204" pitchFamily="34" charset="0"/>
              </a:rPr>
              <a:t>Pilot extensions: Biogeochemical Argo</a:t>
            </a:r>
            <a:endParaRPr lang="en-GB" sz="2800" dirty="0">
              <a:latin typeface="Calibri" panose="020F0502020204030204" pitchFamily="34" charset="0"/>
            </a:endParaRPr>
          </a:p>
        </p:txBody>
      </p:sp>
      <p:sp>
        <p:nvSpPr>
          <p:cNvPr id="22" name="Interaktive Schaltfläche: Zurück oder Vorherige(r) 21">
            <a:hlinkClick r:id="" action="ppaction://hlinkshowjump?jump=previousslide" highlightClick="1"/>
          </p:cNvPr>
          <p:cNvSpPr/>
          <p:nvPr/>
        </p:nvSpPr>
        <p:spPr>
          <a:xfrm>
            <a:off x="107504" y="6087961"/>
            <a:ext cx="684076" cy="293367"/>
          </a:xfrm>
          <a:prstGeom prst="actionButtonBackPrevious">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Interaktive Schaltfläche: Nächste(r) oder Weiter 22">
            <a:hlinkClick r:id="" action="ppaction://hlinkshowjump?jump=nextslide" highlightClick="1"/>
          </p:cNvPr>
          <p:cNvSpPr>
            <a:spLocks/>
          </p:cNvSpPr>
          <p:nvPr/>
        </p:nvSpPr>
        <p:spPr>
          <a:xfrm>
            <a:off x="863664" y="6093296"/>
            <a:ext cx="684000" cy="288000"/>
          </a:xfrm>
          <a:prstGeom prst="actionButtonForwardNex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4" name="Grafik 23">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261" y="5360151"/>
            <a:ext cx="526355" cy="517121"/>
          </a:xfrm>
          <a:prstGeom prst="rect">
            <a:avLst/>
          </a:prstGeom>
        </p:spPr>
      </p:pic>
      <p:pic>
        <p:nvPicPr>
          <p:cNvPr id="25"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1484" t="15833" r="20391" b="9027"/>
          <a:stretch/>
        </p:blipFill>
        <p:spPr bwMode="auto">
          <a:xfrm>
            <a:off x="2195736" y="1124744"/>
            <a:ext cx="6006033" cy="4367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feld 1"/>
          <p:cNvSpPr txBox="1"/>
          <p:nvPr/>
        </p:nvSpPr>
        <p:spPr>
          <a:xfrm>
            <a:off x="2051720" y="5589240"/>
            <a:ext cx="6840760" cy="584775"/>
          </a:xfrm>
          <a:prstGeom prst="rect">
            <a:avLst/>
          </a:prstGeom>
          <a:noFill/>
        </p:spPr>
        <p:txBody>
          <a:bodyPr wrap="square" rtlCol="0">
            <a:spAutoFit/>
          </a:bodyPr>
          <a:lstStyle/>
          <a:p>
            <a:r>
              <a:rPr lang="en-US" sz="1600" dirty="0" smtClean="0">
                <a:latin typeface="Calibri" panose="020F0502020204030204" pitchFamily="34" charset="0"/>
              </a:rPr>
              <a:t>Biogeochemical sensors are mounted as additional payload on regular floats. Up to now miniaturized sensors for main biogeochemical parameters are available. </a:t>
            </a:r>
            <a:endParaRPr lang="en-US" sz="1600" dirty="0">
              <a:latin typeface="Calibri" panose="020F0502020204030204" pitchFamily="34" charset="0"/>
            </a:endParaRPr>
          </a:p>
        </p:txBody>
      </p:sp>
      <p:grpSp>
        <p:nvGrpSpPr>
          <p:cNvPr id="44" name="Gruppieren 43"/>
          <p:cNvGrpSpPr/>
          <p:nvPr/>
        </p:nvGrpSpPr>
        <p:grpSpPr>
          <a:xfrm>
            <a:off x="-36512" y="1412776"/>
            <a:ext cx="2088232" cy="3384376"/>
            <a:chOff x="-36512" y="1412776"/>
            <a:chExt cx="2088232" cy="3384376"/>
          </a:xfrm>
        </p:grpSpPr>
        <p:grpSp>
          <p:nvGrpSpPr>
            <p:cNvPr id="45" name="Gruppieren 44"/>
            <p:cNvGrpSpPr/>
            <p:nvPr/>
          </p:nvGrpSpPr>
          <p:grpSpPr>
            <a:xfrm>
              <a:off x="12506" y="3729600"/>
              <a:ext cx="2039214" cy="457200"/>
              <a:chOff x="212399" y="1544370"/>
              <a:chExt cx="1368152" cy="457200"/>
            </a:xfrm>
          </p:grpSpPr>
          <p:sp>
            <p:nvSpPr>
              <p:cNvPr id="60" name="Abgerundetes Rechteck 59"/>
              <p:cNvSpPr/>
              <p:nvPr/>
            </p:nvSpPr>
            <p:spPr>
              <a:xfrm>
                <a:off x="251520" y="1544370"/>
                <a:ext cx="1080120" cy="457200"/>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1" name="Textfeld 60">
                <a:hlinkClick r:id="rId6" action="ppaction://hlinksldjump"/>
              </p:cNvPr>
              <p:cNvSpPr txBox="1"/>
              <p:nvPr/>
            </p:nvSpPr>
            <p:spPr>
              <a:xfrm>
                <a:off x="212399" y="1628800"/>
                <a:ext cx="1368152"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Argo Products</a:t>
                </a:r>
                <a:endParaRPr lang="en-US" dirty="0">
                  <a:latin typeface="Calibri" panose="020F0502020204030204" pitchFamily="34" charset="0"/>
                </a:endParaRPr>
              </a:p>
            </p:txBody>
          </p:sp>
        </p:grpSp>
        <p:grpSp>
          <p:nvGrpSpPr>
            <p:cNvPr id="46" name="Gruppieren 45"/>
            <p:cNvGrpSpPr/>
            <p:nvPr/>
          </p:nvGrpSpPr>
          <p:grpSpPr>
            <a:xfrm>
              <a:off x="-36512" y="1412776"/>
              <a:ext cx="2039214" cy="457200"/>
              <a:chOff x="179512" y="1544370"/>
              <a:chExt cx="1368152" cy="457200"/>
            </a:xfrm>
          </p:grpSpPr>
          <p:sp>
            <p:nvSpPr>
              <p:cNvPr id="58" name="Abgerundetes Rechteck 57">
                <a:hlinkClick r:id="rId3" action="ppaction://hlinksldjump"/>
              </p:cNvPr>
              <p:cNvSpPr/>
              <p:nvPr/>
            </p:nvSpPr>
            <p:spPr>
              <a:xfrm>
                <a:off x="251520" y="1544370"/>
                <a:ext cx="1080120" cy="457200"/>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9" name="Textfeld 58"/>
              <p:cNvSpPr txBox="1"/>
              <p:nvPr/>
            </p:nvSpPr>
            <p:spPr>
              <a:xfrm>
                <a:off x="179512" y="1628800"/>
                <a:ext cx="1368152"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Overview</a:t>
                </a:r>
                <a:endParaRPr lang="en-US" dirty="0">
                  <a:latin typeface="Calibri" panose="020F0502020204030204" pitchFamily="34" charset="0"/>
                </a:endParaRPr>
              </a:p>
            </p:txBody>
          </p:sp>
        </p:grpSp>
        <p:grpSp>
          <p:nvGrpSpPr>
            <p:cNvPr id="47" name="Gruppieren 46"/>
            <p:cNvGrpSpPr/>
            <p:nvPr/>
          </p:nvGrpSpPr>
          <p:grpSpPr>
            <a:xfrm>
              <a:off x="-36512" y="2570400"/>
              <a:ext cx="2039214" cy="457200"/>
              <a:chOff x="179512" y="1544370"/>
              <a:chExt cx="1368152" cy="457200"/>
            </a:xfrm>
          </p:grpSpPr>
          <p:sp>
            <p:nvSpPr>
              <p:cNvPr id="56" name="Abgerundetes Rechteck 55"/>
              <p:cNvSpPr/>
              <p:nvPr/>
            </p:nvSpPr>
            <p:spPr>
              <a:xfrm>
                <a:off x="251520" y="1544370"/>
                <a:ext cx="1080120" cy="457200"/>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7" name="Textfeld 56">
                <a:hlinkClick r:id="rId7" action="ppaction://hlinksldjump"/>
              </p:cNvPr>
              <p:cNvSpPr txBox="1"/>
              <p:nvPr/>
            </p:nvSpPr>
            <p:spPr>
              <a:xfrm>
                <a:off x="179512" y="1628800"/>
                <a:ext cx="1368152"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Euro-Argo</a:t>
                </a:r>
                <a:endParaRPr lang="en-US" dirty="0">
                  <a:latin typeface="Calibri" panose="020F0502020204030204" pitchFamily="34" charset="0"/>
                </a:endParaRPr>
              </a:p>
            </p:txBody>
          </p:sp>
        </p:grpSp>
        <p:grpSp>
          <p:nvGrpSpPr>
            <p:cNvPr id="48" name="Gruppieren 47"/>
            <p:cNvGrpSpPr/>
            <p:nvPr/>
          </p:nvGrpSpPr>
          <p:grpSpPr>
            <a:xfrm>
              <a:off x="-36512" y="1988840"/>
              <a:ext cx="2039214" cy="457200"/>
              <a:chOff x="179512" y="1544370"/>
              <a:chExt cx="1368152" cy="457200"/>
            </a:xfrm>
          </p:grpSpPr>
          <p:sp>
            <p:nvSpPr>
              <p:cNvPr id="54" name="Abgerundetes Rechteck 53"/>
              <p:cNvSpPr/>
              <p:nvPr/>
            </p:nvSpPr>
            <p:spPr>
              <a:xfrm>
                <a:off x="251520" y="1544370"/>
                <a:ext cx="1080120" cy="457200"/>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5" name="Textfeld 54">
                <a:hlinkClick r:id="rId8" action="ppaction://hlinksldjump"/>
              </p:cNvPr>
              <p:cNvSpPr txBox="1"/>
              <p:nvPr/>
            </p:nvSpPr>
            <p:spPr>
              <a:xfrm>
                <a:off x="179512" y="1628800"/>
                <a:ext cx="1368152"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Data System</a:t>
                </a:r>
                <a:endParaRPr lang="en-US" dirty="0">
                  <a:latin typeface="Calibri" panose="020F0502020204030204" pitchFamily="34" charset="0"/>
                </a:endParaRPr>
              </a:p>
            </p:txBody>
          </p:sp>
        </p:grpSp>
        <p:grpSp>
          <p:nvGrpSpPr>
            <p:cNvPr id="49" name="Gruppieren 48"/>
            <p:cNvGrpSpPr/>
            <p:nvPr/>
          </p:nvGrpSpPr>
          <p:grpSpPr>
            <a:xfrm>
              <a:off x="-36512" y="3150000"/>
              <a:ext cx="2039214" cy="457200"/>
              <a:chOff x="179512" y="1544370"/>
              <a:chExt cx="1368152" cy="457200"/>
            </a:xfrm>
          </p:grpSpPr>
          <p:sp>
            <p:nvSpPr>
              <p:cNvPr id="52" name="Abgerundetes Rechteck 51"/>
              <p:cNvSpPr/>
              <p:nvPr/>
            </p:nvSpPr>
            <p:spPr>
              <a:xfrm>
                <a:off x="251520" y="1544370"/>
                <a:ext cx="1080120" cy="457200"/>
              </a:xfrm>
              <a:prstGeom prst="round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3" name="Textfeld 52">
                <a:hlinkClick r:id="rId9" action="ppaction://hlinksldjump"/>
              </p:cNvPr>
              <p:cNvSpPr txBox="1"/>
              <p:nvPr/>
            </p:nvSpPr>
            <p:spPr>
              <a:xfrm>
                <a:off x="179512" y="1628800"/>
                <a:ext cx="1368152"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Pilot Extensions</a:t>
                </a:r>
                <a:endParaRPr lang="en-US" dirty="0">
                  <a:latin typeface="Calibri" panose="020F0502020204030204" pitchFamily="34" charset="0"/>
                </a:endParaRPr>
              </a:p>
            </p:txBody>
          </p:sp>
        </p:grpSp>
        <p:sp>
          <p:nvSpPr>
            <p:cNvPr id="50" name="Abgerundetes Rechteck 49"/>
            <p:cNvSpPr/>
            <p:nvPr/>
          </p:nvSpPr>
          <p:spPr>
            <a:xfrm>
              <a:off x="81774" y="4309200"/>
              <a:ext cx="1609906" cy="457200"/>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Textfeld 50">
              <a:hlinkClick r:id="rId10" action="ppaction://hlinksldjump"/>
            </p:cNvPr>
            <p:cNvSpPr txBox="1"/>
            <p:nvPr/>
          </p:nvSpPr>
          <p:spPr>
            <a:xfrm>
              <a:off x="12506" y="4427820"/>
              <a:ext cx="2039214"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Argo Science</a:t>
              </a:r>
              <a:endParaRPr lang="en-US" dirty="0">
                <a:latin typeface="Calibri" panose="020F0502020204030204" pitchFamily="34" charset="0"/>
              </a:endParaRPr>
            </a:p>
          </p:txBody>
        </p:sp>
      </p:grpSp>
    </p:spTree>
    <p:extLst>
      <p:ext uri="{BB962C8B-B14F-4D97-AF65-F5344CB8AC3E}">
        <p14:creationId xmlns:p14="http://schemas.microsoft.com/office/powerpoint/2010/main" val="7745421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1259632" y="116632"/>
            <a:ext cx="7776864" cy="500066"/>
          </a:xfrm>
        </p:spPr>
        <p:txBody>
          <a:bodyPr/>
          <a:lstStyle/>
          <a:p>
            <a:pPr algn="l"/>
            <a:r>
              <a:rPr lang="en-GB" sz="2800" dirty="0" smtClean="0">
                <a:latin typeface="Calibri" panose="020F0502020204030204" pitchFamily="34" charset="0"/>
              </a:rPr>
              <a:t>Pilot extensions: Polar Areas</a:t>
            </a:r>
            <a:endParaRPr lang="en-GB" sz="2800" dirty="0">
              <a:latin typeface="Calibri" panose="020F0502020204030204" pitchFamily="34" charset="0"/>
            </a:endParaRPr>
          </a:p>
        </p:txBody>
      </p:sp>
      <p:sp>
        <p:nvSpPr>
          <p:cNvPr id="22" name="Interaktive Schaltfläche: Zurück oder Vorherige(r) 21">
            <a:hlinkClick r:id="" action="ppaction://hlinkshowjump?jump=previousslide" highlightClick="1"/>
          </p:cNvPr>
          <p:cNvSpPr/>
          <p:nvPr/>
        </p:nvSpPr>
        <p:spPr>
          <a:xfrm>
            <a:off x="107504" y="6087961"/>
            <a:ext cx="684076" cy="293367"/>
          </a:xfrm>
          <a:prstGeom prst="actionButtonBackPrevious">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Interaktive Schaltfläche: Nächste(r) oder Weiter 22">
            <a:hlinkClick r:id="" action="ppaction://hlinkshowjump?jump=nextslide" highlightClick="1"/>
          </p:cNvPr>
          <p:cNvSpPr>
            <a:spLocks/>
          </p:cNvSpPr>
          <p:nvPr/>
        </p:nvSpPr>
        <p:spPr>
          <a:xfrm>
            <a:off x="863664" y="6093296"/>
            <a:ext cx="684000" cy="288000"/>
          </a:xfrm>
          <a:prstGeom prst="actionButtonForwardNex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4" name="Grafik 23">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261" y="5360151"/>
            <a:ext cx="526355" cy="517121"/>
          </a:xfrm>
          <a:prstGeom prst="rect">
            <a:avLst/>
          </a:prstGeom>
        </p:spPr>
      </p:pic>
      <p:pic>
        <p:nvPicPr>
          <p:cNvPr id="17101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9712" y="1068665"/>
            <a:ext cx="1320165" cy="5240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101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4208" y="5733256"/>
            <a:ext cx="2571750" cy="1076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hteck 2"/>
          <p:cNvSpPr/>
          <p:nvPr/>
        </p:nvSpPr>
        <p:spPr>
          <a:xfrm>
            <a:off x="3563888" y="1844824"/>
            <a:ext cx="5452070" cy="3046988"/>
          </a:xfrm>
          <a:prstGeom prst="rect">
            <a:avLst/>
          </a:prstGeom>
        </p:spPr>
        <p:txBody>
          <a:bodyPr wrap="square">
            <a:spAutoFit/>
          </a:bodyPr>
          <a:lstStyle/>
          <a:p>
            <a:r>
              <a:rPr lang="en-US" sz="1600" dirty="0" smtClean="0">
                <a:latin typeface="Calibri" panose="020F0502020204030204" pitchFamily="34" charset="0"/>
              </a:rPr>
              <a:t>The float developed and tested in the project is the ProvorCTS5 (NKE) with additional payload:</a:t>
            </a:r>
          </a:p>
          <a:p>
            <a:pPr marL="285750" indent="-285750">
              <a:buFont typeface="Arial" panose="020B0604020202020204" pitchFamily="34" charset="0"/>
              <a:buChar char="•"/>
            </a:pPr>
            <a:r>
              <a:rPr lang="en-US" sz="1600" dirty="0" smtClean="0">
                <a:latin typeface="Calibri" panose="020F0502020204030204" pitchFamily="34" charset="0"/>
              </a:rPr>
              <a:t>SUNA (nitrates)</a:t>
            </a:r>
          </a:p>
          <a:p>
            <a:pPr marL="285750" indent="-285750">
              <a:buFont typeface="Arial" panose="020B0604020202020204" pitchFamily="34" charset="0"/>
              <a:buChar char="•"/>
            </a:pPr>
            <a:r>
              <a:rPr lang="en-US" sz="1600" dirty="0" smtClean="0">
                <a:latin typeface="Calibri" panose="020F0502020204030204" pitchFamily="34" charset="0"/>
              </a:rPr>
              <a:t>OCR </a:t>
            </a:r>
            <a:r>
              <a:rPr lang="en-US" sz="1600" dirty="0">
                <a:latin typeface="Calibri" panose="020F0502020204030204" pitchFamily="34" charset="0"/>
              </a:rPr>
              <a:t>504 (Ed 3 </a:t>
            </a:r>
            <a:r>
              <a:rPr lang="en-US" sz="1600" dirty="0" smtClean="0">
                <a:latin typeface="Calibri" panose="020F0502020204030204" pitchFamily="34" charset="0"/>
              </a:rPr>
              <a:t>wavelengths:  380, 410, 490nm) +</a:t>
            </a:r>
            <a:r>
              <a:rPr lang="en-US" sz="1600" dirty="0">
                <a:latin typeface="Calibri" panose="020F0502020204030204" pitchFamily="34" charset="0"/>
              </a:rPr>
              <a:t>PAR (400-700nm)</a:t>
            </a:r>
          </a:p>
          <a:p>
            <a:pPr marL="285750" indent="-285750">
              <a:buFont typeface="Arial" panose="020B0604020202020204" pitchFamily="34" charset="0"/>
              <a:buChar char="•"/>
            </a:pPr>
            <a:r>
              <a:rPr lang="en-US" sz="1600" dirty="0" smtClean="0">
                <a:latin typeface="Calibri" panose="020F0502020204030204" pitchFamily="34" charset="0"/>
              </a:rPr>
              <a:t>FLBBCD (</a:t>
            </a:r>
            <a:r>
              <a:rPr lang="en-US" sz="1600" dirty="0" err="1" smtClean="0">
                <a:latin typeface="Calibri" panose="020F0502020204030204" pitchFamily="34" charset="0"/>
              </a:rPr>
              <a:t>fluo</a:t>
            </a:r>
            <a:r>
              <a:rPr lang="en-US" sz="1600" dirty="0" smtClean="0">
                <a:latin typeface="Calibri" panose="020F0502020204030204" pitchFamily="34" charset="0"/>
              </a:rPr>
              <a:t> </a:t>
            </a:r>
            <a:r>
              <a:rPr lang="en-US" sz="1600" dirty="0" err="1" smtClean="0">
                <a:latin typeface="Calibri" panose="020F0502020204030204" pitchFamily="34" charset="0"/>
              </a:rPr>
              <a:t>chl</a:t>
            </a:r>
            <a:r>
              <a:rPr lang="en-US" sz="1600" i="1" dirty="0" err="1" smtClean="0">
                <a:latin typeface="Calibri" panose="020F0502020204030204" pitchFamily="34" charset="0"/>
              </a:rPr>
              <a:t>a</a:t>
            </a:r>
            <a:r>
              <a:rPr lang="en-US" sz="1600" dirty="0" smtClean="0">
                <a:latin typeface="Calibri" panose="020F0502020204030204" pitchFamily="34" charset="0"/>
              </a:rPr>
              <a:t>, </a:t>
            </a:r>
            <a:r>
              <a:rPr lang="en-US" sz="1600" dirty="0" err="1" smtClean="0">
                <a:latin typeface="Calibri" panose="020F0502020204030204" pitchFamily="34" charset="0"/>
              </a:rPr>
              <a:t>fluo</a:t>
            </a:r>
            <a:r>
              <a:rPr lang="en-US" sz="1600" dirty="0" smtClean="0">
                <a:latin typeface="Calibri" panose="020F0502020204030204" pitchFamily="34" charset="0"/>
              </a:rPr>
              <a:t> CDOM, backscattering)</a:t>
            </a:r>
          </a:p>
          <a:p>
            <a:pPr marL="285750" indent="-285750">
              <a:buFont typeface="Arial" panose="020B0604020202020204" pitchFamily="34" charset="0"/>
              <a:buChar char="•"/>
            </a:pPr>
            <a:r>
              <a:rPr lang="en-US" sz="1600" dirty="0" smtClean="0">
                <a:latin typeface="Calibri" panose="020F0502020204030204" pitchFamily="34" charset="0"/>
              </a:rPr>
              <a:t>Sea Ice detection and avoidance (ISA) (+ optics, acoustic)</a:t>
            </a:r>
          </a:p>
          <a:p>
            <a:pPr marL="285750" indent="-285750">
              <a:buFont typeface="Arial" panose="020B0604020202020204" pitchFamily="34" charset="0"/>
              <a:buChar char="•"/>
            </a:pPr>
            <a:r>
              <a:rPr lang="en-US" sz="1600" dirty="0" smtClean="0">
                <a:latin typeface="Calibri" panose="020F0502020204030204" pitchFamily="34" charset="0"/>
              </a:rPr>
              <a:t>Storage of data in case no surfacing is possible for transmission</a:t>
            </a:r>
          </a:p>
          <a:p>
            <a:pPr marL="285750" indent="-285750">
              <a:buFont typeface="Arial" panose="020B0604020202020204" pitchFamily="34" charset="0"/>
              <a:buChar char="•"/>
            </a:pPr>
            <a:r>
              <a:rPr lang="en-US" sz="1600" dirty="0" smtClean="0">
                <a:latin typeface="Calibri" panose="020F0502020204030204" pitchFamily="34" charset="0"/>
              </a:rPr>
              <a:t>Modification of the mission without communication (date criteria)</a:t>
            </a:r>
          </a:p>
          <a:p>
            <a:pPr marL="285750" indent="-285750">
              <a:buFont typeface="Arial" panose="020B0604020202020204" pitchFamily="34" charset="0"/>
              <a:buChar char="•"/>
            </a:pPr>
            <a:r>
              <a:rPr lang="en-US" sz="1600" dirty="0" smtClean="0">
                <a:latin typeface="Calibri" panose="020F0502020204030204" pitchFamily="34" charset="0"/>
              </a:rPr>
              <a:t>Protective frame for sensors</a:t>
            </a:r>
            <a:endParaRPr lang="en-US" sz="1600" dirty="0">
              <a:latin typeface="Calibri" panose="020F0502020204030204" pitchFamily="34" charset="0"/>
            </a:endParaRPr>
          </a:p>
        </p:txBody>
      </p:sp>
      <p:sp>
        <p:nvSpPr>
          <p:cNvPr id="25" name="Rechteck 24"/>
          <p:cNvSpPr/>
          <p:nvPr/>
        </p:nvSpPr>
        <p:spPr>
          <a:xfrm>
            <a:off x="3775316" y="980728"/>
            <a:ext cx="5240642" cy="584775"/>
          </a:xfrm>
          <a:prstGeom prst="rect">
            <a:avLst/>
          </a:prstGeom>
        </p:spPr>
        <p:txBody>
          <a:bodyPr wrap="square">
            <a:spAutoFit/>
          </a:bodyPr>
          <a:lstStyle/>
          <a:p>
            <a:r>
              <a:rPr lang="en-GB" sz="1600" dirty="0" smtClean="0">
                <a:latin typeface="Calibri" panose="020F0502020204030204" pitchFamily="34" charset="0"/>
              </a:rPr>
              <a:t>The NAOS </a:t>
            </a:r>
            <a:r>
              <a:rPr lang="en-GB" sz="1600" dirty="0" err="1" smtClean="0">
                <a:latin typeface="Calibri" panose="020F0502020204030204" pitchFamily="34" charset="0"/>
              </a:rPr>
              <a:t>Equipex</a:t>
            </a:r>
            <a:r>
              <a:rPr lang="en-GB" sz="1600" dirty="0" smtClean="0">
                <a:latin typeface="Calibri" panose="020F0502020204030204" pitchFamily="34" charset="0"/>
              </a:rPr>
              <a:t> Project (2011-2019) tests Bio-Argo floats in the Arctic Ocean in Baffin Bay </a:t>
            </a:r>
            <a:r>
              <a:rPr lang="en-US" sz="1600" dirty="0" smtClean="0">
                <a:latin typeface="Calibri" panose="020F0502020204030204" pitchFamily="34" charset="0"/>
              </a:rPr>
              <a:t>(PIs: M</a:t>
            </a:r>
            <a:r>
              <a:rPr lang="en-US" sz="1600" dirty="0">
                <a:latin typeface="Calibri" panose="020F0502020204030204" pitchFamily="34" charset="0"/>
              </a:rPr>
              <a:t>. </a:t>
            </a:r>
            <a:r>
              <a:rPr lang="en-US" sz="1600" dirty="0" err="1">
                <a:latin typeface="Calibri" panose="020F0502020204030204" pitchFamily="34" charset="0"/>
              </a:rPr>
              <a:t>Babin</a:t>
            </a:r>
            <a:r>
              <a:rPr lang="en-US" sz="1600" dirty="0">
                <a:latin typeface="Calibri" panose="020F0502020204030204" pitchFamily="34" charset="0"/>
              </a:rPr>
              <a:t>, C. </a:t>
            </a:r>
            <a:r>
              <a:rPr lang="en-US" sz="1600" dirty="0" err="1">
                <a:latin typeface="Calibri" panose="020F0502020204030204" pitchFamily="34" charset="0"/>
              </a:rPr>
              <a:t>Marec</a:t>
            </a:r>
            <a:r>
              <a:rPr lang="en-US" sz="1600" dirty="0" smtClean="0">
                <a:latin typeface="Calibri" panose="020F0502020204030204" pitchFamily="34" charset="0"/>
              </a:rPr>
              <a:t>)</a:t>
            </a:r>
            <a:endParaRPr lang="de-DE" sz="1600" dirty="0">
              <a:latin typeface="Calibri" panose="020F0502020204030204" pitchFamily="34" charset="0"/>
            </a:endParaRPr>
          </a:p>
        </p:txBody>
      </p:sp>
      <p:grpSp>
        <p:nvGrpSpPr>
          <p:cNvPr id="44" name="Gruppieren 43"/>
          <p:cNvGrpSpPr/>
          <p:nvPr/>
        </p:nvGrpSpPr>
        <p:grpSpPr>
          <a:xfrm>
            <a:off x="4716016" y="5108035"/>
            <a:ext cx="1381125" cy="1371600"/>
            <a:chOff x="1807355" y="5009728"/>
            <a:chExt cx="1381125" cy="1371600"/>
          </a:xfrm>
        </p:grpSpPr>
        <p:pic>
          <p:nvPicPr>
            <p:cNvPr id="45" name="Grafik 4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07355" y="5009728"/>
              <a:ext cx="1381125" cy="1371600"/>
            </a:xfrm>
            <a:prstGeom prst="rect">
              <a:avLst/>
            </a:prstGeom>
          </p:spPr>
        </p:pic>
        <p:sp>
          <p:nvSpPr>
            <p:cNvPr id="46" name="Textfeld 45">
              <a:hlinkClick r:id="rId8"/>
            </p:cNvPr>
            <p:cNvSpPr txBox="1"/>
            <p:nvPr/>
          </p:nvSpPr>
          <p:spPr>
            <a:xfrm>
              <a:off x="1907704" y="5178678"/>
              <a:ext cx="1280776" cy="338554"/>
            </a:xfrm>
            <a:prstGeom prst="rect">
              <a:avLst/>
            </a:prstGeom>
            <a:noFill/>
          </p:spPr>
          <p:txBody>
            <a:bodyPr wrap="square" rtlCol="0">
              <a:spAutoFit/>
            </a:bodyPr>
            <a:lstStyle/>
            <a:p>
              <a:r>
                <a:rPr lang="de-DE" sz="1600" b="1" dirty="0" err="1" smtClean="0">
                  <a:solidFill>
                    <a:schemeClr val="bg1"/>
                  </a:solidFill>
                  <a:latin typeface="Calibri" panose="020F0502020204030204" pitchFamily="34" charset="0"/>
                </a:rPr>
                <a:t>To</a:t>
              </a:r>
              <a:r>
                <a:rPr lang="de-DE" sz="1600" b="1" dirty="0" smtClean="0">
                  <a:solidFill>
                    <a:schemeClr val="bg1"/>
                  </a:solidFill>
                  <a:latin typeface="Calibri" panose="020F0502020204030204" pitchFamily="34" charset="0"/>
                </a:rPr>
                <a:t> NAOS</a:t>
              </a:r>
              <a:endParaRPr lang="de-DE" sz="1600" b="1" dirty="0">
                <a:solidFill>
                  <a:schemeClr val="bg1"/>
                </a:solidFill>
                <a:latin typeface="Calibri" panose="020F0502020204030204" pitchFamily="34" charset="0"/>
              </a:endParaRPr>
            </a:p>
          </p:txBody>
        </p:sp>
      </p:grpSp>
      <p:grpSp>
        <p:nvGrpSpPr>
          <p:cNvPr id="47" name="Gruppieren 46"/>
          <p:cNvGrpSpPr/>
          <p:nvPr/>
        </p:nvGrpSpPr>
        <p:grpSpPr>
          <a:xfrm>
            <a:off x="-36512" y="1412776"/>
            <a:ext cx="2088232" cy="3384376"/>
            <a:chOff x="-36512" y="1412776"/>
            <a:chExt cx="2088232" cy="3384376"/>
          </a:xfrm>
        </p:grpSpPr>
        <p:grpSp>
          <p:nvGrpSpPr>
            <p:cNvPr id="48" name="Gruppieren 47"/>
            <p:cNvGrpSpPr/>
            <p:nvPr/>
          </p:nvGrpSpPr>
          <p:grpSpPr>
            <a:xfrm>
              <a:off x="12506" y="3729600"/>
              <a:ext cx="2039214" cy="457200"/>
              <a:chOff x="212399" y="1544370"/>
              <a:chExt cx="1368152" cy="457200"/>
            </a:xfrm>
          </p:grpSpPr>
          <p:sp>
            <p:nvSpPr>
              <p:cNvPr id="63" name="Abgerundetes Rechteck 62"/>
              <p:cNvSpPr/>
              <p:nvPr/>
            </p:nvSpPr>
            <p:spPr>
              <a:xfrm>
                <a:off x="251520" y="1544370"/>
                <a:ext cx="1080120" cy="457200"/>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4" name="Textfeld 63">
                <a:hlinkClick r:id="rId9" action="ppaction://hlinksldjump"/>
              </p:cNvPr>
              <p:cNvSpPr txBox="1"/>
              <p:nvPr/>
            </p:nvSpPr>
            <p:spPr>
              <a:xfrm>
                <a:off x="212399" y="1628800"/>
                <a:ext cx="1368152"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Argo Products</a:t>
                </a:r>
                <a:endParaRPr lang="en-US" dirty="0">
                  <a:latin typeface="Calibri" panose="020F0502020204030204" pitchFamily="34" charset="0"/>
                </a:endParaRPr>
              </a:p>
            </p:txBody>
          </p:sp>
        </p:grpSp>
        <p:grpSp>
          <p:nvGrpSpPr>
            <p:cNvPr id="49" name="Gruppieren 48"/>
            <p:cNvGrpSpPr/>
            <p:nvPr/>
          </p:nvGrpSpPr>
          <p:grpSpPr>
            <a:xfrm>
              <a:off x="-36512" y="1412776"/>
              <a:ext cx="2039214" cy="457200"/>
              <a:chOff x="179512" y="1544370"/>
              <a:chExt cx="1368152" cy="457200"/>
            </a:xfrm>
          </p:grpSpPr>
          <p:sp>
            <p:nvSpPr>
              <p:cNvPr id="61" name="Abgerundetes Rechteck 60">
                <a:hlinkClick r:id="rId3" action="ppaction://hlinksldjump"/>
              </p:cNvPr>
              <p:cNvSpPr/>
              <p:nvPr/>
            </p:nvSpPr>
            <p:spPr>
              <a:xfrm>
                <a:off x="251520" y="1544370"/>
                <a:ext cx="1080120" cy="457200"/>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2" name="Textfeld 61"/>
              <p:cNvSpPr txBox="1"/>
              <p:nvPr/>
            </p:nvSpPr>
            <p:spPr>
              <a:xfrm>
                <a:off x="179512" y="1628800"/>
                <a:ext cx="1368152"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Overview</a:t>
                </a:r>
                <a:endParaRPr lang="en-US" dirty="0">
                  <a:latin typeface="Calibri" panose="020F0502020204030204" pitchFamily="34" charset="0"/>
                </a:endParaRPr>
              </a:p>
            </p:txBody>
          </p:sp>
        </p:grpSp>
        <p:grpSp>
          <p:nvGrpSpPr>
            <p:cNvPr id="50" name="Gruppieren 49"/>
            <p:cNvGrpSpPr/>
            <p:nvPr/>
          </p:nvGrpSpPr>
          <p:grpSpPr>
            <a:xfrm>
              <a:off x="-36512" y="2570400"/>
              <a:ext cx="2039214" cy="457200"/>
              <a:chOff x="179512" y="1544370"/>
              <a:chExt cx="1368152" cy="457200"/>
            </a:xfrm>
          </p:grpSpPr>
          <p:sp>
            <p:nvSpPr>
              <p:cNvPr id="59" name="Abgerundetes Rechteck 58"/>
              <p:cNvSpPr/>
              <p:nvPr/>
            </p:nvSpPr>
            <p:spPr>
              <a:xfrm>
                <a:off x="251520" y="1544370"/>
                <a:ext cx="1080120" cy="457200"/>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0" name="Textfeld 59">
                <a:hlinkClick r:id="rId10" action="ppaction://hlinksldjump"/>
              </p:cNvPr>
              <p:cNvSpPr txBox="1"/>
              <p:nvPr/>
            </p:nvSpPr>
            <p:spPr>
              <a:xfrm>
                <a:off x="179512" y="1628800"/>
                <a:ext cx="1368152"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Euro-Argo</a:t>
                </a:r>
                <a:endParaRPr lang="en-US" dirty="0">
                  <a:latin typeface="Calibri" panose="020F0502020204030204" pitchFamily="34" charset="0"/>
                </a:endParaRPr>
              </a:p>
            </p:txBody>
          </p:sp>
        </p:grpSp>
        <p:grpSp>
          <p:nvGrpSpPr>
            <p:cNvPr id="51" name="Gruppieren 50"/>
            <p:cNvGrpSpPr/>
            <p:nvPr/>
          </p:nvGrpSpPr>
          <p:grpSpPr>
            <a:xfrm>
              <a:off x="-36512" y="1988840"/>
              <a:ext cx="2039214" cy="457200"/>
              <a:chOff x="179512" y="1544370"/>
              <a:chExt cx="1368152" cy="457200"/>
            </a:xfrm>
          </p:grpSpPr>
          <p:sp>
            <p:nvSpPr>
              <p:cNvPr id="57" name="Abgerundetes Rechteck 56"/>
              <p:cNvSpPr/>
              <p:nvPr/>
            </p:nvSpPr>
            <p:spPr>
              <a:xfrm>
                <a:off x="251520" y="1544370"/>
                <a:ext cx="1080120" cy="457200"/>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Textfeld 57">
                <a:hlinkClick r:id="rId11" action="ppaction://hlinksldjump"/>
              </p:cNvPr>
              <p:cNvSpPr txBox="1"/>
              <p:nvPr/>
            </p:nvSpPr>
            <p:spPr>
              <a:xfrm>
                <a:off x="179512" y="1628800"/>
                <a:ext cx="1368152"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Data System</a:t>
                </a:r>
                <a:endParaRPr lang="en-US" dirty="0">
                  <a:latin typeface="Calibri" panose="020F0502020204030204" pitchFamily="34" charset="0"/>
                </a:endParaRPr>
              </a:p>
            </p:txBody>
          </p:sp>
        </p:grpSp>
        <p:grpSp>
          <p:nvGrpSpPr>
            <p:cNvPr id="52" name="Gruppieren 51"/>
            <p:cNvGrpSpPr/>
            <p:nvPr/>
          </p:nvGrpSpPr>
          <p:grpSpPr>
            <a:xfrm>
              <a:off x="-36512" y="3150000"/>
              <a:ext cx="2039214" cy="457200"/>
              <a:chOff x="179512" y="1544370"/>
              <a:chExt cx="1368152" cy="457200"/>
            </a:xfrm>
          </p:grpSpPr>
          <p:sp>
            <p:nvSpPr>
              <p:cNvPr id="55" name="Abgerundetes Rechteck 54"/>
              <p:cNvSpPr/>
              <p:nvPr/>
            </p:nvSpPr>
            <p:spPr>
              <a:xfrm>
                <a:off x="251520" y="1544370"/>
                <a:ext cx="1080120" cy="457200"/>
              </a:xfrm>
              <a:prstGeom prst="round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Textfeld 55">
                <a:hlinkClick r:id="rId12" action="ppaction://hlinksldjump"/>
              </p:cNvPr>
              <p:cNvSpPr txBox="1"/>
              <p:nvPr/>
            </p:nvSpPr>
            <p:spPr>
              <a:xfrm>
                <a:off x="179512" y="1628800"/>
                <a:ext cx="1368152"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Pilot Extensions</a:t>
                </a:r>
                <a:endParaRPr lang="en-US" dirty="0">
                  <a:latin typeface="Calibri" panose="020F0502020204030204" pitchFamily="34" charset="0"/>
                </a:endParaRPr>
              </a:p>
            </p:txBody>
          </p:sp>
        </p:grpSp>
        <p:sp>
          <p:nvSpPr>
            <p:cNvPr id="53" name="Abgerundetes Rechteck 52"/>
            <p:cNvSpPr/>
            <p:nvPr/>
          </p:nvSpPr>
          <p:spPr>
            <a:xfrm>
              <a:off x="81774" y="4309200"/>
              <a:ext cx="1609906" cy="457200"/>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4" name="Textfeld 53">
              <a:hlinkClick r:id="rId13" action="ppaction://hlinksldjump"/>
            </p:cNvPr>
            <p:cNvSpPr txBox="1"/>
            <p:nvPr/>
          </p:nvSpPr>
          <p:spPr>
            <a:xfrm>
              <a:off x="12506" y="4427820"/>
              <a:ext cx="2039214"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Argo Science</a:t>
              </a:r>
              <a:endParaRPr lang="en-US" dirty="0">
                <a:latin typeface="Calibri" panose="020F0502020204030204" pitchFamily="34" charset="0"/>
              </a:endParaRPr>
            </a:p>
          </p:txBody>
        </p:sp>
      </p:grpSp>
    </p:spTree>
    <p:extLst>
      <p:ext uri="{BB962C8B-B14F-4D97-AF65-F5344CB8AC3E}">
        <p14:creationId xmlns:p14="http://schemas.microsoft.com/office/powerpoint/2010/main" val="39614455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1259632" y="116632"/>
            <a:ext cx="7776864" cy="500066"/>
          </a:xfrm>
        </p:spPr>
        <p:txBody>
          <a:bodyPr/>
          <a:lstStyle/>
          <a:p>
            <a:pPr algn="l"/>
            <a:r>
              <a:rPr lang="en-GB" sz="2800" dirty="0" smtClean="0">
                <a:latin typeface="Calibri" panose="020F0502020204030204" pitchFamily="34" charset="0"/>
              </a:rPr>
              <a:t>Pilot extensions: Polar Areas</a:t>
            </a:r>
            <a:endParaRPr lang="en-GB" sz="2800" dirty="0">
              <a:latin typeface="Calibri" panose="020F0502020204030204" pitchFamily="34" charset="0"/>
            </a:endParaRPr>
          </a:p>
        </p:txBody>
      </p:sp>
      <p:sp>
        <p:nvSpPr>
          <p:cNvPr id="22" name="Interaktive Schaltfläche: Zurück oder Vorherige(r) 21">
            <a:hlinkClick r:id="" action="ppaction://hlinkshowjump?jump=previousslide" highlightClick="1"/>
          </p:cNvPr>
          <p:cNvSpPr/>
          <p:nvPr/>
        </p:nvSpPr>
        <p:spPr>
          <a:xfrm>
            <a:off x="107504" y="6087961"/>
            <a:ext cx="684076" cy="293367"/>
          </a:xfrm>
          <a:prstGeom prst="actionButtonBackPrevious">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Interaktive Schaltfläche: Nächste(r) oder Weiter 22">
            <a:hlinkClick r:id="" action="ppaction://hlinkshowjump?jump=nextslide" highlightClick="1"/>
          </p:cNvPr>
          <p:cNvSpPr>
            <a:spLocks/>
          </p:cNvSpPr>
          <p:nvPr/>
        </p:nvSpPr>
        <p:spPr>
          <a:xfrm>
            <a:off x="863664" y="6093296"/>
            <a:ext cx="684000" cy="288000"/>
          </a:xfrm>
          <a:prstGeom prst="actionButtonForwardNex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4" name="Grafik 23">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261" y="5360151"/>
            <a:ext cx="526355" cy="517121"/>
          </a:xfrm>
          <a:prstGeom prst="rect">
            <a:avLst/>
          </a:prstGeom>
        </p:spPr>
      </p:pic>
      <p:sp>
        <p:nvSpPr>
          <p:cNvPr id="2" name="Rechteck 1"/>
          <p:cNvSpPr/>
          <p:nvPr/>
        </p:nvSpPr>
        <p:spPr>
          <a:xfrm>
            <a:off x="1907704" y="1002214"/>
            <a:ext cx="4752528" cy="338554"/>
          </a:xfrm>
          <a:prstGeom prst="rect">
            <a:avLst/>
          </a:prstGeom>
        </p:spPr>
        <p:txBody>
          <a:bodyPr wrap="square">
            <a:spAutoFit/>
          </a:bodyPr>
          <a:lstStyle/>
          <a:p>
            <a:r>
              <a:rPr lang="en-US" sz="1600" dirty="0">
                <a:latin typeface="Calibri" panose="020F0502020204030204" pitchFamily="34" charset="0"/>
              </a:rPr>
              <a:t>NAOS Bio-Argo floats in the Artic ocean (Baffin </a:t>
            </a:r>
            <a:r>
              <a:rPr lang="en-US" sz="1600" dirty="0" smtClean="0">
                <a:latin typeface="Calibri" panose="020F0502020204030204" pitchFamily="34" charset="0"/>
              </a:rPr>
              <a:t>Bay)</a:t>
            </a:r>
            <a:endParaRPr lang="de-DE" sz="1600" dirty="0">
              <a:latin typeface="Calibri" panose="020F0502020204030204" pitchFamily="34" charset="0"/>
            </a:endParaRPr>
          </a:p>
        </p:txBody>
      </p:sp>
      <p:pic>
        <p:nvPicPr>
          <p:cNvPr id="17101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71293" y="3878971"/>
            <a:ext cx="1836611" cy="24507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101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88224" y="5733256"/>
            <a:ext cx="2571750" cy="1076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Image 2" descr="Sans titre.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86622" y="1425198"/>
            <a:ext cx="4457586" cy="2219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feld 25"/>
          <p:cNvSpPr txBox="1"/>
          <p:nvPr/>
        </p:nvSpPr>
        <p:spPr>
          <a:xfrm>
            <a:off x="6444208" y="1497206"/>
            <a:ext cx="2592288" cy="2062103"/>
          </a:xfrm>
          <a:prstGeom prst="rect">
            <a:avLst/>
          </a:prstGeom>
          <a:noFill/>
        </p:spPr>
        <p:txBody>
          <a:bodyPr wrap="square" rtlCol="0">
            <a:spAutoFit/>
          </a:bodyPr>
          <a:lstStyle/>
          <a:p>
            <a:r>
              <a:rPr lang="fr-FR" sz="1600" b="1" dirty="0" smtClean="0">
                <a:latin typeface="Calibri" panose="020F0502020204030204" pitchFamily="34" charset="0"/>
                <a:ea typeface="ＭＳ Ｐゴシック" charset="0"/>
                <a:cs typeface="ＭＳ Ｐゴシック" charset="0"/>
              </a:rPr>
              <a:t>Science Goal</a:t>
            </a:r>
            <a:r>
              <a:rPr lang="fr-FR" sz="1600" b="1" dirty="0">
                <a:latin typeface="Calibri" panose="020F0502020204030204" pitchFamily="34" charset="0"/>
                <a:ea typeface="ＭＳ Ｐゴシック" charset="0"/>
                <a:cs typeface="ＭＳ Ｐゴシック" charset="0"/>
              </a:rPr>
              <a:t>: </a:t>
            </a:r>
            <a:endParaRPr lang="fr-FR" sz="1600" b="1" dirty="0" smtClean="0">
              <a:latin typeface="Calibri" panose="020F0502020204030204" pitchFamily="34" charset="0"/>
              <a:ea typeface="ＭＳ Ｐゴシック" charset="0"/>
              <a:cs typeface="ＭＳ Ｐゴシック" charset="0"/>
            </a:endParaRPr>
          </a:p>
          <a:p>
            <a:r>
              <a:rPr lang="en-US" sz="1600" dirty="0" smtClean="0">
                <a:latin typeface="Calibri" panose="020F0502020204030204" pitchFamily="34" charset="0"/>
              </a:rPr>
              <a:t>To </a:t>
            </a:r>
            <a:r>
              <a:rPr lang="en-US" sz="1600" dirty="0">
                <a:latin typeface="Calibri" panose="020F0502020204030204" pitchFamily="34" charset="0"/>
              </a:rPr>
              <a:t>understand the ice-edge </a:t>
            </a:r>
            <a:r>
              <a:rPr lang="en-US" sz="1600" dirty="0" smtClean="0">
                <a:latin typeface="Calibri" panose="020F0502020204030204" pitchFamily="34" charset="0"/>
              </a:rPr>
              <a:t>blooms. Ice edge blooms are systematically observed  in Baffin Bay.  Remote sensing observations indicate that spring blooms occur now 50 days earlier than </a:t>
            </a:r>
            <a:r>
              <a:rPr lang="en-US" sz="1600" dirty="0" err="1" smtClean="0">
                <a:latin typeface="Calibri" panose="020F0502020204030204" pitchFamily="34" charset="0"/>
              </a:rPr>
              <a:t>i</a:t>
            </a:r>
            <a:r>
              <a:rPr lang="fr-FR" sz="1600" dirty="0" smtClean="0">
                <a:latin typeface="Calibri" panose="020F0502020204030204" pitchFamily="34" charset="0"/>
              </a:rPr>
              <a:t>n1997.</a:t>
            </a:r>
            <a:endParaRPr lang="de-DE" sz="1600" dirty="0">
              <a:latin typeface="Calibri" panose="020F0502020204030204" pitchFamily="34" charset="0"/>
            </a:endParaRPr>
          </a:p>
        </p:txBody>
      </p:sp>
      <p:sp>
        <p:nvSpPr>
          <p:cNvPr id="27" name="Textfeld 26"/>
          <p:cNvSpPr txBox="1"/>
          <p:nvPr/>
        </p:nvSpPr>
        <p:spPr>
          <a:xfrm>
            <a:off x="3707904" y="4581128"/>
            <a:ext cx="2729911" cy="830997"/>
          </a:xfrm>
          <a:prstGeom prst="rect">
            <a:avLst/>
          </a:prstGeom>
          <a:noFill/>
        </p:spPr>
        <p:txBody>
          <a:bodyPr wrap="square" rtlCol="0">
            <a:spAutoFit/>
          </a:bodyPr>
          <a:lstStyle/>
          <a:p>
            <a:r>
              <a:rPr lang="en-US" sz="1600" dirty="0" smtClean="0">
                <a:latin typeface="Calibri" panose="020F0502020204030204" pitchFamily="34" charset="0"/>
              </a:rPr>
              <a:t>Bio-Argo float tests </a:t>
            </a:r>
          </a:p>
          <a:p>
            <a:r>
              <a:rPr lang="en-US" sz="1600" dirty="0" smtClean="0">
                <a:latin typeface="Calibri" panose="020F0502020204030204" pitchFamily="34" charset="0"/>
              </a:rPr>
              <a:t>during </a:t>
            </a:r>
            <a:r>
              <a:rPr lang="en-US" sz="1600" dirty="0" err="1" smtClean="0">
                <a:latin typeface="Calibri" panose="020F0502020204030204" pitchFamily="34" charset="0"/>
              </a:rPr>
              <a:t>GreenEdge</a:t>
            </a:r>
            <a:r>
              <a:rPr lang="en-US" sz="1600" dirty="0" smtClean="0">
                <a:latin typeface="Calibri" panose="020F0502020204030204" pitchFamily="34" charset="0"/>
              </a:rPr>
              <a:t> 2015 Qikiqtarjuaq, Nunavut</a:t>
            </a:r>
            <a:endParaRPr lang="en-US" sz="1600" dirty="0">
              <a:latin typeface="Calibri" panose="020F0502020204030204" pitchFamily="34" charset="0"/>
            </a:endParaRPr>
          </a:p>
        </p:txBody>
      </p:sp>
      <p:pic>
        <p:nvPicPr>
          <p:cNvPr id="171015"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44208" y="3719308"/>
            <a:ext cx="2494019" cy="1869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8" name="Gruppieren 47"/>
          <p:cNvGrpSpPr/>
          <p:nvPr/>
        </p:nvGrpSpPr>
        <p:grpSpPr>
          <a:xfrm>
            <a:off x="-36512" y="1412776"/>
            <a:ext cx="2088232" cy="3384376"/>
            <a:chOff x="-36512" y="1412776"/>
            <a:chExt cx="2088232" cy="3384376"/>
          </a:xfrm>
        </p:grpSpPr>
        <p:grpSp>
          <p:nvGrpSpPr>
            <p:cNvPr id="49" name="Gruppieren 48"/>
            <p:cNvGrpSpPr/>
            <p:nvPr/>
          </p:nvGrpSpPr>
          <p:grpSpPr>
            <a:xfrm>
              <a:off x="12506" y="3729600"/>
              <a:ext cx="2039214" cy="457200"/>
              <a:chOff x="212399" y="1544370"/>
              <a:chExt cx="1368152" cy="457200"/>
            </a:xfrm>
          </p:grpSpPr>
          <p:sp>
            <p:nvSpPr>
              <p:cNvPr id="64" name="Abgerundetes Rechteck 63"/>
              <p:cNvSpPr/>
              <p:nvPr/>
            </p:nvSpPr>
            <p:spPr>
              <a:xfrm>
                <a:off x="251520" y="1544370"/>
                <a:ext cx="1080120" cy="457200"/>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5" name="Textfeld 64">
                <a:hlinkClick r:id="rId9" action="ppaction://hlinksldjump"/>
              </p:cNvPr>
              <p:cNvSpPr txBox="1"/>
              <p:nvPr/>
            </p:nvSpPr>
            <p:spPr>
              <a:xfrm>
                <a:off x="212399" y="1628800"/>
                <a:ext cx="1368152"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Argo Products</a:t>
                </a:r>
                <a:endParaRPr lang="en-US" dirty="0">
                  <a:latin typeface="Calibri" panose="020F0502020204030204" pitchFamily="34" charset="0"/>
                </a:endParaRPr>
              </a:p>
            </p:txBody>
          </p:sp>
        </p:grpSp>
        <p:grpSp>
          <p:nvGrpSpPr>
            <p:cNvPr id="50" name="Gruppieren 49"/>
            <p:cNvGrpSpPr/>
            <p:nvPr/>
          </p:nvGrpSpPr>
          <p:grpSpPr>
            <a:xfrm>
              <a:off x="-36512" y="1412776"/>
              <a:ext cx="2039214" cy="457200"/>
              <a:chOff x="179512" y="1544370"/>
              <a:chExt cx="1368152" cy="457200"/>
            </a:xfrm>
          </p:grpSpPr>
          <p:sp>
            <p:nvSpPr>
              <p:cNvPr id="62" name="Abgerundetes Rechteck 61">
                <a:hlinkClick r:id="rId3" action="ppaction://hlinksldjump"/>
              </p:cNvPr>
              <p:cNvSpPr/>
              <p:nvPr/>
            </p:nvSpPr>
            <p:spPr>
              <a:xfrm>
                <a:off x="251520" y="1544370"/>
                <a:ext cx="1080120" cy="457200"/>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3" name="Textfeld 62">
                <a:hlinkClick r:id="rId3" action="ppaction://hlinksldjump"/>
              </p:cNvPr>
              <p:cNvSpPr txBox="1"/>
              <p:nvPr/>
            </p:nvSpPr>
            <p:spPr>
              <a:xfrm>
                <a:off x="179512" y="1628800"/>
                <a:ext cx="1368152"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Overview</a:t>
                </a:r>
                <a:endParaRPr lang="en-US" dirty="0">
                  <a:latin typeface="Calibri" panose="020F0502020204030204" pitchFamily="34" charset="0"/>
                </a:endParaRPr>
              </a:p>
            </p:txBody>
          </p:sp>
        </p:grpSp>
        <p:grpSp>
          <p:nvGrpSpPr>
            <p:cNvPr id="51" name="Gruppieren 50"/>
            <p:cNvGrpSpPr/>
            <p:nvPr/>
          </p:nvGrpSpPr>
          <p:grpSpPr>
            <a:xfrm>
              <a:off x="-36512" y="2570400"/>
              <a:ext cx="2039214" cy="457200"/>
              <a:chOff x="179512" y="1544370"/>
              <a:chExt cx="1368152" cy="457200"/>
            </a:xfrm>
          </p:grpSpPr>
          <p:sp>
            <p:nvSpPr>
              <p:cNvPr id="60" name="Abgerundetes Rechteck 59"/>
              <p:cNvSpPr/>
              <p:nvPr/>
            </p:nvSpPr>
            <p:spPr>
              <a:xfrm>
                <a:off x="251520" y="1544370"/>
                <a:ext cx="1080120" cy="457200"/>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1" name="Textfeld 60">
                <a:hlinkClick r:id="rId10" action="ppaction://hlinksldjump"/>
              </p:cNvPr>
              <p:cNvSpPr txBox="1"/>
              <p:nvPr/>
            </p:nvSpPr>
            <p:spPr>
              <a:xfrm>
                <a:off x="179512" y="1628800"/>
                <a:ext cx="1368152"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Euro-Argo</a:t>
                </a:r>
                <a:endParaRPr lang="en-US" dirty="0">
                  <a:latin typeface="Calibri" panose="020F0502020204030204" pitchFamily="34" charset="0"/>
                </a:endParaRPr>
              </a:p>
            </p:txBody>
          </p:sp>
        </p:grpSp>
        <p:grpSp>
          <p:nvGrpSpPr>
            <p:cNvPr id="52" name="Gruppieren 51"/>
            <p:cNvGrpSpPr/>
            <p:nvPr/>
          </p:nvGrpSpPr>
          <p:grpSpPr>
            <a:xfrm>
              <a:off x="-36512" y="1988840"/>
              <a:ext cx="2039214" cy="457200"/>
              <a:chOff x="179512" y="1544370"/>
              <a:chExt cx="1368152" cy="457200"/>
            </a:xfrm>
          </p:grpSpPr>
          <p:sp>
            <p:nvSpPr>
              <p:cNvPr id="58" name="Abgerundetes Rechteck 57"/>
              <p:cNvSpPr/>
              <p:nvPr/>
            </p:nvSpPr>
            <p:spPr>
              <a:xfrm>
                <a:off x="251520" y="1544370"/>
                <a:ext cx="1080120" cy="457200"/>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9" name="Textfeld 58">
                <a:hlinkClick r:id="rId11" action="ppaction://hlinksldjump"/>
              </p:cNvPr>
              <p:cNvSpPr txBox="1"/>
              <p:nvPr/>
            </p:nvSpPr>
            <p:spPr>
              <a:xfrm>
                <a:off x="179512" y="1628800"/>
                <a:ext cx="1368152"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Data System</a:t>
                </a:r>
                <a:endParaRPr lang="en-US" dirty="0">
                  <a:latin typeface="Calibri" panose="020F0502020204030204" pitchFamily="34" charset="0"/>
                </a:endParaRPr>
              </a:p>
            </p:txBody>
          </p:sp>
        </p:grpSp>
        <p:grpSp>
          <p:nvGrpSpPr>
            <p:cNvPr id="53" name="Gruppieren 52"/>
            <p:cNvGrpSpPr/>
            <p:nvPr/>
          </p:nvGrpSpPr>
          <p:grpSpPr>
            <a:xfrm>
              <a:off x="-36512" y="3150000"/>
              <a:ext cx="2039214" cy="457200"/>
              <a:chOff x="179512" y="1544370"/>
              <a:chExt cx="1368152" cy="457200"/>
            </a:xfrm>
          </p:grpSpPr>
          <p:sp>
            <p:nvSpPr>
              <p:cNvPr id="56" name="Abgerundetes Rechteck 55"/>
              <p:cNvSpPr/>
              <p:nvPr/>
            </p:nvSpPr>
            <p:spPr>
              <a:xfrm>
                <a:off x="251520" y="1544370"/>
                <a:ext cx="1080120" cy="457200"/>
              </a:xfrm>
              <a:prstGeom prst="round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7" name="Textfeld 56">
                <a:hlinkClick r:id="rId12" action="ppaction://hlinksldjump"/>
              </p:cNvPr>
              <p:cNvSpPr txBox="1"/>
              <p:nvPr/>
            </p:nvSpPr>
            <p:spPr>
              <a:xfrm>
                <a:off x="179512" y="1628800"/>
                <a:ext cx="1368152"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Pilot Extensions</a:t>
                </a:r>
                <a:endParaRPr lang="en-US" dirty="0">
                  <a:latin typeface="Calibri" panose="020F0502020204030204" pitchFamily="34" charset="0"/>
                </a:endParaRPr>
              </a:p>
            </p:txBody>
          </p:sp>
        </p:grpSp>
        <p:sp>
          <p:nvSpPr>
            <p:cNvPr id="54" name="Abgerundetes Rechteck 53"/>
            <p:cNvSpPr/>
            <p:nvPr/>
          </p:nvSpPr>
          <p:spPr>
            <a:xfrm>
              <a:off x="81774" y="4309200"/>
              <a:ext cx="1609906" cy="457200"/>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5" name="Textfeld 54">
              <a:hlinkClick r:id="rId13" action="ppaction://hlinksldjump"/>
            </p:cNvPr>
            <p:cNvSpPr txBox="1"/>
            <p:nvPr/>
          </p:nvSpPr>
          <p:spPr>
            <a:xfrm>
              <a:off x="12506" y="4427820"/>
              <a:ext cx="2039214"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Argo Science</a:t>
              </a:r>
              <a:endParaRPr lang="en-US" dirty="0">
                <a:latin typeface="Calibri" panose="020F0502020204030204" pitchFamily="34" charset="0"/>
              </a:endParaRPr>
            </a:p>
          </p:txBody>
        </p:sp>
      </p:grpSp>
    </p:spTree>
    <p:extLst>
      <p:ext uri="{BB962C8B-B14F-4D97-AF65-F5344CB8AC3E}">
        <p14:creationId xmlns:p14="http://schemas.microsoft.com/office/powerpoint/2010/main" val="34314075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1259632" y="116632"/>
            <a:ext cx="7776864" cy="500066"/>
          </a:xfrm>
        </p:spPr>
        <p:txBody>
          <a:bodyPr/>
          <a:lstStyle/>
          <a:p>
            <a:pPr algn="l"/>
            <a:r>
              <a:rPr lang="en-GB" sz="2800" dirty="0" smtClean="0">
                <a:latin typeface="Calibri" panose="020F0502020204030204" pitchFamily="34" charset="0"/>
              </a:rPr>
              <a:t>Gridded temperature and salinity fields</a:t>
            </a:r>
            <a:endParaRPr lang="en-GB" sz="2800" dirty="0">
              <a:latin typeface="Calibri" panose="020F0502020204030204" pitchFamily="34" charset="0"/>
            </a:endParaRPr>
          </a:p>
        </p:txBody>
      </p:sp>
      <p:sp>
        <p:nvSpPr>
          <p:cNvPr id="22" name="Interaktive Schaltfläche: Zurück oder Vorherige(r) 21">
            <a:hlinkClick r:id="" action="ppaction://hlinkshowjump?jump=previousslide" highlightClick="1"/>
          </p:cNvPr>
          <p:cNvSpPr/>
          <p:nvPr/>
        </p:nvSpPr>
        <p:spPr>
          <a:xfrm>
            <a:off x="107504" y="6087961"/>
            <a:ext cx="684076" cy="293367"/>
          </a:xfrm>
          <a:prstGeom prst="actionButtonBackPrevious">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Interaktive Schaltfläche: Nächste(r) oder Weiter 22">
            <a:hlinkClick r:id="" action="ppaction://hlinkshowjump?jump=nextslide" highlightClick="1"/>
          </p:cNvPr>
          <p:cNvSpPr>
            <a:spLocks/>
          </p:cNvSpPr>
          <p:nvPr/>
        </p:nvSpPr>
        <p:spPr>
          <a:xfrm>
            <a:off x="863664" y="6093296"/>
            <a:ext cx="684000" cy="288000"/>
          </a:xfrm>
          <a:prstGeom prst="actionButtonForwardNex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4" name="Grafik 23">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261" y="5360151"/>
            <a:ext cx="526355" cy="517121"/>
          </a:xfrm>
          <a:prstGeom prst="rect">
            <a:avLst/>
          </a:prstGeom>
        </p:spPr>
      </p:pic>
      <p:pic>
        <p:nvPicPr>
          <p:cNvPr id="25"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47867" t="26470" r="20470" b="9962"/>
          <a:stretch/>
        </p:blipFill>
        <p:spPr bwMode="auto">
          <a:xfrm>
            <a:off x="1907704" y="2348880"/>
            <a:ext cx="2918460" cy="32958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28103" t="42724" r="22376" b="19526"/>
          <a:stretch/>
        </p:blipFill>
        <p:spPr bwMode="auto">
          <a:xfrm>
            <a:off x="5123688" y="2512417"/>
            <a:ext cx="3984816" cy="1708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Rechteck 26"/>
          <p:cNvSpPr/>
          <p:nvPr/>
        </p:nvSpPr>
        <p:spPr>
          <a:xfrm>
            <a:off x="1691680" y="5807005"/>
            <a:ext cx="3384376" cy="646331"/>
          </a:xfrm>
          <a:prstGeom prst="rect">
            <a:avLst/>
          </a:prstGeom>
        </p:spPr>
        <p:txBody>
          <a:bodyPr wrap="square">
            <a:spAutoFit/>
          </a:bodyPr>
          <a:lstStyle/>
          <a:p>
            <a:pPr algn="l"/>
            <a:r>
              <a:rPr lang="en-US" sz="1200" dirty="0">
                <a:latin typeface="Calibri" panose="020F0502020204030204" pitchFamily="34" charset="0"/>
              </a:rPr>
              <a:t>Global gridded </a:t>
            </a:r>
            <a:r>
              <a:rPr lang="en-US" sz="1200" dirty="0" err="1">
                <a:latin typeface="Calibri" panose="020F0502020204030204" pitchFamily="34" charset="0"/>
              </a:rPr>
              <a:t>NetCDF</a:t>
            </a:r>
            <a:r>
              <a:rPr lang="en-US" sz="1200" dirty="0">
                <a:latin typeface="Calibri" panose="020F0502020204030204" pitchFamily="34" charset="0"/>
              </a:rPr>
              <a:t> Argo only dataset produced by optimal </a:t>
            </a:r>
            <a:r>
              <a:rPr lang="en-US" sz="1200" dirty="0" smtClean="0">
                <a:latin typeface="Calibri" panose="020F0502020204030204" pitchFamily="34" charset="0"/>
              </a:rPr>
              <a:t>interpolation from John Gilson and Dean </a:t>
            </a:r>
            <a:r>
              <a:rPr lang="en-US" sz="1200" dirty="0" err="1" smtClean="0">
                <a:latin typeface="Calibri" panose="020F0502020204030204" pitchFamily="34" charset="0"/>
              </a:rPr>
              <a:t>Roemmich</a:t>
            </a:r>
            <a:endParaRPr lang="de-DE" sz="1200" dirty="0">
              <a:solidFill>
                <a:schemeClr val="accent1">
                  <a:lumMod val="75000"/>
                </a:schemeClr>
              </a:solidFill>
            </a:endParaRPr>
          </a:p>
        </p:txBody>
      </p:sp>
      <p:sp>
        <p:nvSpPr>
          <p:cNvPr id="28" name="Rechteck 27"/>
          <p:cNvSpPr/>
          <p:nvPr/>
        </p:nvSpPr>
        <p:spPr>
          <a:xfrm>
            <a:off x="5097016" y="4293096"/>
            <a:ext cx="3723456" cy="830997"/>
          </a:xfrm>
          <a:prstGeom prst="rect">
            <a:avLst/>
          </a:prstGeom>
        </p:spPr>
        <p:txBody>
          <a:bodyPr wrap="square">
            <a:spAutoFit/>
          </a:bodyPr>
          <a:lstStyle/>
          <a:p>
            <a:pPr algn="l"/>
            <a:r>
              <a:rPr lang="en-US" sz="1200" dirty="0">
                <a:latin typeface="Calibri" panose="020F0502020204030204" pitchFamily="34" charset="0"/>
              </a:rPr>
              <a:t>Monthly </a:t>
            </a:r>
            <a:r>
              <a:rPr lang="en-US" sz="1200" dirty="0" err="1">
                <a:latin typeface="Calibri" panose="020F0502020204030204" pitchFamily="34" charset="0"/>
              </a:rPr>
              <a:t>Isopycnal</a:t>
            </a:r>
            <a:r>
              <a:rPr lang="en-US" sz="1200" dirty="0">
                <a:latin typeface="Calibri" panose="020F0502020204030204" pitchFamily="34" charset="0"/>
              </a:rPr>
              <a:t> &amp; Mixed-layer Ocean Climatology (MIMOC</a:t>
            </a:r>
            <a:r>
              <a:rPr lang="en-US" sz="1200" dirty="0" smtClean="0">
                <a:latin typeface="Calibri" panose="020F0502020204030204" pitchFamily="34" charset="0"/>
              </a:rPr>
              <a:t>) from Argo data and other sources from </a:t>
            </a:r>
            <a:r>
              <a:rPr lang="en-US" sz="1200" dirty="0" err="1" smtClean="0">
                <a:latin typeface="Calibri" panose="020F0502020204030204" pitchFamily="34" charset="0"/>
              </a:rPr>
              <a:t>Sunke</a:t>
            </a:r>
            <a:r>
              <a:rPr lang="en-US" sz="1200" dirty="0" smtClean="0">
                <a:latin typeface="Calibri" panose="020F0502020204030204" pitchFamily="34" charset="0"/>
              </a:rPr>
              <a:t> </a:t>
            </a:r>
            <a:r>
              <a:rPr lang="en-US" sz="1200" dirty="0" err="1">
                <a:latin typeface="Calibri" panose="020F0502020204030204" pitchFamily="34" charset="0"/>
              </a:rPr>
              <a:t>Schmidtko</a:t>
            </a:r>
            <a:r>
              <a:rPr lang="en-US" sz="1200" dirty="0">
                <a:latin typeface="Calibri" panose="020F0502020204030204" pitchFamily="34" charset="0"/>
              </a:rPr>
              <a:t>, </a:t>
            </a:r>
            <a:r>
              <a:rPr lang="en-US" sz="1200" dirty="0" smtClean="0">
                <a:latin typeface="Calibri" panose="020F0502020204030204" pitchFamily="34" charset="0"/>
              </a:rPr>
              <a:t> Gregory </a:t>
            </a:r>
            <a:r>
              <a:rPr lang="en-US" sz="1200" dirty="0">
                <a:latin typeface="Calibri" panose="020F0502020204030204" pitchFamily="34" charset="0"/>
              </a:rPr>
              <a:t>C. Johnson, John M. Lyman </a:t>
            </a:r>
            <a:endParaRPr lang="en-US" sz="1200" dirty="0" smtClean="0">
              <a:latin typeface="Calibri" panose="020F0502020204030204" pitchFamily="34" charset="0"/>
            </a:endParaRPr>
          </a:p>
          <a:p>
            <a:pPr algn="l"/>
            <a:endParaRPr lang="en-US" sz="1200" dirty="0" smtClean="0">
              <a:solidFill>
                <a:schemeClr val="accent1">
                  <a:lumMod val="75000"/>
                </a:schemeClr>
              </a:solidFill>
            </a:endParaRPr>
          </a:p>
        </p:txBody>
      </p:sp>
      <p:sp>
        <p:nvSpPr>
          <p:cNvPr id="2" name="Textfeld 1"/>
          <p:cNvSpPr txBox="1"/>
          <p:nvPr/>
        </p:nvSpPr>
        <p:spPr>
          <a:xfrm>
            <a:off x="1691680" y="983630"/>
            <a:ext cx="7452320" cy="1323439"/>
          </a:xfrm>
          <a:prstGeom prst="rect">
            <a:avLst/>
          </a:prstGeom>
          <a:noFill/>
        </p:spPr>
        <p:txBody>
          <a:bodyPr wrap="square" rtlCol="0">
            <a:spAutoFit/>
          </a:bodyPr>
          <a:lstStyle/>
          <a:p>
            <a:r>
              <a:rPr lang="en-US" sz="1600" dirty="0" smtClean="0">
                <a:latin typeface="Calibri" panose="020F0502020204030204" pitchFamily="34" charset="0"/>
              </a:rPr>
              <a:t>Argo floats </a:t>
            </a:r>
            <a:r>
              <a:rPr lang="en-US" sz="1600" dirty="0">
                <a:latin typeface="Calibri" panose="020F0502020204030204" pitchFamily="34" charset="0"/>
              </a:rPr>
              <a:t>provide 100,000 plus temperature and salinity profiles each year, but often it is necessary to combine the profiles into a grid to look at different water properties. There are now several gridded fields and other data products available on the world wide web based on Argo data, as well as other data </a:t>
            </a:r>
            <a:r>
              <a:rPr lang="en-US" sz="1600" dirty="0" smtClean="0">
                <a:latin typeface="Calibri" panose="020F0502020204030204" pitchFamily="34" charset="0"/>
              </a:rPr>
              <a:t>sources from the </a:t>
            </a:r>
            <a:r>
              <a:rPr lang="en-US" sz="1600" dirty="0" smtClean="0">
                <a:latin typeface="Calibri" panose="020F0502020204030204" pitchFamily="34" charset="0"/>
                <a:hlinkClick r:id="rId7"/>
              </a:rPr>
              <a:t>Argo homepage</a:t>
            </a:r>
            <a:r>
              <a:rPr lang="en-US" sz="1600" dirty="0" smtClean="0">
                <a:latin typeface="Calibri" panose="020F0502020204030204" pitchFamily="34" charset="0"/>
              </a:rPr>
              <a:t>. Two examples are shown below. </a:t>
            </a:r>
            <a:endParaRPr lang="de-DE" sz="1600" dirty="0">
              <a:latin typeface="Calibri" panose="020F0502020204030204" pitchFamily="34" charset="0"/>
            </a:endParaRPr>
          </a:p>
        </p:txBody>
      </p:sp>
      <p:grpSp>
        <p:nvGrpSpPr>
          <p:cNvPr id="47" name="Gruppieren 46"/>
          <p:cNvGrpSpPr/>
          <p:nvPr/>
        </p:nvGrpSpPr>
        <p:grpSpPr>
          <a:xfrm>
            <a:off x="6791275" y="5108035"/>
            <a:ext cx="1381125" cy="1371600"/>
            <a:chOff x="1807355" y="5009728"/>
            <a:chExt cx="1381125" cy="1371600"/>
          </a:xfrm>
        </p:grpSpPr>
        <p:pic>
          <p:nvPicPr>
            <p:cNvPr id="48" name="Grafik 4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07355" y="5009728"/>
              <a:ext cx="1381125" cy="1371600"/>
            </a:xfrm>
            <a:prstGeom prst="rect">
              <a:avLst/>
            </a:prstGeom>
          </p:spPr>
        </p:pic>
        <p:sp>
          <p:nvSpPr>
            <p:cNvPr id="49" name="Textfeld 48">
              <a:hlinkClick r:id="rId9"/>
            </p:cNvPr>
            <p:cNvSpPr txBox="1"/>
            <p:nvPr/>
          </p:nvSpPr>
          <p:spPr>
            <a:xfrm>
              <a:off x="1907704" y="5178678"/>
              <a:ext cx="1280776" cy="338554"/>
            </a:xfrm>
            <a:prstGeom prst="rect">
              <a:avLst/>
            </a:prstGeom>
            <a:noFill/>
          </p:spPr>
          <p:txBody>
            <a:bodyPr wrap="square" rtlCol="0">
              <a:spAutoFit/>
            </a:bodyPr>
            <a:lstStyle/>
            <a:p>
              <a:r>
                <a:rPr lang="de-DE" sz="1600" b="1" dirty="0" err="1" smtClean="0">
                  <a:solidFill>
                    <a:schemeClr val="bg1"/>
                  </a:solidFill>
                  <a:latin typeface="Calibri" panose="020F0502020204030204" pitchFamily="34" charset="0"/>
                </a:rPr>
                <a:t>To</a:t>
              </a:r>
              <a:r>
                <a:rPr lang="de-DE" sz="1600" b="1" dirty="0" smtClean="0">
                  <a:solidFill>
                    <a:schemeClr val="bg1"/>
                  </a:solidFill>
                  <a:latin typeface="Calibri" panose="020F0502020204030204" pitchFamily="34" charset="0"/>
                </a:rPr>
                <a:t> </a:t>
              </a:r>
              <a:r>
                <a:rPr lang="de-DE" sz="1600" b="1" dirty="0" err="1" smtClean="0">
                  <a:solidFill>
                    <a:schemeClr val="bg1"/>
                  </a:solidFill>
                  <a:latin typeface="Calibri" panose="020F0502020204030204" pitchFamily="34" charset="0"/>
                </a:rPr>
                <a:t>products</a:t>
              </a:r>
              <a:endParaRPr lang="de-DE" sz="1600" b="1" dirty="0">
                <a:solidFill>
                  <a:schemeClr val="bg1"/>
                </a:solidFill>
                <a:latin typeface="Calibri" panose="020F0502020204030204" pitchFamily="34" charset="0"/>
              </a:endParaRPr>
            </a:p>
          </p:txBody>
        </p:sp>
      </p:grpSp>
      <p:grpSp>
        <p:nvGrpSpPr>
          <p:cNvPr id="50" name="Gruppieren 49"/>
          <p:cNvGrpSpPr/>
          <p:nvPr/>
        </p:nvGrpSpPr>
        <p:grpSpPr>
          <a:xfrm>
            <a:off x="-36512" y="1412776"/>
            <a:ext cx="2088232" cy="3384376"/>
            <a:chOff x="-36512" y="1412776"/>
            <a:chExt cx="2088232" cy="3384376"/>
          </a:xfrm>
        </p:grpSpPr>
        <p:grpSp>
          <p:nvGrpSpPr>
            <p:cNvPr id="51" name="Gruppieren 50"/>
            <p:cNvGrpSpPr/>
            <p:nvPr/>
          </p:nvGrpSpPr>
          <p:grpSpPr>
            <a:xfrm>
              <a:off x="12506" y="3729600"/>
              <a:ext cx="2039214" cy="457200"/>
              <a:chOff x="212399" y="1544370"/>
              <a:chExt cx="1368152" cy="457200"/>
            </a:xfrm>
          </p:grpSpPr>
          <p:sp>
            <p:nvSpPr>
              <p:cNvPr id="66" name="Abgerundetes Rechteck 65"/>
              <p:cNvSpPr/>
              <p:nvPr/>
            </p:nvSpPr>
            <p:spPr>
              <a:xfrm>
                <a:off x="251520" y="1544370"/>
                <a:ext cx="1080120" cy="457200"/>
              </a:xfrm>
              <a:prstGeom prst="round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7" name="Textfeld 66">
                <a:hlinkClick r:id="rId10" action="ppaction://hlinksldjump"/>
              </p:cNvPr>
              <p:cNvSpPr txBox="1"/>
              <p:nvPr/>
            </p:nvSpPr>
            <p:spPr>
              <a:xfrm>
                <a:off x="212399" y="1628800"/>
                <a:ext cx="1368152"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Argo Products</a:t>
                </a:r>
                <a:endParaRPr lang="en-US" dirty="0">
                  <a:latin typeface="Calibri" panose="020F0502020204030204" pitchFamily="34" charset="0"/>
                </a:endParaRPr>
              </a:p>
            </p:txBody>
          </p:sp>
        </p:grpSp>
        <p:grpSp>
          <p:nvGrpSpPr>
            <p:cNvPr id="52" name="Gruppieren 51"/>
            <p:cNvGrpSpPr/>
            <p:nvPr/>
          </p:nvGrpSpPr>
          <p:grpSpPr>
            <a:xfrm>
              <a:off x="-36512" y="1412776"/>
              <a:ext cx="2039214" cy="457200"/>
              <a:chOff x="179512" y="1544370"/>
              <a:chExt cx="1368152" cy="457200"/>
            </a:xfrm>
          </p:grpSpPr>
          <p:sp>
            <p:nvSpPr>
              <p:cNvPr id="64" name="Abgerundetes Rechteck 63">
                <a:hlinkClick r:id="rId3" action="ppaction://hlinksldjump"/>
              </p:cNvPr>
              <p:cNvSpPr/>
              <p:nvPr/>
            </p:nvSpPr>
            <p:spPr>
              <a:xfrm>
                <a:off x="251520" y="1544370"/>
                <a:ext cx="1080120" cy="457200"/>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5" name="Textfeld 64"/>
              <p:cNvSpPr txBox="1"/>
              <p:nvPr/>
            </p:nvSpPr>
            <p:spPr>
              <a:xfrm>
                <a:off x="179512" y="1628800"/>
                <a:ext cx="1368152"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Overview</a:t>
                </a:r>
                <a:endParaRPr lang="en-US" dirty="0">
                  <a:latin typeface="Calibri" panose="020F0502020204030204" pitchFamily="34" charset="0"/>
                </a:endParaRPr>
              </a:p>
            </p:txBody>
          </p:sp>
        </p:grpSp>
        <p:grpSp>
          <p:nvGrpSpPr>
            <p:cNvPr id="53" name="Gruppieren 52"/>
            <p:cNvGrpSpPr/>
            <p:nvPr/>
          </p:nvGrpSpPr>
          <p:grpSpPr>
            <a:xfrm>
              <a:off x="-36512" y="2570400"/>
              <a:ext cx="2039214" cy="457200"/>
              <a:chOff x="179512" y="1544370"/>
              <a:chExt cx="1368152" cy="457200"/>
            </a:xfrm>
          </p:grpSpPr>
          <p:sp>
            <p:nvSpPr>
              <p:cNvPr id="62" name="Abgerundetes Rechteck 61"/>
              <p:cNvSpPr/>
              <p:nvPr/>
            </p:nvSpPr>
            <p:spPr>
              <a:xfrm>
                <a:off x="251520" y="1544370"/>
                <a:ext cx="1080120" cy="457200"/>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3" name="Textfeld 62">
                <a:hlinkClick r:id="rId11" action="ppaction://hlinksldjump"/>
              </p:cNvPr>
              <p:cNvSpPr txBox="1"/>
              <p:nvPr/>
            </p:nvSpPr>
            <p:spPr>
              <a:xfrm>
                <a:off x="179512" y="1628800"/>
                <a:ext cx="1368152"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Euro-Argo</a:t>
                </a:r>
                <a:endParaRPr lang="en-US" dirty="0">
                  <a:latin typeface="Calibri" panose="020F0502020204030204" pitchFamily="34" charset="0"/>
                </a:endParaRPr>
              </a:p>
            </p:txBody>
          </p:sp>
        </p:grpSp>
        <p:grpSp>
          <p:nvGrpSpPr>
            <p:cNvPr id="54" name="Gruppieren 53"/>
            <p:cNvGrpSpPr/>
            <p:nvPr/>
          </p:nvGrpSpPr>
          <p:grpSpPr>
            <a:xfrm>
              <a:off x="-36512" y="1988840"/>
              <a:ext cx="2039214" cy="457200"/>
              <a:chOff x="179512" y="1544370"/>
              <a:chExt cx="1368152" cy="457200"/>
            </a:xfrm>
          </p:grpSpPr>
          <p:sp>
            <p:nvSpPr>
              <p:cNvPr id="60" name="Abgerundetes Rechteck 59"/>
              <p:cNvSpPr/>
              <p:nvPr/>
            </p:nvSpPr>
            <p:spPr>
              <a:xfrm>
                <a:off x="251520" y="1544370"/>
                <a:ext cx="1080120" cy="457200"/>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1" name="Textfeld 60">
                <a:hlinkClick r:id="rId12" action="ppaction://hlinksldjump"/>
              </p:cNvPr>
              <p:cNvSpPr txBox="1"/>
              <p:nvPr/>
            </p:nvSpPr>
            <p:spPr>
              <a:xfrm>
                <a:off x="179512" y="1628800"/>
                <a:ext cx="1368152"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Data System</a:t>
                </a:r>
                <a:endParaRPr lang="en-US" dirty="0">
                  <a:latin typeface="Calibri" panose="020F0502020204030204" pitchFamily="34" charset="0"/>
                </a:endParaRPr>
              </a:p>
            </p:txBody>
          </p:sp>
        </p:grpSp>
        <p:grpSp>
          <p:nvGrpSpPr>
            <p:cNvPr id="55" name="Gruppieren 54"/>
            <p:cNvGrpSpPr/>
            <p:nvPr/>
          </p:nvGrpSpPr>
          <p:grpSpPr>
            <a:xfrm>
              <a:off x="-36512" y="3150000"/>
              <a:ext cx="2039214" cy="457200"/>
              <a:chOff x="179512" y="1544370"/>
              <a:chExt cx="1368152" cy="457200"/>
            </a:xfrm>
          </p:grpSpPr>
          <p:sp>
            <p:nvSpPr>
              <p:cNvPr id="58" name="Abgerundetes Rechteck 57"/>
              <p:cNvSpPr/>
              <p:nvPr/>
            </p:nvSpPr>
            <p:spPr>
              <a:xfrm>
                <a:off x="251520" y="1544370"/>
                <a:ext cx="1080120" cy="457200"/>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9" name="Textfeld 58">
                <a:hlinkClick r:id="rId13" action="ppaction://hlinksldjump"/>
              </p:cNvPr>
              <p:cNvSpPr txBox="1"/>
              <p:nvPr/>
            </p:nvSpPr>
            <p:spPr>
              <a:xfrm>
                <a:off x="179512" y="1628800"/>
                <a:ext cx="1368152"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Pilot Extensions</a:t>
                </a:r>
                <a:endParaRPr lang="en-US" dirty="0">
                  <a:latin typeface="Calibri" panose="020F0502020204030204" pitchFamily="34" charset="0"/>
                </a:endParaRPr>
              </a:p>
            </p:txBody>
          </p:sp>
        </p:grpSp>
        <p:sp>
          <p:nvSpPr>
            <p:cNvPr id="56" name="Abgerundetes Rechteck 55"/>
            <p:cNvSpPr/>
            <p:nvPr/>
          </p:nvSpPr>
          <p:spPr>
            <a:xfrm>
              <a:off x="81774" y="4309200"/>
              <a:ext cx="1609906" cy="457200"/>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7" name="Textfeld 56">
              <a:hlinkClick r:id="rId14" action="ppaction://hlinksldjump"/>
            </p:cNvPr>
            <p:cNvSpPr txBox="1"/>
            <p:nvPr/>
          </p:nvSpPr>
          <p:spPr>
            <a:xfrm>
              <a:off x="12506" y="4427820"/>
              <a:ext cx="2039214"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Argo Science</a:t>
              </a:r>
              <a:endParaRPr lang="en-US" dirty="0">
                <a:latin typeface="Calibri" panose="020F0502020204030204" pitchFamily="34" charset="0"/>
              </a:endParaRPr>
            </a:p>
          </p:txBody>
        </p:sp>
      </p:grpSp>
    </p:spTree>
    <p:extLst>
      <p:ext uri="{BB962C8B-B14F-4D97-AF65-F5344CB8AC3E}">
        <p14:creationId xmlns:p14="http://schemas.microsoft.com/office/powerpoint/2010/main" val="22814548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783" t="17891" r="26929" b="3330"/>
          <a:stretch/>
        </p:blipFill>
        <p:spPr bwMode="auto">
          <a:xfrm rot="18511909">
            <a:off x="5245645" y="1839131"/>
            <a:ext cx="3666765" cy="3436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re 1"/>
          <p:cNvSpPr>
            <a:spLocks noGrp="1"/>
          </p:cNvSpPr>
          <p:nvPr>
            <p:ph type="title"/>
          </p:nvPr>
        </p:nvSpPr>
        <p:spPr>
          <a:xfrm>
            <a:off x="1259632" y="116632"/>
            <a:ext cx="7776864" cy="500066"/>
          </a:xfrm>
        </p:spPr>
        <p:txBody>
          <a:bodyPr/>
          <a:lstStyle/>
          <a:p>
            <a:pPr algn="l"/>
            <a:r>
              <a:rPr lang="en-GB" sz="2800" dirty="0" smtClean="0">
                <a:latin typeface="Calibri" panose="020F0502020204030204" pitchFamily="34" charset="0"/>
              </a:rPr>
              <a:t>Climatological velocity fields</a:t>
            </a:r>
            <a:endParaRPr lang="en-GB" sz="2800" dirty="0">
              <a:latin typeface="Calibri" panose="020F0502020204030204" pitchFamily="34" charset="0"/>
            </a:endParaRPr>
          </a:p>
        </p:txBody>
      </p:sp>
      <p:sp>
        <p:nvSpPr>
          <p:cNvPr id="22" name="Interaktive Schaltfläche: Zurück oder Vorherige(r) 21">
            <a:hlinkClick r:id="" action="ppaction://hlinkshowjump?jump=previousslide" highlightClick="1"/>
          </p:cNvPr>
          <p:cNvSpPr/>
          <p:nvPr/>
        </p:nvSpPr>
        <p:spPr>
          <a:xfrm>
            <a:off x="107504" y="6087961"/>
            <a:ext cx="684076" cy="293367"/>
          </a:xfrm>
          <a:prstGeom prst="actionButtonBackPrevious">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Interaktive Schaltfläche: Nächste(r) oder Weiter 22">
            <a:hlinkClick r:id="" action="ppaction://hlinkshowjump?jump=nextslide" highlightClick="1"/>
          </p:cNvPr>
          <p:cNvSpPr>
            <a:spLocks/>
          </p:cNvSpPr>
          <p:nvPr/>
        </p:nvSpPr>
        <p:spPr>
          <a:xfrm>
            <a:off x="863664" y="6093296"/>
            <a:ext cx="684000" cy="288000"/>
          </a:xfrm>
          <a:prstGeom prst="actionButtonForwardNex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4" name="Grafik 23">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261" y="5360151"/>
            <a:ext cx="526355" cy="517121"/>
          </a:xfrm>
          <a:prstGeom prst="rect">
            <a:avLst/>
          </a:prstGeom>
        </p:spPr>
      </p:pic>
      <p:pic>
        <p:nvPicPr>
          <p:cNvPr id="25" name="Picture 2" descr="omappe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35696" y="2204864"/>
            <a:ext cx="3081499" cy="2598787"/>
          </a:xfrm>
          <a:prstGeom prst="rect">
            <a:avLst/>
          </a:prstGeom>
          <a:noFill/>
          <a:extLst>
            <a:ext uri="{909E8E84-426E-40DD-AFC4-6F175D3DCCD1}">
              <a14:hiddenFill xmlns:a14="http://schemas.microsoft.com/office/drawing/2010/main">
                <a:solidFill>
                  <a:srgbClr val="FFFFFF"/>
                </a:solidFill>
              </a14:hiddenFill>
            </a:ext>
          </a:extLst>
        </p:spPr>
      </p:pic>
      <p:sp>
        <p:nvSpPr>
          <p:cNvPr id="27" name="Rechteck 26"/>
          <p:cNvSpPr/>
          <p:nvPr/>
        </p:nvSpPr>
        <p:spPr>
          <a:xfrm>
            <a:off x="2002702" y="4972380"/>
            <a:ext cx="2808312" cy="646331"/>
          </a:xfrm>
          <a:prstGeom prst="rect">
            <a:avLst/>
          </a:prstGeom>
        </p:spPr>
        <p:txBody>
          <a:bodyPr wrap="square">
            <a:spAutoFit/>
          </a:bodyPr>
          <a:lstStyle/>
          <a:p>
            <a:pPr algn="l"/>
            <a:r>
              <a:rPr lang="en-US" sz="1200" dirty="0">
                <a:latin typeface="Calibri" panose="020F0502020204030204" pitchFamily="34" charset="0"/>
              </a:rPr>
              <a:t>YoMaHa'07: velocity data assessed from trajectories of Argo floats at parking level and at the sea </a:t>
            </a:r>
            <a:r>
              <a:rPr lang="en-US" sz="1200" dirty="0" smtClean="0">
                <a:latin typeface="Calibri" panose="020F0502020204030204" pitchFamily="34" charset="0"/>
              </a:rPr>
              <a:t>surface</a:t>
            </a:r>
            <a:endParaRPr lang="de-DE" sz="1400" dirty="0"/>
          </a:p>
        </p:txBody>
      </p:sp>
      <p:sp>
        <p:nvSpPr>
          <p:cNvPr id="28" name="Rechteck 27"/>
          <p:cNvSpPr/>
          <p:nvPr/>
        </p:nvSpPr>
        <p:spPr>
          <a:xfrm>
            <a:off x="6660233" y="5415289"/>
            <a:ext cx="2304256" cy="646331"/>
          </a:xfrm>
          <a:prstGeom prst="rect">
            <a:avLst/>
          </a:prstGeom>
        </p:spPr>
        <p:txBody>
          <a:bodyPr wrap="square">
            <a:spAutoFit/>
          </a:bodyPr>
          <a:lstStyle/>
          <a:p>
            <a:pPr algn="l"/>
            <a:r>
              <a:rPr lang="de-DE" sz="1200" dirty="0" err="1" smtClean="0">
                <a:latin typeface="Calibri" panose="020F0502020204030204" pitchFamily="34" charset="0"/>
              </a:rPr>
              <a:t>Andro</a:t>
            </a:r>
            <a:r>
              <a:rPr lang="de-DE" sz="1200" dirty="0" smtClean="0">
                <a:latin typeface="Calibri" panose="020F0502020204030204" pitchFamily="34" charset="0"/>
              </a:rPr>
              <a:t>: </a:t>
            </a:r>
            <a:r>
              <a:rPr lang="en-US" sz="1200" dirty="0" smtClean="0">
                <a:latin typeface="Calibri" panose="020F0502020204030204" pitchFamily="34" charset="0"/>
              </a:rPr>
              <a:t>An </a:t>
            </a:r>
            <a:r>
              <a:rPr lang="en-US" sz="1200" dirty="0">
                <a:latin typeface="Calibri" panose="020F0502020204030204" pitchFamily="34" charset="0"/>
              </a:rPr>
              <a:t>Argo-based deep displacement </a:t>
            </a:r>
            <a:r>
              <a:rPr lang="en-US" sz="1200" dirty="0" smtClean="0">
                <a:latin typeface="Calibri" panose="020F0502020204030204" pitchFamily="34" charset="0"/>
              </a:rPr>
              <a:t>dataset from  M.</a:t>
            </a:r>
            <a:r>
              <a:rPr lang="de-DE" sz="1200" dirty="0" smtClean="0">
                <a:latin typeface="Calibri" panose="020F0502020204030204" pitchFamily="34" charset="0"/>
              </a:rPr>
              <a:t> </a:t>
            </a:r>
            <a:r>
              <a:rPr lang="de-DE" sz="1200" dirty="0" err="1">
                <a:latin typeface="Calibri" panose="020F0502020204030204" pitchFamily="34" charset="0"/>
              </a:rPr>
              <a:t>Ollitrault</a:t>
            </a:r>
            <a:r>
              <a:rPr lang="de-DE" sz="1200" dirty="0">
                <a:latin typeface="Calibri" panose="020F0502020204030204" pitchFamily="34" charset="0"/>
              </a:rPr>
              <a:t> </a:t>
            </a:r>
            <a:r>
              <a:rPr lang="de-DE" sz="1200" dirty="0" smtClean="0">
                <a:latin typeface="Calibri" panose="020F0502020204030204" pitchFamily="34" charset="0"/>
              </a:rPr>
              <a:t> </a:t>
            </a:r>
            <a:r>
              <a:rPr lang="de-DE" sz="1200" dirty="0" err="1">
                <a:latin typeface="Calibri" panose="020F0502020204030204" pitchFamily="34" charset="0"/>
              </a:rPr>
              <a:t>and</a:t>
            </a:r>
            <a:r>
              <a:rPr lang="de-DE" sz="1200" dirty="0">
                <a:latin typeface="Calibri" panose="020F0502020204030204" pitchFamily="34" charset="0"/>
              </a:rPr>
              <a:t> J.-P. Rannou </a:t>
            </a:r>
          </a:p>
        </p:txBody>
      </p:sp>
      <p:sp>
        <p:nvSpPr>
          <p:cNvPr id="3" name="Textfeld 2"/>
          <p:cNvSpPr txBox="1"/>
          <p:nvPr/>
        </p:nvSpPr>
        <p:spPr>
          <a:xfrm>
            <a:off x="1691680" y="1052736"/>
            <a:ext cx="7056784" cy="1077218"/>
          </a:xfrm>
          <a:prstGeom prst="rect">
            <a:avLst/>
          </a:prstGeom>
          <a:noFill/>
        </p:spPr>
        <p:txBody>
          <a:bodyPr wrap="square" rtlCol="0">
            <a:spAutoFit/>
          </a:bodyPr>
          <a:lstStyle/>
          <a:p>
            <a:r>
              <a:rPr lang="en-US" sz="1600" dirty="0">
                <a:latin typeface="Calibri" panose="020F0502020204030204" pitchFamily="34" charset="0"/>
              </a:rPr>
              <a:t>Additionally, trajectories from Argo floats drifting at depth can be used to calculate velocities which may or may not be gridded to examine the currents at 1000 </a:t>
            </a:r>
            <a:r>
              <a:rPr lang="en-US" sz="1600" dirty="0" err="1">
                <a:latin typeface="Calibri" panose="020F0502020204030204" pitchFamily="34" charset="0"/>
              </a:rPr>
              <a:t>dbars</a:t>
            </a:r>
            <a:r>
              <a:rPr lang="en-US" sz="1600" dirty="0" smtClean="0">
                <a:latin typeface="Calibri" panose="020F0502020204030204" pitchFamily="34" charset="0"/>
              </a:rPr>
              <a:t>. Two examples are shown below, for access to the velocity </a:t>
            </a:r>
            <a:r>
              <a:rPr lang="en-US" sz="1600" dirty="0" err="1" smtClean="0">
                <a:latin typeface="Calibri" panose="020F0502020204030204" pitchFamily="34" charset="0"/>
              </a:rPr>
              <a:t>climatologies</a:t>
            </a:r>
            <a:r>
              <a:rPr lang="en-US" sz="1600" dirty="0" smtClean="0">
                <a:latin typeface="Calibri" panose="020F0502020204030204" pitchFamily="34" charset="0"/>
              </a:rPr>
              <a:t> please go to product webpage.  </a:t>
            </a:r>
            <a:endParaRPr lang="de-DE" sz="1600" dirty="0">
              <a:latin typeface="Calibri" panose="020F0502020204030204" pitchFamily="34" charset="0"/>
            </a:endParaRPr>
          </a:p>
        </p:txBody>
      </p:sp>
      <p:grpSp>
        <p:nvGrpSpPr>
          <p:cNvPr id="47" name="Gruppieren 46"/>
          <p:cNvGrpSpPr/>
          <p:nvPr/>
        </p:nvGrpSpPr>
        <p:grpSpPr>
          <a:xfrm>
            <a:off x="4788024" y="5369768"/>
            <a:ext cx="1381125" cy="1371600"/>
            <a:chOff x="1807355" y="5009728"/>
            <a:chExt cx="1381125" cy="1371600"/>
          </a:xfrm>
        </p:grpSpPr>
        <p:pic>
          <p:nvPicPr>
            <p:cNvPr id="48" name="Grafik 4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07355" y="5009728"/>
              <a:ext cx="1381125" cy="1371600"/>
            </a:xfrm>
            <a:prstGeom prst="rect">
              <a:avLst/>
            </a:prstGeom>
          </p:spPr>
        </p:pic>
        <p:sp>
          <p:nvSpPr>
            <p:cNvPr id="49" name="Textfeld 48">
              <a:hlinkClick r:id="rId8"/>
            </p:cNvPr>
            <p:cNvSpPr txBox="1"/>
            <p:nvPr/>
          </p:nvSpPr>
          <p:spPr>
            <a:xfrm>
              <a:off x="1907704" y="5178678"/>
              <a:ext cx="1280776" cy="338554"/>
            </a:xfrm>
            <a:prstGeom prst="rect">
              <a:avLst/>
            </a:prstGeom>
            <a:noFill/>
          </p:spPr>
          <p:txBody>
            <a:bodyPr wrap="square" rtlCol="0">
              <a:spAutoFit/>
            </a:bodyPr>
            <a:lstStyle/>
            <a:p>
              <a:r>
                <a:rPr lang="de-DE" sz="1600" b="1" dirty="0" err="1" smtClean="0">
                  <a:solidFill>
                    <a:schemeClr val="bg1"/>
                  </a:solidFill>
                  <a:latin typeface="Calibri" panose="020F0502020204030204" pitchFamily="34" charset="0"/>
                </a:rPr>
                <a:t>To</a:t>
              </a:r>
              <a:r>
                <a:rPr lang="de-DE" sz="1600" b="1" dirty="0" smtClean="0">
                  <a:solidFill>
                    <a:schemeClr val="bg1"/>
                  </a:solidFill>
                  <a:latin typeface="Calibri" panose="020F0502020204030204" pitchFamily="34" charset="0"/>
                </a:rPr>
                <a:t> </a:t>
              </a:r>
              <a:r>
                <a:rPr lang="de-DE" sz="1600" b="1" dirty="0" err="1" smtClean="0">
                  <a:solidFill>
                    <a:schemeClr val="bg1"/>
                  </a:solidFill>
                  <a:latin typeface="Calibri" panose="020F0502020204030204" pitchFamily="34" charset="0"/>
                </a:rPr>
                <a:t>products</a:t>
              </a:r>
              <a:endParaRPr lang="de-DE" sz="1600" b="1" dirty="0">
                <a:solidFill>
                  <a:schemeClr val="bg1"/>
                </a:solidFill>
                <a:latin typeface="Calibri" panose="020F0502020204030204" pitchFamily="34" charset="0"/>
              </a:endParaRPr>
            </a:p>
          </p:txBody>
        </p:sp>
      </p:grpSp>
      <p:grpSp>
        <p:nvGrpSpPr>
          <p:cNvPr id="50" name="Gruppieren 49"/>
          <p:cNvGrpSpPr/>
          <p:nvPr/>
        </p:nvGrpSpPr>
        <p:grpSpPr>
          <a:xfrm>
            <a:off x="-36512" y="1412776"/>
            <a:ext cx="2088232" cy="3384376"/>
            <a:chOff x="-36512" y="1412776"/>
            <a:chExt cx="2088232" cy="3384376"/>
          </a:xfrm>
        </p:grpSpPr>
        <p:grpSp>
          <p:nvGrpSpPr>
            <p:cNvPr id="51" name="Gruppieren 50"/>
            <p:cNvGrpSpPr/>
            <p:nvPr/>
          </p:nvGrpSpPr>
          <p:grpSpPr>
            <a:xfrm>
              <a:off x="12506" y="3729600"/>
              <a:ext cx="2039214" cy="457200"/>
              <a:chOff x="212399" y="1544370"/>
              <a:chExt cx="1368152" cy="457200"/>
            </a:xfrm>
          </p:grpSpPr>
          <p:sp>
            <p:nvSpPr>
              <p:cNvPr id="66" name="Abgerundetes Rechteck 65"/>
              <p:cNvSpPr/>
              <p:nvPr/>
            </p:nvSpPr>
            <p:spPr>
              <a:xfrm>
                <a:off x="251520" y="1544370"/>
                <a:ext cx="1080120" cy="457200"/>
              </a:xfrm>
              <a:prstGeom prst="round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7" name="Textfeld 66">
                <a:hlinkClick r:id="rId9" action="ppaction://hlinksldjump"/>
              </p:cNvPr>
              <p:cNvSpPr txBox="1"/>
              <p:nvPr/>
            </p:nvSpPr>
            <p:spPr>
              <a:xfrm>
                <a:off x="212399" y="1628800"/>
                <a:ext cx="1368152"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Argo Products</a:t>
                </a:r>
                <a:endParaRPr lang="en-US" dirty="0">
                  <a:latin typeface="Calibri" panose="020F0502020204030204" pitchFamily="34" charset="0"/>
                </a:endParaRPr>
              </a:p>
            </p:txBody>
          </p:sp>
        </p:grpSp>
        <p:grpSp>
          <p:nvGrpSpPr>
            <p:cNvPr id="52" name="Gruppieren 51"/>
            <p:cNvGrpSpPr/>
            <p:nvPr/>
          </p:nvGrpSpPr>
          <p:grpSpPr>
            <a:xfrm>
              <a:off x="-36512" y="1412776"/>
              <a:ext cx="2039214" cy="457200"/>
              <a:chOff x="179512" y="1544370"/>
              <a:chExt cx="1368152" cy="457200"/>
            </a:xfrm>
          </p:grpSpPr>
          <p:sp>
            <p:nvSpPr>
              <p:cNvPr id="64" name="Abgerundetes Rechteck 63">
                <a:hlinkClick r:id="rId4" action="ppaction://hlinksldjump"/>
              </p:cNvPr>
              <p:cNvSpPr/>
              <p:nvPr/>
            </p:nvSpPr>
            <p:spPr>
              <a:xfrm>
                <a:off x="251520" y="1544370"/>
                <a:ext cx="1080120" cy="457200"/>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5" name="Textfeld 64"/>
              <p:cNvSpPr txBox="1"/>
              <p:nvPr/>
            </p:nvSpPr>
            <p:spPr>
              <a:xfrm>
                <a:off x="179512" y="1628800"/>
                <a:ext cx="1368152"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Overview</a:t>
                </a:r>
                <a:endParaRPr lang="en-US" dirty="0">
                  <a:latin typeface="Calibri" panose="020F0502020204030204" pitchFamily="34" charset="0"/>
                </a:endParaRPr>
              </a:p>
            </p:txBody>
          </p:sp>
        </p:grpSp>
        <p:grpSp>
          <p:nvGrpSpPr>
            <p:cNvPr id="53" name="Gruppieren 52"/>
            <p:cNvGrpSpPr/>
            <p:nvPr/>
          </p:nvGrpSpPr>
          <p:grpSpPr>
            <a:xfrm>
              <a:off x="-36512" y="2570400"/>
              <a:ext cx="2039214" cy="457200"/>
              <a:chOff x="179512" y="1544370"/>
              <a:chExt cx="1368152" cy="457200"/>
            </a:xfrm>
          </p:grpSpPr>
          <p:sp>
            <p:nvSpPr>
              <p:cNvPr id="62" name="Abgerundetes Rechteck 61"/>
              <p:cNvSpPr/>
              <p:nvPr/>
            </p:nvSpPr>
            <p:spPr>
              <a:xfrm>
                <a:off x="251520" y="1544370"/>
                <a:ext cx="1080120" cy="457200"/>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3" name="Textfeld 62">
                <a:hlinkClick r:id="rId10" action="ppaction://hlinksldjump"/>
              </p:cNvPr>
              <p:cNvSpPr txBox="1"/>
              <p:nvPr/>
            </p:nvSpPr>
            <p:spPr>
              <a:xfrm>
                <a:off x="179512" y="1628800"/>
                <a:ext cx="1368152"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Euro-Argo</a:t>
                </a:r>
                <a:endParaRPr lang="en-US" dirty="0">
                  <a:latin typeface="Calibri" panose="020F0502020204030204" pitchFamily="34" charset="0"/>
                </a:endParaRPr>
              </a:p>
            </p:txBody>
          </p:sp>
        </p:grpSp>
        <p:grpSp>
          <p:nvGrpSpPr>
            <p:cNvPr id="54" name="Gruppieren 53"/>
            <p:cNvGrpSpPr/>
            <p:nvPr/>
          </p:nvGrpSpPr>
          <p:grpSpPr>
            <a:xfrm>
              <a:off x="-36512" y="1988840"/>
              <a:ext cx="2039214" cy="457200"/>
              <a:chOff x="179512" y="1544370"/>
              <a:chExt cx="1368152" cy="457200"/>
            </a:xfrm>
          </p:grpSpPr>
          <p:sp>
            <p:nvSpPr>
              <p:cNvPr id="60" name="Abgerundetes Rechteck 59"/>
              <p:cNvSpPr/>
              <p:nvPr/>
            </p:nvSpPr>
            <p:spPr>
              <a:xfrm>
                <a:off x="251520" y="1544370"/>
                <a:ext cx="1080120" cy="457200"/>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1" name="Textfeld 60">
                <a:hlinkClick r:id="rId11" action="ppaction://hlinksldjump"/>
              </p:cNvPr>
              <p:cNvSpPr txBox="1"/>
              <p:nvPr/>
            </p:nvSpPr>
            <p:spPr>
              <a:xfrm>
                <a:off x="179512" y="1628800"/>
                <a:ext cx="1368152"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Data System</a:t>
                </a:r>
                <a:endParaRPr lang="en-US" dirty="0">
                  <a:latin typeface="Calibri" panose="020F0502020204030204" pitchFamily="34" charset="0"/>
                </a:endParaRPr>
              </a:p>
            </p:txBody>
          </p:sp>
        </p:grpSp>
        <p:grpSp>
          <p:nvGrpSpPr>
            <p:cNvPr id="55" name="Gruppieren 54"/>
            <p:cNvGrpSpPr/>
            <p:nvPr/>
          </p:nvGrpSpPr>
          <p:grpSpPr>
            <a:xfrm>
              <a:off x="-36512" y="3150000"/>
              <a:ext cx="2039214" cy="457200"/>
              <a:chOff x="179512" y="1544370"/>
              <a:chExt cx="1368152" cy="457200"/>
            </a:xfrm>
          </p:grpSpPr>
          <p:sp>
            <p:nvSpPr>
              <p:cNvPr id="58" name="Abgerundetes Rechteck 57"/>
              <p:cNvSpPr/>
              <p:nvPr/>
            </p:nvSpPr>
            <p:spPr>
              <a:xfrm>
                <a:off x="251520" y="1544370"/>
                <a:ext cx="1080120" cy="457200"/>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9" name="Textfeld 58">
                <a:hlinkClick r:id="rId12" action="ppaction://hlinksldjump"/>
              </p:cNvPr>
              <p:cNvSpPr txBox="1"/>
              <p:nvPr/>
            </p:nvSpPr>
            <p:spPr>
              <a:xfrm>
                <a:off x="179512" y="1628800"/>
                <a:ext cx="1368152"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Pilot Extensions</a:t>
                </a:r>
                <a:endParaRPr lang="en-US" dirty="0">
                  <a:latin typeface="Calibri" panose="020F0502020204030204" pitchFamily="34" charset="0"/>
                </a:endParaRPr>
              </a:p>
            </p:txBody>
          </p:sp>
        </p:grpSp>
        <p:sp>
          <p:nvSpPr>
            <p:cNvPr id="56" name="Abgerundetes Rechteck 55"/>
            <p:cNvSpPr/>
            <p:nvPr/>
          </p:nvSpPr>
          <p:spPr>
            <a:xfrm>
              <a:off x="81774" y="4309200"/>
              <a:ext cx="1609906" cy="457200"/>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7" name="Textfeld 56">
              <a:hlinkClick r:id="rId13" action="ppaction://hlinksldjump"/>
            </p:cNvPr>
            <p:cNvSpPr txBox="1"/>
            <p:nvPr/>
          </p:nvSpPr>
          <p:spPr>
            <a:xfrm>
              <a:off x="12506" y="4427820"/>
              <a:ext cx="2039214"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Argo Science</a:t>
              </a:r>
              <a:endParaRPr lang="en-US" dirty="0">
                <a:latin typeface="Calibri" panose="020F0502020204030204" pitchFamily="34" charset="0"/>
              </a:endParaRPr>
            </a:p>
          </p:txBody>
        </p:sp>
      </p:grpSp>
    </p:spTree>
    <p:extLst>
      <p:ext uri="{BB962C8B-B14F-4D97-AF65-F5344CB8AC3E}">
        <p14:creationId xmlns:p14="http://schemas.microsoft.com/office/powerpoint/2010/main" val="25258565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Interaktive Schaltfläche: Zurück oder Vorherige(r) 21">
            <a:hlinkClick r:id="" action="ppaction://hlinkshowjump?jump=previousslide" highlightClick="1"/>
          </p:cNvPr>
          <p:cNvSpPr/>
          <p:nvPr/>
        </p:nvSpPr>
        <p:spPr>
          <a:xfrm>
            <a:off x="107504" y="6087961"/>
            <a:ext cx="684076" cy="293367"/>
          </a:xfrm>
          <a:prstGeom prst="actionButtonBackPrevious">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Interaktive Schaltfläche: Nächste(r) oder Weiter 22">
            <a:hlinkClick r:id="" action="ppaction://hlinkshowjump?jump=nextslide" highlightClick="1"/>
          </p:cNvPr>
          <p:cNvSpPr>
            <a:spLocks/>
          </p:cNvSpPr>
          <p:nvPr/>
        </p:nvSpPr>
        <p:spPr>
          <a:xfrm>
            <a:off x="863664" y="6093296"/>
            <a:ext cx="684000" cy="288000"/>
          </a:xfrm>
          <a:prstGeom prst="actionButtonForwardNex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4" name="Grafik 23">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261" y="5360151"/>
            <a:ext cx="526355" cy="517121"/>
          </a:xfrm>
          <a:prstGeom prst="rect">
            <a:avLst/>
          </a:prstGeom>
        </p:spPr>
      </p:pic>
      <p:sp>
        <p:nvSpPr>
          <p:cNvPr id="65" name="Text Box 1"/>
          <p:cNvSpPr txBox="1">
            <a:spLocks noChangeArrowheads="1"/>
          </p:cNvSpPr>
          <p:nvPr/>
        </p:nvSpPr>
        <p:spPr bwMode="auto">
          <a:xfrm>
            <a:off x="2173519" y="989393"/>
            <a:ext cx="6264696" cy="15810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charset="0"/>
              </a:defRPr>
            </a:lvl5pPr>
            <a:lvl6pPr marL="2514600" indent="-228600" defTabSz="457200" fontAlgn="base">
              <a:lnSpc>
                <a:spcPct val="58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charset="0"/>
              </a:defRPr>
            </a:lvl6pPr>
            <a:lvl7pPr marL="2971800" indent="-228600" defTabSz="457200" fontAlgn="base">
              <a:lnSpc>
                <a:spcPct val="58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charset="0"/>
              </a:defRPr>
            </a:lvl7pPr>
            <a:lvl8pPr marL="3429000" indent="-228600" defTabSz="457200" fontAlgn="base">
              <a:lnSpc>
                <a:spcPct val="58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charset="0"/>
              </a:defRPr>
            </a:lvl8pPr>
            <a:lvl9pPr marL="3886200" indent="-228600" defTabSz="457200" fontAlgn="base">
              <a:lnSpc>
                <a:spcPct val="58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charset="0"/>
              </a:defRPr>
            </a:lvl9pPr>
          </a:lstStyle>
          <a:p>
            <a:pPr>
              <a:lnSpc>
                <a:spcPct val="150000"/>
              </a:lnSpc>
            </a:pPr>
            <a:r>
              <a:rPr lang="en-GB" altLang="de-DE" sz="1600" dirty="0" smtClean="0">
                <a:latin typeface="Calibri" panose="020F0502020204030204" pitchFamily="34" charset="0"/>
              </a:rPr>
              <a:t>Lack of data and incomplete coverage in space of time have been a severe problem in the past.  For example </a:t>
            </a:r>
            <a:r>
              <a:rPr lang="en-GB" altLang="de-DE" sz="1600" dirty="0" err="1" smtClean="0">
                <a:latin typeface="Calibri" panose="020F0502020204030204" pitchFamily="34" charset="0"/>
                <a:hlinkClick r:id="rId5"/>
              </a:rPr>
              <a:t>Bryden</a:t>
            </a:r>
            <a:r>
              <a:rPr lang="en-GB" altLang="de-DE" sz="1600" dirty="0" smtClean="0">
                <a:latin typeface="Calibri" panose="020F0502020204030204" pitchFamily="34" charset="0"/>
                <a:hlinkClick r:id="rId5"/>
              </a:rPr>
              <a:t> </a:t>
            </a:r>
            <a:r>
              <a:rPr lang="en-GB" altLang="de-DE" sz="1600" dirty="0">
                <a:latin typeface="Calibri" panose="020F0502020204030204" pitchFamily="34" charset="0"/>
                <a:hlinkClick r:id="rId5"/>
              </a:rPr>
              <a:t>et al. (Nature, 2005</a:t>
            </a:r>
            <a:r>
              <a:rPr lang="en-GB" altLang="de-DE" sz="1600" dirty="0" smtClean="0">
                <a:latin typeface="Calibri" panose="020F0502020204030204" pitchFamily="34" charset="0"/>
                <a:hlinkClick r:id="rId5"/>
              </a:rPr>
              <a:t>) </a:t>
            </a:r>
            <a:r>
              <a:rPr lang="en-GB" altLang="de-DE" sz="1600" dirty="0" smtClean="0">
                <a:latin typeface="Calibri" panose="020F0502020204030204" pitchFamily="34" charset="0"/>
              </a:rPr>
              <a:t>had inferred that </a:t>
            </a:r>
            <a:r>
              <a:rPr lang="en-GB" altLang="de-DE" sz="1600" dirty="0" smtClean="0">
                <a:solidFill>
                  <a:srgbClr val="0000FF"/>
                </a:solidFill>
                <a:latin typeface="Calibri" panose="020F0502020204030204" pitchFamily="34" charset="0"/>
              </a:rPr>
              <a:t>“[...] </a:t>
            </a:r>
            <a:r>
              <a:rPr lang="en-GB" altLang="de-DE" sz="1600" dirty="0">
                <a:solidFill>
                  <a:srgbClr val="0000FF"/>
                </a:solidFill>
                <a:latin typeface="Calibri" panose="020F0502020204030204" pitchFamily="34" charset="0"/>
              </a:rPr>
              <a:t>the AMOC has slowed by about 30 per cent between 1957 and 2004</a:t>
            </a:r>
            <a:r>
              <a:rPr lang="en-GB" altLang="de-DE" sz="1600" dirty="0" smtClean="0">
                <a:solidFill>
                  <a:srgbClr val="0000FF"/>
                </a:solidFill>
                <a:latin typeface="Calibri" panose="020F0502020204030204" pitchFamily="34" charset="0"/>
              </a:rPr>
              <a:t>” </a:t>
            </a:r>
            <a:r>
              <a:rPr lang="en-GB" altLang="de-DE" sz="1600" dirty="0" smtClean="0">
                <a:latin typeface="Calibri" panose="020F0502020204030204" pitchFamily="34" charset="0"/>
              </a:rPr>
              <a:t>based </a:t>
            </a:r>
            <a:r>
              <a:rPr lang="en-GB" altLang="de-DE" sz="1600" dirty="0">
                <a:latin typeface="Calibri" panose="020F0502020204030204" pitchFamily="34" charset="0"/>
              </a:rPr>
              <a:t>on </a:t>
            </a:r>
            <a:r>
              <a:rPr lang="en-GB" altLang="de-DE" sz="1600" dirty="0" smtClean="0">
                <a:solidFill>
                  <a:schemeClr val="tx1"/>
                </a:solidFill>
                <a:latin typeface="Calibri" panose="020F0502020204030204" pitchFamily="34" charset="0"/>
              </a:rPr>
              <a:t>five</a:t>
            </a:r>
            <a:r>
              <a:rPr lang="en-GB" altLang="de-DE" sz="1600" dirty="0" smtClean="0">
                <a:latin typeface="Calibri" panose="020F0502020204030204" pitchFamily="34" charset="0"/>
              </a:rPr>
              <a:t> </a:t>
            </a:r>
            <a:r>
              <a:rPr lang="en-GB" altLang="de-DE" sz="1600" dirty="0">
                <a:latin typeface="Calibri" panose="020F0502020204030204" pitchFamily="34" charset="0"/>
              </a:rPr>
              <a:t>occupations of the 26ºN </a:t>
            </a:r>
            <a:r>
              <a:rPr lang="en-GB" altLang="de-DE" sz="1600" dirty="0" smtClean="0">
                <a:latin typeface="Calibri" panose="020F0502020204030204" pitchFamily="34" charset="0"/>
              </a:rPr>
              <a:t>transect.</a:t>
            </a:r>
            <a:endParaRPr lang="en-GB" altLang="de-DE" sz="1600" dirty="0">
              <a:latin typeface="Calibri" panose="020F0502020204030204" pitchFamily="34" charset="0"/>
            </a:endParaRPr>
          </a:p>
        </p:txBody>
      </p:sp>
      <p:pic>
        <p:nvPicPr>
          <p:cNvPr id="66"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10917" y="3024162"/>
            <a:ext cx="4456073" cy="29285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7" name="Text Box 4"/>
          <p:cNvSpPr txBox="1">
            <a:spLocks noChangeArrowheads="1"/>
          </p:cNvSpPr>
          <p:nvPr/>
        </p:nvSpPr>
        <p:spPr bwMode="auto">
          <a:xfrm>
            <a:off x="1763688" y="3146063"/>
            <a:ext cx="2847229" cy="23711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charset="0"/>
              </a:defRPr>
            </a:lvl5pPr>
            <a:lvl6pPr marL="2514600" indent="-228600" defTabSz="457200" fontAlgn="base">
              <a:lnSpc>
                <a:spcPct val="58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charset="0"/>
              </a:defRPr>
            </a:lvl6pPr>
            <a:lvl7pPr marL="2971800" indent="-228600" defTabSz="457200" fontAlgn="base">
              <a:lnSpc>
                <a:spcPct val="58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charset="0"/>
              </a:defRPr>
            </a:lvl7pPr>
            <a:lvl8pPr marL="3429000" indent="-228600" defTabSz="457200" fontAlgn="base">
              <a:lnSpc>
                <a:spcPct val="58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charset="0"/>
              </a:defRPr>
            </a:lvl8pPr>
            <a:lvl9pPr marL="3886200" indent="-228600" defTabSz="457200" fontAlgn="base">
              <a:lnSpc>
                <a:spcPct val="58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charset="0"/>
              </a:defRPr>
            </a:lvl9pPr>
          </a:lstStyle>
          <a:p>
            <a:pPr>
              <a:lnSpc>
                <a:spcPct val="100000"/>
              </a:lnSpc>
            </a:pPr>
            <a:r>
              <a:rPr lang="en-GB" altLang="de-DE" sz="1600" dirty="0" err="1">
                <a:solidFill>
                  <a:schemeClr val="tx1"/>
                </a:solidFill>
                <a:latin typeface="Calibri" panose="020F0502020204030204" pitchFamily="34" charset="0"/>
                <a:hlinkClick r:id="rId7"/>
              </a:rPr>
              <a:t>Balmaseda</a:t>
            </a:r>
            <a:r>
              <a:rPr lang="en-GB" altLang="de-DE" sz="1600" dirty="0">
                <a:solidFill>
                  <a:schemeClr val="tx1"/>
                </a:solidFill>
                <a:latin typeface="Calibri" panose="020F0502020204030204" pitchFamily="34" charset="0"/>
                <a:hlinkClick r:id="rId7"/>
              </a:rPr>
              <a:t> et al. (GRL, 2007</a:t>
            </a:r>
            <a:r>
              <a:rPr lang="en-GB" altLang="de-DE" sz="1600" dirty="0" smtClean="0">
                <a:solidFill>
                  <a:schemeClr val="tx1"/>
                </a:solidFill>
                <a:latin typeface="Calibri" panose="020F0502020204030204" pitchFamily="34" charset="0"/>
                <a:hlinkClick r:id="rId7"/>
              </a:rPr>
              <a:t>) </a:t>
            </a:r>
            <a:r>
              <a:rPr lang="en-GB" altLang="de-DE" sz="1600" dirty="0" smtClean="0">
                <a:solidFill>
                  <a:schemeClr val="tx1"/>
                </a:solidFill>
                <a:latin typeface="Calibri" panose="020F0502020204030204" pitchFamily="34" charset="0"/>
              </a:rPr>
              <a:t>repeated analysis based </a:t>
            </a:r>
            <a:r>
              <a:rPr lang="en-GB" altLang="de-DE" sz="1600" dirty="0">
                <a:solidFill>
                  <a:schemeClr val="tx1"/>
                </a:solidFill>
                <a:latin typeface="Calibri" panose="020F0502020204030204" pitchFamily="34" charset="0"/>
              </a:rPr>
              <a:t>on </a:t>
            </a:r>
            <a:r>
              <a:rPr lang="en-GB" altLang="de-DE" sz="1600" dirty="0" smtClean="0">
                <a:solidFill>
                  <a:schemeClr val="tx1"/>
                </a:solidFill>
                <a:latin typeface="Calibri" panose="020F0502020204030204" pitchFamily="34" charset="0"/>
              </a:rPr>
              <a:t>reanalysis data, </a:t>
            </a:r>
            <a:r>
              <a:rPr lang="en-GB" altLang="de-DE" sz="1600" dirty="0">
                <a:solidFill>
                  <a:schemeClr val="tx1"/>
                </a:solidFill>
                <a:latin typeface="Calibri" panose="020F0502020204030204" pitchFamily="34" charset="0"/>
              </a:rPr>
              <a:t>including Argo </a:t>
            </a:r>
            <a:r>
              <a:rPr lang="en-GB" altLang="de-DE" sz="1600" dirty="0" smtClean="0">
                <a:solidFill>
                  <a:schemeClr val="tx1"/>
                </a:solidFill>
                <a:latin typeface="Calibri" panose="020F0502020204030204" pitchFamily="34" charset="0"/>
              </a:rPr>
              <a:t>data and found large variability, but no </a:t>
            </a:r>
            <a:r>
              <a:rPr lang="en-GB" altLang="de-DE" sz="1600" dirty="0">
                <a:solidFill>
                  <a:schemeClr val="tx1"/>
                </a:solidFill>
                <a:latin typeface="Calibri" panose="020F0502020204030204" pitchFamily="34" charset="0"/>
              </a:rPr>
              <a:t>large </a:t>
            </a:r>
            <a:r>
              <a:rPr lang="en-GB" altLang="de-DE" sz="1600" dirty="0" smtClean="0">
                <a:solidFill>
                  <a:schemeClr val="tx1"/>
                </a:solidFill>
                <a:latin typeface="Calibri" panose="020F0502020204030204" pitchFamily="34" charset="0"/>
              </a:rPr>
              <a:t>trend. </a:t>
            </a:r>
            <a:endParaRPr lang="en-GB" altLang="de-DE" sz="1600" dirty="0">
              <a:solidFill>
                <a:schemeClr val="tx1"/>
              </a:solidFill>
              <a:latin typeface="Calibri" panose="020F0502020204030204" pitchFamily="34" charset="0"/>
            </a:endParaRPr>
          </a:p>
          <a:p>
            <a:pPr>
              <a:lnSpc>
                <a:spcPct val="100000"/>
              </a:lnSpc>
            </a:pPr>
            <a:endParaRPr lang="en-GB" altLang="de-DE" sz="1600" dirty="0">
              <a:latin typeface="Calibri" panose="020F0502020204030204" pitchFamily="34" charset="0"/>
            </a:endParaRPr>
          </a:p>
          <a:p>
            <a:pPr>
              <a:lnSpc>
                <a:spcPct val="100000"/>
              </a:lnSpc>
            </a:pPr>
            <a:r>
              <a:rPr lang="en-GB" altLang="de-DE" sz="1600" dirty="0">
                <a:solidFill>
                  <a:srgbClr val="FF0000"/>
                </a:solidFill>
                <a:latin typeface="Calibri" panose="020F0502020204030204" pitchFamily="34" charset="0"/>
              </a:rPr>
              <a:t>=&gt; continuous observations necessary to capture variability</a:t>
            </a:r>
          </a:p>
        </p:txBody>
      </p:sp>
      <p:sp>
        <p:nvSpPr>
          <p:cNvPr id="68" name="Titre 1"/>
          <p:cNvSpPr>
            <a:spLocks noGrp="1"/>
          </p:cNvSpPr>
          <p:nvPr>
            <p:ph type="title"/>
          </p:nvPr>
        </p:nvSpPr>
        <p:spPr>
          <a:xfrm>
            <a:off x="1258888" y="115888"/>
            <a:ext cx="7777162" cy="500062"/>
          </a:xfrm>
        </p:spPr>
        <p:txBody>
          <a:bodyPr/>
          <a:lstStyle/>
          <a:p>
            <a:pPr algn="l"/>
            <a:r>
              <a:rPr lang="en-GB" sz="2800" dirty="0" smtClean="0">
                <a:latin typeface="Calibri" panose="020F0502020204030204" pitchFamily="34" charset="0"/>
              </a:rPr>
              <a:t>Increase in data density and spatial coverage</a:t>
            </a:r>
            <a:endParaRPr lang="en-GB" sz="2800" dirty="0">
              <a:latin typeface="Calibri" panose="020F0502020204030204" pitchFamily="34" charset="0"/>
            </a:endParaRPr>
          </a:p>
        </p:txBody>
      </p:sp>
      <p:grpSp>
        <p:nvGrpSpPr>
          <p:cNvPr id="27" name="Gruppieren 26"/>
          <p:cNvGrpSpPr/>
          <p:nvPr/>
        </p:nvGrpSpPr>
        <p:grpSpPr>
          <a:xfrm>
            <a:off x="-36512" y="1412776"/>
            <a:ext cx="2088232" cy="3384376"/>
            <a:chOff x="-36512" y="1412776"/>
            <a:chExt cx="2088232" cy="3384376"/>
          </a:xfrm>
        </p:grpSpPr>
        <p:grpSp>
          <p:nvGrpSpPr>
            <p:cNvPr id="28" name="Gruppieren 27"/>
            <p:cNvGrpSpPr/>
            <p:nvPr/>
          </p:nvGrpSpPr>
          <p:grpSpPr>
            <a:xfrm>
              <a:off x="12506" y="3729600"/>
              <a:ext cx="2039214" cy="457200"/>
              <a:chOff x="212399" y="1544370"/>
              <a:chExt cx="1368152" cy="457200"/>
            </a:xfrm>
          </p:grpSpPr>
          <p:sp>
            <p:nvSpPr>
              <p:cNvPr id="43" name="Abgerundetes Rechteck 42"/>
              <p:cNvSpPr/>
              <p:nvPr/>
            </p:nvSpPr>
            <p:spPr>
              <a:xfrm>
                <a:off x="251520" y="1544370"/>
                <a:ext cx="1080120" cy="457200"/>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Textfeld 43">
                <a:hlinkClick r:id="rId8" action="ppaction://hlinksldjump"/>
              </p:cNvPr>
              <p:cNvSpPr txBox="1"/>
              <p:nvPr/>
            </p:nvSpPr>
            <p:spPr>
              <a:xfrm>
                <a:off x="212399" y="1628800"/>
                <a:ext cx="1368152"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Argo Products</a:t>
                </a:r>
                <a:endParaRPr lang="en-US" dirty="0">
                  <a:latin typeface="Calibri" panose="020F0502020204030204" pitchFamily="34" charset="0"/>
                </a:endParaRPr>
              </a:p>
            </p:txBody>
          </p:sp>
        </p:grpSp>
        <p:grpSp>
          <p:nvGrpSpPr>
            <p:cNvPr id="29" name="Gruppieren 28"/>
            <p:cNvGrpSpPr/>
            <p:nvPr/>
          </p:nvGrpSpPr>
          <p:grpSpPr>
            <a:xfrm>
              <a:off x="-36512" y="1412776"/>
              <a:ext cx="2039214" cy="457200"/>
              <a:chOff x="179512" y="1544370"/>
              <a:chExt cx="1368152" cy="457200"/>
            </a:xfrm>
          </p:grpSpPr>
          <p:sp>
            <p:nvSpPr>
              <p:cNvPr id="41" name="Abgerundetes Rechteck 40">
                <a:hlinkClick r:id="rId3" action="ppaction://hlinksldjump"/>
              </p:cNvPr>
              <p:cNvSpPr/>
              <p:nvPr/>
            </p:nvSpPr>
            <p:spPr>
              <a:xfrm>
                <a:off x="251520" y="1544370"/>
                <a:ext cx="1080120" cy="457200"/>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Textfeld 41">
                <a:hlinkClick r:id="rId3" action="ppaction://hlinksldjump"/>
              </p:cNvPr>
              <p:cNvSpPr txBox="1"/>
              <p:nvPr/>
            </p:nvSpPr>
            <p:spPr>
              <a:xfrm>
                <a:off x="179512" y="1628800"/>
                <a:ext cx="1368152"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Overview</a:t>
                </a:r>
                <a:endParaRPr lang="en-US" dirty="0">
                  <a:latin typeface="Calibri" panose="020F0502020204030204" pitchFamily="34" charset="0"/>
                </a:endParaRPr>
              </a:p>
            </p:txBody>
          </p:sp>
        </p:grpSp>
        <p:grpSp>
          <p:nvGrpSpPr>
            <p:cNvPr id="30" name="Gruppieren 29"/>
            <p:cNvGrpSpPr/>
            <p:nvPr/>
          </p:nvGrpSpPr>
          <p:grpSpPr>
            <a:xfrm>
              <a:off x="-36512" y="2570400"/>
              <a:ext cx="2039214" cy="457200"/>
              <a:chOff x="179512" y="1544370"/>
              <a:chExt cx="1368152" cy="457200"/>
            </a:xfrm>
          </p:grpSpPr>
          <p:sp>
            <p:nvSpPr>
              <p:cNvPr id="39" name="Abgerundetes Rechteck 38"/>
              <p:cNvSpPr/>
              <p:nvPr/>
            </p:nvSpPr>
            <p:spPr>
              <a:xfrm>
                <a:off x="251520" y="1544370"/>
                <a:ext cx="1080120" cy="457200"/>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 name="Textfeld 39">
                <a:hlinkClick r:id="rId9" action="ppaction://hlinksldjump"/>
              </p:cNvPr>
              <p:cNvSpPr txBox="1"/>
              <p:nvPr/>
            </p:nvSpPr>
            <p:spPr>
              <a:xfrm>
                <a:off x="179512" y="1628800"/>
                <a:ext cx="1368152"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Euro-Argo</a:t>
                </a:r>
                <a:endParaRPr lang="en-US" dirty="0">
                  <a:latin typeface="Calibri" panose="020F0502020204030204" pitchFamily="34" charset="0"/>
                </a:endParaRPr>
              </a:p>
            </p:txBody>
          </p:sp>
        </p:grpSp>
        <p:grpSp>
          <p:nvGrpSpPr>
            <p:cNvPr id="31" name="Gruppieren 30"/>
            <p:cNvGrpSpPr/>
            <p:nvPr/>
          </p:nvGrpSpPr>
          <p:grpSpPr>
            <a:xfrm>
              <a:off x="-36512" y="1988840"/>
              <a:ext cx="2039214" cy="457200"/>
              <a:chOff x="179512" y="1544370"/>
              <a:chExt cx="1368152" cy="457200"/>
            </a:xfrm>
          </p:grpSpPr>
          <p:sp>
            <p:nvSpPr>
              <p:cNvPr id="37" name="Abgerundetes Rechteck 36"/>
              <p:cNvSpPr/>
              <p:nvPr/>
            </p:nvSpPr>
            <p:spPr>
              <a:xfrm>
                <a:off x="251520" y="1544370"/>
                <a:ext cx="1080120" cy="457200"/>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Textfeld 37">
                <a:hlinkClick r:id="rId10" action="ppaction://hlinksldjump"/>
              </p:cNvPr>
              <p:cNvSpPr txBox="1"/>
              <p:nvPr/>
            </p:nvSpPr>
            <p:spPr>
              <a:xfrm>
                <a:off x="179512" y="1628800"/>
                <a:ext cx="1368152"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Data System</a:t>
                </a:r>
                <a:endParaRPr lang="en-US" dirty="0">
                  <a:latin typeface="Calibri" panose="020F0502020204030204" pitchFamily="34" charset="0"/>
                </a:endParaRPr>
              </a:p>
            </p:txBody>
          </p:sp>
        </p:grpSp>
        <p:grpSp>
          <p:nvGrpSpPr>
            <p:cNvPr id="32" name="Gruppieren 31"/>
            <p:cNvGrpSpPr/>
            <p:nvPr/>
          </p:nvGrpSpPr>
          <p:grpSpPr>
            <a:xfrm>
              <a:off x="-36512" y="3150000"/>
              <a:ext cx="2039214" cy="457200"/>
              <a:chOff x="179512" y="1544370"/>
              <a:chExt cx="1368152" cy="457200"/>
            </a:xfrm>
          </p:grpSpPr>
          <p:sp>
            <p:nvSpPr>
              <p:cNvPr id="35" name="Abgerundetes Rechteck 34"/>
              <p:cNvSpPr/>
              <p:nvPr/>
            </p:nvSpPr>
            <p:spPr>
              <a:xfrm>
                <a:off x="251520" y="1544370"/>
                <a:ext cx="1080120" cy="457200"/>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Textfeld 35">
                <a:hlinkClick r:id="rId11" action="ppaction://hlinksldjump"/>
              </p:cNvPr>
              <p:cNvSpPr txBox="1"/>
              <p:nvPr/>
            </p:nvSpPr>
            <p:spPr>
              <a:xfrm>
                <a:off x="179512" y="1628800"/>
                <a:ext cx="1368152"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Pilot Extensions</a:t>
                </a:r>
                <a:endParaRPr lang="en-US" dirty="0">
                  <a:latin typeface="Calibri" panose="020F0502020204030204" pitchFamily="34" charset="0"/>
                </a:endParaRPr>
              </a:p>
            </p:txBody>
          </p:sp>
        </p:grpSp>
        <p:sp>
          <p:nvSpPr>
            <p:cNvPr id="33" name="Abgerundetes Rechteck 32"/>
            <p:cNvSpPr/>
            <p:nvPr/>
          </p:nvSpPr>
          <p:spPr>
            <a:xfrm>
              <a:off x="81774" y="4309200"/>
              <a:ext cx="1609906" cy="457200"/>
            </a:xfrm>
            <a:prstGeom prst="round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Textfeld 33">
              <a:hlinkClick r:id="rId12" action="ppaction://hlinksldjump"/>
            </p:cNvPr>
            <p:cNvSpPr txBox="1"/>
            <p:nvPr/>
          </p:nvSpPr>
          <p:spPr>
            <a:xfrm>
              <a:off x="12506" y="4427820"/>
              <a:ext cx="2039214"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Argo Science</a:t>
              </a:r>
              <a:endParaRPr lang="en-US" dirty="0">
                <a:latin typeface="Calibri" panose="020F0502020204030204" pitchFamily="34" charset="0"/>
              </a:endParaRPr>
            </a:p>
          </p:txBody>
        </p:sp>
      </p:grpSp>
    </p:spTree>
    <p:extLst>
      <p:ext uri="{BB962C8B-B14F-4D97-AF65-F5344CB8AC3E}">
        <p14:creationId xmlns:p14="http://schemas.microsoft.com/office/powerpoint/2010/main" val="19552305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l"/>
            <a:r>
              <a:rPr lang="en-GB" sz="2800" dirty="0" smtClean="0">
                <a:latin typeface="Calibri" panose="020F0502020204030204" pitchFamily="34" charset="0"/>
              </a:rPr>
              <a:t>What is Argo?</a:t>
            </a:r>
            <a:endParaRPr lang="en-GB" sz="2800" dirty="0">
              <a:latin typeface="Calibri" panose="020F0502020204030204" pitchFamily="34" charset="0"/>
            </a:endParaRPr>
          </a:p>
        </p:txBody>
      </p:sp>
      <p:pic>
        <p:nvPicPr>
          <p:cNvPr id="16998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729" y="1008512"/>
            <a:ext cx="7355775" cy="5516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2" descr="http://www.euroargo-edu.org/img/front_float1.gif" title="Overwiew">
            <a:hlinkClick r:id="rId4" action="ppaction://hlinksldjump" tooltip="Overview"/>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48264" y="4371181"/>
            <a:ext cx="723900" cy="13620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How the Argo data is used" title="Data system">
            <a:hlinkClick r:id="rId6" action="ppaction://hlinksldjump" tooltip="data system"/>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7704" y="2762249"/>
            <a:ext cx="1076325" cy="66675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Satellite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45866" y="2162744"/>
            <a:ext cx="714375" cy="31432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8" descr="http://www.euroargo-edu.org/img/front_google1.png" title="Argo products">
            <a:hlinkClick r:id="rId9" action="ppaction://hlinksldjump" tooltip="argo products"/>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12360" y="1270617"/>
            <a:ext cx="1049290" cy="104929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dolphin" title="Pilot extentions">
            <a:hlinkClick r:id="rId11" action="ppaction://hlinksldjump" tooltip="Pilot extentions"/>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9989913">
            <a:off x="2843808" y="4743874"/>
            <a:ext cx="1428750" cy="704851"/>
          </a:xfrm>
          <a:prstGeom prst="rect">
            <a:avLst/>
          </a:prstGeom>
          <a:noFill/>
          <a:extLst>
            <a:ext uri="{909E8E84-426E-40DD-AFC4-6F175D3DCCD1}">
              <a14:hiddenFill xmlns:a14="http://schemas.microsoft.com/office/drawing/2010/main">
                <a:solidFill>
                  <a:srgbClr val="FFFFFF"/>
                </a:solidFill>
              </a14:hiddenFill>
            </a:ext>
          </a:extLst>
        </p:spPr>
      </p:pic>
      <p:sp>
        <p:nvSpPr>
          <p:cNvPr id="57" name="Interaktive Schaltfläche: Zurück oder Vorherige(r) 56">
            <a:hlinkClick r:id="" action="ppaction://hlinkshowjump?jump=previousslide" highlightClick="1"/>
          </p:cNvPr>
          <p:cNvSpPr/>
          <p:nvPr/>
        </p:nvSpPr>
        <p:spPr>
          <a:xfrm>
            <a:off x="107504" y="6087961"/>
            <a:ext cx="684076" cy="293367"/>
          </a:xfrm>
          <a:prstGeom prst="actionButtonBackPrevious">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Interaktive Schaltfläche: Nächste(r) oder Weiter 57">
            <a:hlinkClick r:id="" action="ppaction://hlinkshowjump?jump=nextslide" highlightClick="1"/>
          </p:cNvPr>
          <p:cNvSpPr>
            <a:spLocks/>
          </p:cNvSpPr>
          <p:nvPr/>
        </p:nvSpPr>
        <p:spPr>
          <a:xfrm>
            <a:off x="863664" y="6093296"/>
            <a:ext cx="684000" cy="288000"/>
          </a:xfrm>
          <a:prstGeom prst="actionButtonForwardNex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9" name="Grafik 58">
            <a:hlinkClick r:id="rId13"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89261" y="5360151"/>
            <a:ext cx="526355" cy="517121"/>
          </a:xfrm>
          <a:prstGeom prst="rect">
            <a:avLst/>
          </a:prstGeom>
        </p:spPr>
      </p:pic>
      <p:sp>
        <p:nvSpPr>
          <p:cNvPr id="3" name="Textfeld 2"/>
          <p:cNvSpPr txBox="1"/>
          <p:nvPr/>
        </p:nvSpPr>
        <p:spPr>
          <a:xfrm>
            <a:off x="2938029" y="1302997"/>
            <a:ext cx="4752797" cy="369332"/>
          </a:xfrm>
          <a:prstGeom prst="rect">
            <a:avLst/>
          </a:prstGeom>
          <a:noFill/>
        </p:spPr>
        <p:txBody>
          <a:bodyPr wrap="square" rtlCol="0">
            <a:spAutoFit/>
          </a:bodyPr>
          <a:lstStyle/>
          <a:p>
            <a:r>
              <a:rPr lang="de-DE" b="1" i="1" dirty="0" err="1" smtClean="0">
                <a:latin typeface="Calibri" panose="020F0502020204030204" pitchFamily="34" charset="0"/>
              </a:rPr>
              <a:t>Explore</a:t>
            </a:r>
            <a:r>
              <a:rPr lang="de-DE" b="1" i="1" dirty="0" smtClean="0">
                <a:latin typeface="Calibri" panose="020F0502020204030204" pitchFamily="34" charset="0"/>
              </a:rPr>
              <a:t> </a:t>
            </a:r>
            <a:r>
              <a:rPr lang="de-DE" b="1" i="1" dirty="0" err="1" smtClean="0">
                <a:latin typeface="Calibri" panose="020F0502020204030204" pitchFamily="34" charset="0"/>
              </a:rPr>
              <a:t>the</a:t>
            </a:r>
            <a:r>
              <a:rPr lang="de-DE" b="1" i="1" dirty="0" smtClean="0">
                <a:latin typeface="Calibri" panose="020F0502020204030204" pitchFamily="34" charset="0"/>
              </a:rPr>
              <a:t> Argo </a:t>
            </a:r>
            <a:r>
              <a:rPr lang="de-DE" b="1" i="1" dirty="0" err="1" smtClean="0">
                <a:latin typeface="Calibri" panose="020F0502020204030204" pitchFamily="34" charset="0"/>
              </a:rPr>
              <a:t>system</a:t>
            </a:r>
            <a:r>
              <a:rPr lang="de-DE" b="1" i="1" dirty="0" smtClean="0">
                <a:latin typeface="Calibri" panose="020F0502020204030204" pitchFamily="34" charset="0"/>
              </a:rPr>
              <a:t> </a:t>
            </a:r>
            <a:r>
              <a:rPr lang="de-DE" b="1" i="1" dirty="0" err="1" smtClean="0">
                <a:latin typeface="Calibri" panose="020F0502020204030204" pitchFamily="34" charset="0"/>
              </a:rPr>
              <a:t>by</a:t>
            </a:r>
            <a:r>
              <a:rPr lang="de-DE" b="1" i="1" dirty="0" smtClean="0">
                <a:latin typeface="Calibri" panose="020F0502020204030204" pitchFamily="34" charset="0"/>
              </a:rPr>
              <a:t> </a:t>
            </a:r>
            <a:r>
              <a:rPr lang="de-DE" b="1" i="1" dirty="0" err="1" smtClean="0">
                <a:latin typeface="Calibri" panose="020F0502020204030204" pitchFamily="34" charset="0"/>
              </a:rPr>
              <a:t>clicking</a:t>
            </a:r>
            <a:r>
              <a:rPr lang="de-DE" b="1" i="1" dirty="0" smtClean="0">
                <a:latin typeface="Calibri" panose="020F0502020204030204" pitchFamily="34" charset="0"/>
              </a:rPr>
              <a:t> on </a:t>
            </a:r>
            <a:r>
              <a:rPr lang="de-DE" b="1" i="1" dirty="0" err="1" smtClean="0">
                <a:latin typeface="Calibri" panose="020F0502020204030204" pitchFamily="34" charset="0"/>
              </a:rPr>
              <a:t>the</a:t>
            </a:r>
            <a:r>
              <a:rPr lang="de-DE" b="1" i="1" dirty="0" smtClean="0">
                <a:latin typeface="Calibri" panose="020F0502020204030204" pitchFamily="34" charset="0"/>
              </a:rPr>
              <a:t> </a:t>
            </a:r>
            <a:r>
              <a:rPr lang="de-DE" b="1" i="1" dirty="0" err="1" smtClean="0">
                <a:latin typeface="Calibri" panose="020F0502020204030204" pitchFamily="34" charset="0"/>
              </a:rPr>
              <a:t>icons</a:t>
            </a:r>
            <a:r>
              <a:rPr lang="de-DE" b="1" i="1" dirty="0" smtClean="0">
                <a:latin typeface="Calibri" panose="020F0502020204030204" pitchFamily="34" charset="0"/>
              </a:rPr>
              <a:t> </a:t>
            </a:r>
            <a:endParaRPr lang="de-DE" b="1" i="1" dirty="0">
              <a:latin typeface="Calibri" panose="020F0502020204030204" pitchFamily="34" charset="0"/>
            </a:endParaRPr>
          </a:p>
        </p:txBody>
      </p:sp>
      <p:pic>
        <p:nvPicPr>
          <p:cNvPr id="171029" name="Picture 21" descr="Back to home">
            <a:hlinkClick r:id="rId15" action="ppaction://hlinksldjump" tooltip="EuroArgo"/>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349792" y="2839496"/>
            <a:ext cx="800100" cy="800100"/>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uppieren 29"/>
          <p:cNvGrpSpPr/>
          <p:nvPr/>
        </p:nvGrpSpPr>
        <p:grpSpPr>
          <a:xfrm>
            <a:off x="-36512" y="1412776"/>
            <a:ext cx="2088232" cy="3384376"/>
            <a:chOff x="-36512" y="1412776"/>
            <a:chExt cx="2088232" cy="3384376"/>
          </a:xfrm>
        </p:grpSpPr>
        <p:grpSp>
          <p:nvGrpSpPr>
            <p:cNvPr id="31" name="Gruppieren 30"/>
            <p:cNvGrpSpPr/>
            <p:nvPr/>
          </p:nvGrpSpPr>
          <p:grpSpPr>
            <a:xfrm>
              <a:off x="12506" y="3729600"/>
              <a:ext cx="2039214" cy="457200"/>
              <a:chOff x="212399" y="1544370"/>
              <a:chExt cx="1368152" cy="457200"/>
            </a:xfrm>
          </p:grpSpPr>
          <p:sp>
            <p:nvSpPr>
              <p:cNvPr id="70" name="Abgerundetes Rechteck 69"/>
              <p:cNvSpPr/>
              <p:nvPr/>
            </p:nvSpPr>
            <p:spPr>
              <a:xfrm>
                <a:off x="251520" y="1544370"/>
                <a:ext cx="1080120" cy="457200"/>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1" name="Textfeld 70">
                <a:hlinkClick r:id="rId9" action="ppaction://hlinksldjump"/>
              </p:cNvPr>
              <p:cNvSpPr txBox="1"/>
              <p:nvPr/>
            </p:nvSpPr>
            <p:spPr>
              <a:xfrm>
                <a:off x="212399" y="1628800"/>
                <a:ext cx="1368152"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Argo Products</a:t>
                </a:r>
                <a:endParaRPr lang="en-US" dirty="0">
                  <a:latin typeface="Calibri" panose="020F0502020204030204" pitchFamily="34" charset="0"/>
                </a:endParaRPr>
              </a:p>
            </p:txBody>
          </p:sp>
        </p:grpSp>
        <p:grpSp>
          <p:nvGrpSpPr>
            <p:cNvPr id="32" name="Gruppieren 31"/>
            <p:cNvGrpSpPr/>
            <p:nvPr/>
          </p:nvGrpSpPr>
          <p:grpSpPr>
            <a:xfrm>
              <a:off x="-36512" y="1412776"/>
              <a:ext cx="2039214" cy="457200"/>
              <a:chOff x="179512" y="1544370"/>
              <a:chExt cx="1368152" cy="457200"/>
            </a:xfrm>
          </p:grpSpPr>
          <p:sp>
            <p:nvSpPr>
              <p:cNvPr id="68" name="Abgerundetes Rechteck 67">
                <a:hlinkClick r:id="rId13" action="ppaction://hlinksldjump"/>
              </p:cNvPr>
              <p:cNvSpPr/>
              <p:nvPr/>
            </p:nvSpPr>
            <p:spPr>
              <a:xfrm>
                <a:off x="251520" y="1544370"/>
                <a:ext cx="1080120" cy="457200"/>
              </a:xfrm>
              <a:prstGeom prst="round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9" name="Textfeld 68">
                <a:hlinkClick r:id="rId13" action="ppaction://hlinksldjump"/>
              </p:cNvPr>
              <p:cNvSpPr txBox="1"/>
              <p:nvPr/>
            </p:nvSpPr>
            <p:spPr>
              <a:xfrm>
                <a:off x="179512" y="1628800"/>
                <a:ext cx="1368152"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Overview</a:t>
                </a:r>
                <a:endParaRPr lang="en-US" dirty="0">
                  <a:latin typeface="Calibri" panose="020F0502020204030204" pitchFamily="34" charset="0"/>
                </a:endParaRPr>
              </a:p>
            </p:txBody>
          </p:sp>
        </p:grpSp>
        <p:grpSp>
          <p:nvGrpSpPr>
            <p:cNvPr id="33" name="Gruppieren 32"/>
            <p:cNvGrpSpPr/>
            <p:nvPr/>
          </p:nvGrpSpPr>
          <p:grpSpPr>
            <a:xfrm>
              <a:off x="-36512" y="2570400"/>
              <a:ext cx="2039214" cy="457200"/>
              <a:chOff x="179512" y="1544370"/>
              <a:chExt cx="1368152" cy="457200"/>
            </a:xfrm>
          </p:grpSpPr>
          <p:sp>
            <p:nvSpPr>
              <p:cNvPr id="66" name="Abgerundetes Rechteck 65"/>
              <p:cNvSpPr/>
              <p:nvPr/>
            </p:nvSpPr>
            <p:spPr>
              <a:xfrm>
                <a:off x="251520" y="1544370"/>
                <a:ext cx="1080120" cy="457200"/>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7" name="Textfeld 66">
                <a:hlinkClick r:id="rId15" action="ppaction://hlinksldjump"/>
              </p:cNvPr>
              <p:cNvSpPr txBox="1"/>
              <p:nvPr/>
            </p:nvSpPr>
            <p:spPr>
              <a:xfrm>
                <a:off x="179512" y="1628800"/>
                <a:ext cx="1368152"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Euro-Argo</a:t>
                </a:r>
                <a:endParaRPr lang="en-US" dirty="0">
                  <a:latin typeface="Calibri" panose="020F0502020204030204" pitchFamily="34" charset="0"/>
                </a:endParaRPr>
              </a:p>
            </p:txBody>
          </p:sp>
        </p:grpSp>
        <p:grpSp>
          <p:nvGrpSpPr>
            <p:cNvPr id="34" name="Gruppieren 33"/>
            <p:cNvGrpSpPr/>
            <p:nvPr/>
          </p:nvGrpSpPr>
          <p:grpSpPr>
            <a:xfrm>
              <a:off x="-36512" y="1988840"/>
              <a:ext cx="2039214" cy="457200"/>
              <a:chOff x="179512" y="1544370"/>
              <a:chExt cx="1368152" cy="457200"/>
            </a:xfrm>
          </p:grpSpPr>
          <p:sp>
            <p:nvSpPr>
              <p:cNvPr id="64" name="Abgerundetes Rechteck 63"/>
              <p:cNvSpPr/>
              <p:nvPr/>
            </p:nvSpPr>
            <p:spPr>
              <a:xfrm>
                <a:off x="251520" y="1544370"/>
                <a:ext cx="1080120" cy="457200"/>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5" name="Textfeld 64">
                <a:hlinkClick r:id="rId6" action="ppaction://hlinksldjump"/>
              </p:cNvPr>
              <p:cNvSpPr txBox="1"/>
              <p:nvPr/>
            </p:nvSpPr>
            <p:spPr>
              <a:xfrm>
                <a:off x="179512" y="1628800"/>
                <a:ext cx="1368152"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Data System</a:t>
                </a:r>
                <a:endParaRPr lang="en-US" dirty="0">
                  <a:latin typeface="Calibri" panose="020F0502020204030204" pitchFamily="34" charset="0"/>
                </a:endParaRPr>
              </a:p>
            </p:txBody>
          </p:sp>
        </p:grpSp>
        <p:grpSp>
          <p:nvGrpSpPr>
            <p:cNvPr id="39" name="Gruppieren 38"/>
            <p:cNvGrpSpPr/>
            <p:nvPr/>
          </p:nvGrpSpPr>
          <p:grpSpPr>
            <a:xfrm>
              <a:off x="-36512" y="3150000"/>
              <a:ext cx="2039214" cy="457200"/>
              <a:chOff x="179512" y="1544370"/>
              <a:chExt cx="1368152" cy="457200"/>
            </a:xfrm>
          </p:grpSpPr>
          <p:sp>
            <p:nvSpPr>
              <p:cNvPr id="62" name="Abgerundetes Rechteck 61"/>
              <p:cNvSpPr/>
              <p:nvPr/>
            </p:nvSpPr>
            <p:spPr>
              <a:xfrm>
                <a:off x="251520" y="1544370"/>
                <a:ext cx="1080120" cy="457200"/>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3" name="Textfeld 62">
                <a:hlinkClick r:id="rId17" action="ppaction://hlinksldjump"/>
              </p:cNvPr>
              <p:cNvSpPr txBox="1"/>
              <p:nvPr/>
            </p:nvSpPr>
            <p:spPr>
              <a:xfrm>
                <a:off x="179512" y="1628800"/>
                <a:ext cx="1368152"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Pilot Extensions</a:t>
                </a:r>
                <a:endParaRPr lang="en-US" dirty="0">
                  <a:latin typeface="Calibri" panose="020F0502020204030204" pitchFamily="34" charset="0"/>
                </a:endParaRPr>
              </a:p>
            </p:txBody>
          </p:sp>
        </p:grpSp>
        <p:sp>
          <p:nvSpPr>
            <p:cNvPr id="60" name="Abgerundetes Rechteck 59"/>
            <p:cNvSpPr/>
            <p:nvPr/>
          </p:nvSpPr>
          <p:spPr>
            <a:xfrm>
              <a:off x="81774" y="4309200"/>
              <a:ext cx="1609906" cy="457200"/>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1" name="Textfeld 60">
              <a:hlinkClick r:id="rId18" action="ppaction://hlinksldjump"/>
            </p:cNvPr>
            <p:cNvSpPr txBox="1"/>
            <p:nvPr/>
          </p:nvSpPr>
          <p:spPr>
            <a:xfrm>
              <a:off x="12506" y="4427820"/>
              <a:ext cx="2039214"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Argo Science</a:t>
              </a:r>
              <a:endParaRPr lang="en-US" dirty="0">
                <a:latin typeface="Calibri" panose="020F0502020204030204" pitchFamily="34" charset="0"/>
              </a:endParaRPr>
            </a:p>
          </p:txBody>
        </p:sp>
      </p:grpSp>
      <p:pic>
        <p:nvPicPr>
          <p:cNvPr id="5" name="Grafik 4">
            <a:hlinkClick r:id="rId18" action="ppaction://hlinksldjump" tooltip="Argo Science"/>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072698" y="3166009"/>
            <a:ext cx="739662" cy="525982"/>
          </a:xfrm>
          <a:prstGeom prst="rect">
            <a:avLst/>
          </a:prstGeom>
        </p:spPr>
      </p:pic>
    </p:spTree>
    <p:extLst>
      <p:ext uri="{BB962C8B-B14F-4D97-AF65-F5344CB8AC3E}">
        <p14:creationId xmlns:p14="http://schemas.microsoft.com/office/powerpoint/2010/main" val="9472442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Interaktive Schaltfläche: Zurück oder Vorherige(r) 21">
            <a:hlinkClick r:id="" action="ppaction://hlinkshowjump?jump=previousslide" highlightClick="1"/>
          </p:cNvPr>
          <p:cNvSpPr/>
          <p:nvPr/>
        </p:nvSpPr>
        <p:spPr>
          <a:xfrm>
            <a:off x="107504" y="6087961"/>
            <a:ext cx="684076" cy="293367"/>
          </a:xfrm>
          <a:prstGeom prst="actionButtonBackPrevious">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Interaktive Schaltfläche: Nächste(r) oder Weiter 22">
            <a:hlinkClick r:id="" action="ppaction://hlinkshowjump?jump=nextslide" highlightClick="1"/>
          </p:cNvPr>
          <p:cNvSpPr>
            <a:spLocks/>
          </p:cNvSpPr>
          <p:nvPr/>
        </p:nvSpPr>
        <p:spPr>
          <a:xfrm>
            <a:off x="863664" y="6093296"/>
            <a:ext cx="684000" cy="288000"/>
          </a:xfrm>
          <a:prstGeom prst="actionButtonForwardNex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4" name="Grafik 23">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261" y="5360151"/>
            <a:ext cx="526355" cy="517121"/>
          </a:xfrm>
          <a:prstGeom prst="rect">
            <a:avLst/>
          </a:prstGeom>
        </p:spPr>
      </p:pic>
      <p:sp>
        <p:nvSpPr>
          <p:cNvPr id="2" name="Titel 1"/>
          <p:cNvSpPr>
            <a:spLocks noGrp="1"/>
          </p:cNvSpPr>
          <p:nvPr>
            <p:ph type="title"/>
          </p:nvPr>
        </p:nvSpPr>
        <p:spPr/>
        <p:txBody>
          <a:bodyPr/>
          <a:lstStyle/>
          <a:p>
            <a:pPr algn="l"/>
            <a:r>
              <a:rPr lang="de-DE" sz="2800" dirty="0" err="1" smtClean="0">
                <a:latin typeface="Calibri" panose="020F0502020204030204" pitchFamily="34" charset="0"/>
              </a:rPr>
              <a:t>Closure</a:t>
            </a:r>
            <a:r>
              <a:rPr lang="de-DE" sz="2800" dirty="0" smtClean="0">
                <a:latin typeface="Calibri" panose="020F0502020204030204" pitchFamily="34" charset="0"/>
              </a:rPr>
              <a:t> </a:t>
            </a:r>
            <a:r>
              <a:rPr lang="de-DE" sz="2800" dirty="0" err="1" smtClean="0">
                <a:latin typeface="Calibri" panose="020F0502020204030204" pitchFamily="34" charset="0"/>
              </a:rPr>
              <a:t>of</a:t>
            </a:r>
            <a:r>
              <a:rPr lang="de-DE" sz="2800" dirty="0" smtClean="0">
                <a:latin typeface="Calibri" panose="020F0502020204030204" pitchFamily="34" charset="0"/>
              </a:rPr>
              <a:t> </a:t>
            </a:r>
            <a:r>
              <a:rPr lang="de-DE" sz="2800" dirty="0" err="1" smtClean="0">
                <a:latin typeface="Calibri" panose="020F0502020204030204" pitchFamily="34" charset="0"/>
              </a:rPr>
              <a:t>sea</a:t>
            </a:r>
            <a:r>
              <a:rPr lang="de-DE" sz="2800" dirty="0" smtClean="0">
                <a:latin typeface="Calibri" panose="020F0502020204030204" pitchFamily="34" charset="0"/>
              </a:rPr>
              <a:t> </a:t>
            </a:r>
            <a:r>
              <a:rPr lang="de-DE" sz="2800" dirty="0" err="1" smtClean="0">
                <a:latin typeface="Calibri" panose="020F0502020204030204" pitchFamily="34" charset="0"/>
              </a:rPr>
              <a:t>level</a:t>
            </a:r>
            <a:r>
              <a:rPr lang="de-DE" sz="2800" dirty="0" smtClean="0">
                <a:latin typeface="Calibri" panose="020F0502020204030204" pitchFamily="34" charset="0"/>
              </a:rPr>
              <a:t> </a:t>
            </a:r>
            <a:r>
              <a:rPr lang="de-DE" sz="2800" dirty="0" err="1" smtClean="0">
                <a:latin typeface="Calibri" panose="020F0502020204030204" pitchFamily="34" charset="0"/>
              </a:rPr>
              <a:t>budget</a:t>
            </a:r>
            <a:endParaRPr lang="de-DE" sz="2800" dirty="0">
              <a:latin typeface="Calibri" panose="020F0502020204030204" pitchFamily="34" charset="0"/>
            </a:endParaRPr>
          </a:p>
        </p:txBody>
      </p:sp>
      <p:pic>
        <p:nvPicPr>
          <p:cNvPr id="1710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6224" y="980728"/>
            <a:ext cx="6948264" cy="48755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 name="Text Box 2"/>
          <p:cNvSpPr txBox="1">
            <a:spLocks noChangeArrowheads="1"/>
          </p:cNvSpPr>
          <p:nvPr/>
        </p:nvSpPr>
        <p:spPr bwMode="auto">
          <a:xfrm>
            <a:off x="6895715" y="5373216"/>
            <a:ext cx="1920875" cy="242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charset="0"/>
              </a:defRPr>
            </a:lvl5pPr>
            <a:lvl6pPr marL="2514600" indent="-228600" defTabSz="457200" fontAlgn="base">
              <a:lnSpc>
                <a:spcPct val="58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charset="0"/>
              </a:defRPr>
            </a:lvl6pPr>
            <a:lvl7pPr marL="2971800" indent="-228600" defTabSz="457200" fontAlgn="base">
              <a:lnSpc>
                <a:spcPct val="58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charset="0"/>
              </a:defRPr>
            </a:lvl7pPr>
            <a:lvl8pPr marL="3429000" indent="-228600" defTabSz="457200" fontAlgn="base">
              <a:lnSpc>
                <a:spcPct val="58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charset="0"/>
              </a:defRPr>
            </a:lvl8pPr>
            <a:lvl9pPr marL="3886200" indent="-228600" defTabSz="457200" fontAlgn="base">
              <a:lnSpc>
                <a:spcPct val="58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charset="0"/>
              </a:defRPr>
            </a:lvl9pPr>
          </a:lstStyle>
          <a:p>
            <a:pPr>
              <a:lnSpc>
                <a:spcPct val="100000"/>
              </a:lnSpc>
            </a:pPr>
            <a:r>
              <a:rPr lang="en-GB" altLang="de-DE" sz="1000" dirty="0">
                <a:latin typeface="Calibri" panose="020F0502020204030204" pitchFamily="34" charset="0"/>
                <a:hlinkClick r:id="rId6"/>
              </a:rPr>
              <a:t>Von </a:t>
            </a:r>
            <a:r>
              <a:rPr lang="en-GB" altLang="de-DE" sz="1000" dirty="0" err="1">
                <a:latin typeface="Calibri" panose="020F0502020204030204" pitchFamily="34" charset="0"/>
                <a:hlinkClick r:id="rId6"/>
              </a:rPr>
              <a:t>Schuckmann</a:t>
            </a:r>
            <a:r>
              <a:rPr lang="en-GB" altLang="de-DE" sz="1000" dirty="0">
                <a:latin typeface="Calibri" panose="020F0502020204030204" pitchFamily="34" charset="0"/>
                <a:hlinkClick r:id="rId6"/>
              </a:rPr>
              <a:t> et al. (</a:t>
            </a:r>
            <a:r>
              <a:rPr lang="en-GB" altLang="de-DE" sz="1000" dirty="0" smtClean="0">
                <a:latin typeface="Calibri" panose="020F0502020204030204" pitchFamily="34" charset="0"/>
                <a:hlinkClick r:id="rId6"/>
              </a:rPr>
              <a:t>2013)</a:t>
            </a:r>
            <a:endParaRPr lang="en-GB" altLang="de-DE" sz="1000" dirty="0">
              <a:latin typeface="Calibri" panose="020F0502020204030204" pitchFamily="34" charset="0"/>
            </a:endParaRPr>
          </a:p>
        </p:txBody>
      </p:sp>
      <p:sp>
        <p:nvSpPr>
          <p:cNvPr id="8" name="Textfeld 7"/>
          <p:cNvSpPr txBox="1"/>
          <p:nvPr/>
        </p:nvSpPr>
        <p:spPr>
          <a:xfrm>
            <a:off x="1907704" y="5805264"/>
            <a:ext cx="6624736" cy="584775"/>
          </a:xfrm>
          <a:prstGeom prst="rect">
            <a:avLst/>
          </a:prstGeom>
          <a:noFill/>
        </p:spPr>
        <p:txBody>
          <a:bodyPr wrap="square" rtlCol="0">
            <a:spAutoFit/>
          </a:bodyPr>
          <a:lstStyle/>
          <a:p>
            <a:r>
              <a:rPr lang="en-US" sz="1600" dirty="0" smtClean="0">
                <a:latin typeface="Calibri" panose="020F0502020204030204" pitchFamily="34" charset="0"/>
              </a:rPr>
              <a:t>In combination with satellite based observations of sea level (Altimetry) and mass (GRACE) the closure of the sea level budget could be improved. </a:t>
            </a:r>
            <a:endParaRPr lang="en-US" sz="1600" dirty="0">
              <a:latin typeface="Calibri" panose="020F0502020204030204" pitchFamily="34" charset="0"/>
            </a:endParaRPr>
          </a:p>
        </p:txBody>
      </p:sp>
      <p:grpSp>
        <p:nvGrpSpPr>
          <p:cNvPr id="27" name="Gruppieren 26"/>
          <p:cNvGrpSpPr/>
          <p:nvPr/>
        </p:nvGrpSpPr>
        <p:grpSpPr>
          <a:xfrm>
            <a:off x="-36512" y="1412776"/>
            <a:ext cx="2088232" cy="3384376"/>
            <a:chOff x="-36512" y="1412776"/>
            <a:chExt cx="2088232" cy="3384376"/>
          </a:xfrm>
        </p:grpSpPr>
        <p:grpSp>
          <p:nvGrpSpPr>
            <p:cNvPr id="28" name="Gruppieren 27"/>
            <p:cNvGrpSpPr/>
            <p:nvPr/>
          </p:nvGrpSpPr>
          <p:grpSpPr>
            <a:xfrm>
              <a:off x="12506" y="3729600"/>
              <a:ext cx="2039214" cy="457200"/>
              <a:chOff x="212399" y="1544370"/>
              <a:chExt cx="1368152" cy="457200"/>
            </a:xfrm>
          </p:grpSpPr>
          <p:sp>
            <p:nvSpPr>
              <p:cNvPr id="44" name="Abgerundetes Rechteck 43"/>
              <p:cNvSpPr/>
              <p:nvPr/>
            </p:nvSpPr>
            <p:spPr>
              <a:xfrm>
                <a:off x="251520" y="1544370"/>
                <a:ext cx="1080120" cy="457200"/>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Textfeld 44">
                <a:hlinkClick r:id="rId7" action="ppaction://hlinksldjump"/>
              </p:cNvPr>
              <p:cNvSpPr txBox="1"/>
              <p:nvPr/>
            </p:nvSpPr>
            <p:spPr>
              <a:xfrm>
                <a:off x="212399" y="1628800"/>
                <a:ext cx="1368152"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Argo Products</a:t>
                </a:r>
                <a:endParaRPr lang="en-US" dirty="0">
                  <a:latin typeface="Calibri" panose="020F0502020204030204" pitchFamily="34" charset="0"/>
                </a:endParaRPr>
              </a:p>
            </p:txBody>
          </p:sp>
        </p:grpSp>
        <p:grpSp>
          <p:nvGrpSpPr>
            <p:cNvPr id="29" name="Gruppieren 28"/>
            <p:cNvGrpSpPr/>
            <p:nvPr/>
          </p:nvGrpSpPr>
          <p:grpSpPr>
            <a:xfrm>
              <a:off x="-36512" y="1412776"/>
              <a:ext cx="2039214" cy="457200"/>
              <a:chOff x="179512" y="1544370"/>
              <a:chExt cx="1368152" cy="457200"/>
            </a:xfrm>
          </p:grpSpPr>
          <p:sp>
            <p:nvSpPr>
              <p:cNvPr id="42" name="Abgerundetes Rechteck 41">
                <a:hlinkClick r:id="rId3" action="ppaction://hlinksldjump"/>
              </p:cNvPr>
              <p:cNvSpPr/>
              <p:nvPr/>
            </p:nvSpPr>
            <p:spPr>
              <a:xfrm>
                <a:off x="251520" y="1544370"/>
                <a:ext cx="1080120" cy="457200"/>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Textfeld 42">
                <a:hlinkClick r:id="rId3" action="ppaction://hlinksldjump"/>
              </p:cNvPr>
              <p:cNvSpPr txBox="1"/>
              <p:nvPr/>
            </p:nvSpPr>
            <p:spPr>
              <a:xfrm>
                <a:off x="179512" y="1628800"/>
                <a:ext cx="1368152"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Overview</a:t>
                </a:r>
                <a:endParaRPr lang="en-US" dirty="0">
                  <a:latin typeface="Calibri" panose="020F0502020204030204" pitchFamily="34" charset="0"/>
                </a:endParaRPr>
              </a:p>
            </p:txBody>
          </p:sp>
        </p:grpSp>
        <p:grpSp>
          <p:nvGrpSpPr>
            <p:cNvPr id="30" name="Gruppieren 29"/>
            <p:cNvGrpSpPr/>
            <p:nvPr/>
          </p:nvGrpSpPr>
          <p:grpSpPr>
            <a:xfrm>
              <a:off x="-36512" y="2570400"/>
              <a:ext cx="2039214" cy="457200"/>
              <a:chOff x="179512" y="1544370"/>
              <a:chExt cx="1368152" cy="457200"/>
            </a:xfrm>
          </p:grpSpPr>
          <p:sp>
            <p:nvSpPr>
              <p:cNvPr id="40" name="Abgerundetes Rechteck 39"/>
              <p:cNvSpPr/>
              <p:nvPr/>
            </p:nvSpPr>
            <p:spPr>
              <a:xfrm>
                <a:off x="251520" y="1544370"/>
                <a:ext cx="1080120" cy="457200"/>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Textfeld 40">
                <a:hlinkClick r:id="rId8" action="ppaction://hlinksldjump"/>
              </p:cNvPr>
              <p:cNvSpPr txBox="1"/>
              <p:nvPr/>
            </p:nvSpPr>
            <p:spPr>
              <a:xfrm>
                <a:off x="179512" y="1628800"/>
                <a:ext cx="1368152"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Euro-Argo</a:t>
                </a:r>
                <a:endParaRPr lang="en-US" dirty="0">
                  <a:latin typeface="Calibri" panose="020F0502020204030204" pitchFamily="34" charset="0"/>
                </a:endParaRPr>
              </a:p>
            </p:txBody>
          </p:sp>
        </p:grpSp>
        <p:grpSp>
          <p:nvGrpSpPr>
            <p:cNvPr id="31" name="Gruppieren 30"/>
            <p:cNvGrpSpPr/>
            <p:nvPr/>
          </p:nvGrpSpPr>
          <p:grpSpPr>
            <a:xfrm>
              <a:off x="-36512" y="1988840"/>
              <a:ext cx="2039214" cy="457200"/>
              <a:chOff x="179512" y="1544370"/>
              <a:chExt cx="1368152" cy="457200"/>
            </a:xfrm>
          </p:grpSpPr>
          <p:sp>
            <p:nvSpPr>
              <p:cNvPr id="38" name="Abgerundetes Rechteck 37"/>
              <p:cNvSpPr/>
              <p:nvPr/>
            </p:nvSpPr>
            <p:spPr>
              <a:xfrm>
                <a:off x="251520" y="1544370"/>
                <a:ext cx="1080120" cy="457200"/>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Textfeld 38">
                <a:hlinkClick r:id="rId9" action="ppaction://hlinksldjump"/>
              </p:cNvPr>
              <p:cNvSpPr txBox="1"/>
              <p:nvPr/>
            </p:nvSpPr>
            <p:spPr>
              <a:xfrm>
                <a:off x="179512" y="1628800"/>
                <a:ext cx="1368152"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Data System</a:t>
                </a:r>
                <a:endParaRPr lang="en-US" dirty="0">
                  <a:latin typeface="Calibri" panose="020F0502020204030204" pitchFamily="34" charset="0"/>
                </a:endParaRPr>
              </a:p>
            </p:txBody>
          </p:sp>
        </p:grpSp>
        <p:grpSp>
          <p:nvGrpSpPr>
            <p:cNvPr id="33" name="Gruppieren 32"/>
            <p:cNvGrpSpPr/>
            <p:nvPr/>
          </p:nvGrpSpPr>
          <p:grpSpPr>
            <a:xfrm>
              <a:off x="-36512" y="3150000"/>
              <a:ext cx="2039214" cy="457200"/>
              <a:chOff x="179512" y="1544370"/>
              <a:chExt cx="1368152" cy="457200"/>
            </a:xfrm>
          </p:grpSpPr>
          <p:sp>
            <p:nvSpPr>
              <p:cNvPr id="36" name="Abgerundetes Rechteck 35"/>
              <p:cNvSpPr/>
              <p:nvPr/>
            </p:nvSpPr>
            <p:spPr>
              <a:xfrm>
                <a:off x="251520" y="1544370"/>
                <a:ext cx="1080120" cy="457200"/>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Textfeld 36">
                <a:hlinkClick r:id="rId10" action="ppaction://hlinksldjump"/>
              </p:cNvPr>
              <p:cNvSpPr txBox="1"/>
              <p:nvPr/>
            </p:nvSpPr>
            <p:spPr>
              <a:xfrm>
                <a:off x="179512" y="1628800"/>
                <a:ext cx="1368152"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Pilot Extensions</a:t>
                </a:r>
                <a:endParaRPr lang="en-US" dirty="0">
                  <a:latin typeface="Calibri" panose="020F0502020204030204" pitchFamily="34" charset="0"/>
                </a:endParaRPr>
              </a:p>
            </p:txBody>
          </p:sp>
        </p:grpSp>
        <p:sp>
          <p:nvSpPr>
            <p:cNvPr id="34" name="Abgerundetes Rechteck 33"/>
            <p:cNvSpPr/>
            <p:nvPr/>
          </p:nvSpPr>
          <p:spPr>
            <a:xfrm>
              <a:off x="81774" y="4309200"/>
              <a:ext cx="1609906" cy="457200"/>
            </a:xfrm>
            <a:prstGeom prst="round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Textfeld 34">
              <a:hlinkClick r:id="rId11" action="ppaction://hlinksldjump"/>
            </p:cNvPr>
            <p:cNvSpPr txBox="1"/>
            <p:nvPr/>
          </p:nvSpPr>
          <p:spPr>
            <a:xfrm>
              <a:off x="12506" y="4427820"/>
              <a:ext cx="2039214"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Argo Science</a:t>
              </a:r>
              <a:endParaRPr lang="en-US" dirty="0">
                <a:latin typeface="Calibri" panose="020F0502020204030204" pitchFamily="34" charset="0"/>
              </a:endParaRPr>
            </a:p>
          </p:txBody>
        </p:sp>
      </p:grpSp>
    </p:spTree>
    <p:extLst>
      <p:ext uri="{BB962C8B-B14F-4D97-AF65-F5344CB8AC3E}">
        <p14:creationId xmlns:p14="http://schemas.microsoft.com/office/powerpoint/2010/main" val="40470245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Interaktive Schaltfläche: Zurück oder Vorherige(r) 21">
            <a:hlinkClick r:id="" action="ppaction://hlinkshowjump?jump=previousslide" highlightClick="1"/>
          </p:cNvPr>
          <p:cNvSpPr/>
          <p:nvPr/>
        </p:nvSpPr>
        <p:spPr>
          <a:xfrm>
            <a:off x="107504" y="6087961"/>
            <a:ext cx="684076" cy="293367"/>
          </a:xfrm>
          <a:prstGeom prst="actionButtonBackPrevious">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Interaktive Schaltfläche: Nächste(r) oder Weiter 22">
            <a:hlinkClick r:id="" action="ppaction://hlinkshowjump?jump=nextslide" highlightClick="1"/>
          </p:cNvPr>
          <p:cNvSpPr>
            <a:spLocks/>
          </p:cNvSpPr>
          <p:nvPr/>
        </p:nvSpPr>
        <p:spPr>
          <a:xfrm>
            <a:off x="863664" y="6093296"/>
            <a:ext cx="684000" cy="288000"/>
          </a:xfrm>
          <a:prstGeom prst="actionButtonForwardNex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4" name="Grafik 23">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261" y="5360151"/>
            <a:ext cx="526355" cy="517121"/>
          </a:xfrm>
          <a:prstGeom prst="rect">
            <a:avLst/>
          </a:prstGeom>
        </p:spPr>
      </p:pic>
      <p:sp>
        <p:nvSpPr>
          <p:cNvPr id="2" name="Titel 1"/>
          <p:cNvSpPr>
            <a:spLocks noGrp="1"/>
          </p:cNvSpPr>
          <p:nvPr>
            <p:ph type="title"/>
          </p:nvPr>
        </p:nvSpPr>
        <p:spPr/>
        <p:txBody>
          <a:bodyPr/>
          <a:lstStyle/>
          <a:p>
            <a:pPr algn="l"/>
            <a:r>
              <a:rPr lang="de-DE" sz="2800" dirty="0" err="1" smtClean="0">
                <a:latin typeface="Calibri" panose="020F0502020204030204" pitchFamily="34" charset="0"/>
              </a:rPr>
              <a:t>Closure</a:t>
            </a:r>
            <a:r>
              <a:rPr lang="de-DE" sz="2800" dirty="0" smtClean="0">
                <a:latin typeface="Calibri" panose="020F0502020204030204" pitchFamily="34" charset="0"/>
              </a:rPr>
              <a:t> </a:t>
            </a:r>
            <a:r>
              <a:rPr lang="de-DE" sz="2800" dirty="0" err="1" smtClean="0">
                <a:latin typeface="Calibri" panose="020F0502020204030204" pitchFamily="34" charset="0"/>
              </a:rPr>
              <a:t>of</a:t>
            </a:r>
            <a:r>
              <a:rPr lang="de-DE" sz="2800" dirty="0" smtClean="0">
                <a:latin typeface="Calibri" panose="020F0502020204030204" pitchFamily="34" charset="0"/>
              </a:rPr>
              <a:t> </a:t>
            </a:r>
            <a:r>
              <a:rPr lang="de-DE" sz="2800" dirty="0" err="1" smtClean="0">
                <a:latin typeface="Calibri" panose="020F0502020204030204" pitchFamily="34" charset="0"/>
              </a:rPr>
              <a:t>sea</a:t>
            </a:r>
            <a:r>
              <a:rPr lang="de-DE" sz="2800" dirty="0" smtClean="0">
                <a:latin typeface="Calibri" panose="020F0502020204030204" pitchFamily="34" charset="0"/>
              </a:rPr>
              <a:t> </a:t>
            </a:r>
            <a:r>
              <a:rPr lang="de-DE" sz="2800" dirty="0" err="1" smtClean="0">
                <a:latin typeface="Calibri" panose="020F0502020204030204" pitchFamily="34" charset="0"/>
              </a:rPr>
              <a:t>level</a:t>
            </a:r>
            <a:r>
              <a:rPr lang="de-DE" sz="2800" dirty="0" smtClean="0">
                <a:latin typeface="Calibri" panose="020F0502020204030204" pitchFamily="34" charset="0"/>
              </a:rPr>
              <a:t> </a:t>
            </a:r>
            <a:r>
              <a:rPr lang="de-DE" sz="2800" dirty="0" err="1" smtClean="0">
                <a:latin typeface="Calibri" panose="020F0502020204030204" pitchFamily="34" charset="0"/>
              </a:rPr>
              <a:t>budget</a:t>
            </a:r>
            <a:endParaRPr lang="de-DE" sz="2800" dirty="0">
              <a:latin typeface="Calibri" panose="020F0502020204030204" pitchFamily="34" charset="0"/>
            </a:endParaRPr>
          </a:p>
        </p:txBody>
      </p:sp>
      <p:sp>
        <p:nvSpPr>
          <p:cNvPr id="28" name="Text Box 2"/>
          <p:cNvSpPr txBox="1">
            <a:spLocks noChangeArrowheads="1"/>
          </p:cNvSpPr>
          <p:nvPr/>
        </p:nvSpPr>
        <p:spPr bwMode="auto">
          <a:xfrm>
            <a:off x="7092280" y="5674528"/>
            <a:ext cx="1920875" cy="242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charset="0"/>
              </a:defRPr>
            </a:lvl5pPr>
            <a:lvl6pPr marL="2514600" indent="-228600" defTabSz="457200" fontAlgn="base">
              <a:lnSpc>
                <a:spcPct val="58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charset="0"/>
              </a:defRPr>
            </a:lvl6pPr>
            <a:lvl7pPr marL="2971800" indent="-228600" defTabSz="457200" fontAlgn="base">
              <a:lnSpc>
                <a:spcPct val="58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charset="0"/>
              </a:defRPr>
            </a:lvl7pPr>
            <a:lvl8pPr marL="3429000" indent="-228600" defTabSz="457200" fontAlgn="base">
              <a:lnSpc>
                <a:spcPct val="58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charset="0"/>
              </a:defRPr>
            </a:lvl8pPr>
            <a:lvl9pPr marL="3886200" indent="-228600" defTabSz="457200" fontAlgn="base">
              <a:lnSpc>
                <a:spcPct val="58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charset="0"/>
              </a:defRPr>
            </a:lvl9pPr>
          </a:lstStyle>
          <a:p>
            <a:pPr>
              <a:lnSpc>
                <a:spcPct val="100000"/>
              </a:lnSpc>
            </a:pPr>
            <a:r>
              <a:rPr lang="en-GB" altLang="de-DE" sz="1000" dirty="0">
                <a:latin typeface="Calibri" panose="020F0502020204030204" pitchFamily="34" charset="0"/>
                <a:hlinkClick r:id="rId5"/>
              </a:rPr>
              <a:t>Von </a:t>
            </a:r>
            <a:r>
              <a:rPr lang="en-GB" altLang="de-DE" sz="1000" dirty="0" err="1">
                <a:latin typeface="Calibri" panose="020F0502020204030204" pitchFamily="34" charset="0"/>
                <a:hlinkClick r:id="rId5"/>
              </a:rPr>
              <a:t>Schuckmann</a:t>
            </a:r>
            <a:r>
              <a:rPr lang="en-GB" altLang="de-DE" sz="1000" dirty="0">
                <a:latin typeface="Calibri" panose="020F0502020204030204" pitchFamily="34" charset="0"/>
                <a:hlinkClick r:id="rId5"/>
              </a:rPr>
              <a:t> et al. (</a:t>
            </a:r>
            <a:r>
              <a:rPr lang="en-GB" altLang="de-DE" sz="1000" dirty="0" smtClean="0">
                <a:latin typeface="Calibri" panose="020F0502020204030204" pitchFamily="34" charset="0"/>
                <a:hlinkClick r:id="rId5"/>
              </a:rPr>
              <a:t>2013)</a:t>
            </a:r>
            <a:endParaRPr lang="en-GB" altLang="de-DE" sz="1000" dirty="0">
              <a:latin typeface="Calibri" panose="020F0502020204030204" pitchFamily="34" charset="0"/>
            </a:endParaRPr>
          </a:p>
        </p:txBody>
      </p:sp>
      <p:pic>
        <p:nvPicPr>
          <p:cNvPr id="16998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44340" y="980728"/>
            <a:ext cx="6572250" cy="4760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feld 7"/>
          <p:cNvSpPr txBox="1"/>
          <p:nvPr/>
        </p:nvSpPr>
        <p:spPr>
          <a:xfrm>
            <a:off x="2244340" y="5917416"/>
            <a:ext cx="6288100" cy="584775"/>
          </a:xfrm>
          <a:prstGeom prst="rect">
            <a:avLst/>
          </a:prstGeom>
          <a:noFill/>
        </p:spPr>
        <p:txBody>
          <a:bodyPr wrap="square" rtlCol="0">
            <a:spAutoFit/>
          </a:bodyPr>
          <a:lstStyle/>
          <a:p>
            <a:r>
              <a:rPr lang="en-US" sz="1600" dirty="0" smtClean="0">
                <a:latin typeface="Calibri" panose="020F0502020204030204" pitchFamily="34" charset="0"/>
              </a:rPr>
              <a:t>The global and tropical budgets are nearly closed as shown above, but issues remain regionally in the extra-tropics. </a:t>
            </a:r>
            <a:endParaRPr lang="en-US" sz="1600" dirty="0">
              <a:latin typeface="Calibri" panose="020F0502020204030204" pitchFamily="34" charset="0"/>
            </a:endParaRPr>
          </a:p>
        </p:txBody>
      </p:sp>
      <p:grpSp>
        <p:nvGrpSpPr>
          <p:cNvPr id="27" name="Gruppieren 26"/>
          <p:cNvGrpSpPr/>
          <p:nvPr/>
        </p:nvGrpSpPr>
        <p:grpSpPr>
          <a:xfrm>
            <a:off x="-36512" y="1412776"/>
            <a:ext cx="2088232" cy="3384376"/>
            <a:chOff x="-36512" y="1412776"/>
            <a:chExt cx="2088232" cy="3384376"/>
          </a:xfrm>
        </p:grpSpPr>
        <p:grpSp>
          <p:nvGrpSpPr>
            <p:cNvPr id="29" name="Gruppieren 28"/>
            <p:cNvGrpSpPr/>
            <p:nvPr/>
          </p:nvGrpSpPr>
          <p:grpSpPr>
            <a:xfrm>
              <a:off x="12506" y="3729600"/>
              <a:ext cx="2039214" cy="457200"/>
              <a:chOff x="212399" y="1544370"/>
              <a:chExt cx="1368152" cy="457200"/>
            </a:xfrm>
          </p:grpSpPr>
          <p:sp>
            <p:nvSpPr>
              <p:cNvPr id="44" name="Abgerundetes Rechteck 43"/>
              <p:cNvSpPr/>
              <p:nvPr/>
            </p:nvSpPr>
            <p:spPr>
              <a:xfrm>
                <a:off x="251520" y="1544370"/>
                <a:ext cx="1080120" cy="457200"/>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Textfeld 44">
                <a:hlinkClick r:id="rId7" action="ppaction://hlinksldjump"/>
              </p:cNvPr>
              <p:cNvSpPr txBox="1"/>
              <p:nvPr/>
            </p:nvSpPr>
            <p:spPr>
              <a:xfrm>
                <a:off x="212399" y="1628800"/>
                <a:ext cx="1368152"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Argo Products</a:t>
                </a:r>
                <a:endParaRPr lang="en-US" dirty="0">
                  <a:latin typeface="Calibri" panose="020F0502020204030204" pitchFamily="34" charset="0"/>
                </a:endParaRPr>
              </a:p>
            </p:txBody>
          </p:sp>
        </p:grpSp>
        <p:grpSp>
          <p:nvGrpSpPr>
            <p:cNvPr id="30" name="Gruppieren 29"/>
            <p:cNvGrpSpPr/>
            <p:nvPr/>
          </p:nvGrpSpPr>
          <p:grpSpPr>
            <a:xfrm>
              <a:off x="-36512" y="1412776"/>
              <a:ext cx="2039214" cy="457200"/>
              <a:chOff x="179512" y="1544370"/>
              <a:chExt cx="1368152" cy="457200"/>
            </a:xfrm>
          </p:grpSpPr>
          <p:sp>
            <p:nvSpPr>
              <p:cNvPr id="42" name="Abgerundetes Rechteck 41">
                <a:hlinkClick r:id="rId3" action="ppaction://hlinksldjump"/>
              </p:cNvPr>
              <p:cNvSpPr/>
              <p:nvPr/>
            </p:nvSpPr>
            <p:spPr>
              <a:xfrm>
                <a:off x="251520" y="1544370"/>
                <a:ext cx="1080120" cy="457200"/>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Textfeld 42">
                <a:hlinkClick r:id="rId3" action="ppaction://hlinksldjump"/>
              </p:cNvPr>
              <p:cNvSpPr txBox="1"/>
              <p:nvPr/>
            </p:nvSpPr>
            <p:spPr>
              <a:xfrm>
                <a:off x="179512" y="1628800"/>
                <a:ext cx="1368152"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Overview</a:t>
                </a:r>
                <a:endParaRPr lang="en-US" dirty="0">
                  <a:latin typeface="Calibri" panose="020F0502020204030204" pitchFamily="34" charset="0"/>
                </a:endParaRPr>
              </a:p>
            </p:txBody>
          </p:sp>
        </p:grpSp>
        <p:grpSp>
          <p:nvGrpSpPr>
            <p:cNvPr id="31" name="Gruppieren 30"/>
            <p:cNvGrpSpPr/>
            <p:nvPr/>
          </p:nvGrpSpPr>
          <p:grpSpPr>
            <a:xfrm>
              <a:off x="-36512" y="2570400"/>
              <a:ext cx="2039214" cy="457200"/>
              <a:chOff x="179512" y="1544370"/>
              <a:chExt cx="1368152" cy="457200"/>
            </a:xfrm>
          </p:grpSpPr>
          <p:sp>
            <p:nvSpPr>
              <p:cNvPr id="40" name="Abgerundetes Rechteck 39"/>
              <p:cNvSpPr/>
              <p:nvPr/>
            </p:nvSpPr>
            <p:spPr>
              <a:xfrm>
                <a:off x="251520" y="1544370"/>
                <a:ext cx="1080120" cy="457200"/>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Textfeld 40">
                <a:hlinkClick r:id="rId8" action="ppaction://hlinksldjump"/>
              </p:cNvPr>
              <p:cNvSpPr txBox="1"/>
              <p:nvPr/>
            </p:nvSpPr>
            <p:spPr>
              <a:xfrm>
                <a:off x="179512" y="1628800"/>
                <a:ext cx="1368152"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Euro-Argo</a:t>
                </a:r>
                <a:endParaRPr lang="en-US" dirty="0">
                  <a:latin typeface="Calibri" panose="020F0502020204030204" pitchFamily="34" charset="0"/>
                </a:endParaRPr>
              </a:p>
            </p:txBody>
          </p:sp>
        </p:grpSp>
        <p:grpSp>
          <p:nvGrpSpPr>
            <p:cNvPr id="32" name="Gruppieren 31"/>
            <p:cNvGrpSpPr/>
            <p:nvPr/>
          </p:nvGrpSpPr>
          <p:grpSpPr>
            <a:xfrm>
              <a:off x="-36512" y="1988840"/>
              <a:ext cx="2039214" cy="457200"/>
              <a:chOff x="179512" y="1544370"/>
              <a:chExt cx="1368152" cy="457200"/>
            </a:xfrm>
          </p:grpSpPr>
          <p:sp>
            <p:nvSpPr>
              <p:cNvPr id="38" name="Abgerundetes Rechteck 37"/>
              <p:cNvSpPr/>
              <p:nvPr/>
            </p:nvSpPr>
            <p:spPr>
              <a:xfrm>
                <a:off x="251520" y="1544370"/>
                <a:ext cx="1080120" cy="457200"/>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Textfeld 38">
                <a:hlinkClick r:id="rId9" action="ppaction://hlinksldjump"/>
              </p:cNvPr>
              <p:cNvSpPr txBox="1"/>
              <p:nvPr/>
            </p:nvSpPr>
            <p:spPr>
              <a:xfrm>
                <a:off x="179512" y="1628800"/>
                <a:ext cx="1368152"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Data System</a:t>
                </a:r>
                <a:endParaRPr lang="en-US" dirty="0">
                  <a:latin typeface="Calibri" panose="020F0502020204030204" pitchFamily="34" charset="0"/>
                </a:endParaRPr>
              </a:p>
            </p:txBody>
          </p:sp>
        </p:grpSp>
        <p:grpSp>
          <p:nvGrpSpPr>
            <p:cNvPr id="33" name="Gruppieren 32"/>
            <p:cNvGrpSpPr/>
            <p:nvPr/>
          </p:nvGrpSpPr>
          <p:grpSpPr>
            <a:xfrm>
              <a:off x="-36512" y="3150000"/>
              <a:ext cx="2039214" cy="457200"/>
              <a:chOff x="179512" y="1544370"/>
              <a:chExt cx="1368152" cy="457200"/>
            </a:xfrm>
          </p:grpSpPr>
          <p:sp>
            <p:nvSpPr>
              <p:cNvPr id="36" name="Abgerundetes Rechteck 35"/>
              <p:cNvSpPr/>
              <p:nvPr/>
            </p:nvSpPr>
            <p:spPr>
              <a:xfrm>
                <a:off x="251520" y="1544370"/>
                <a:ext cx="1080120" cy="457200"/>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Textfeld 36">
                <a:hlinkClick r:id="rId10" action="ppaction://hlinksldjump"/>
              </p:cNvPr>
              <p:cNvSpPr txBox="1"/>
              <p:nvPr/>
            </p:nvSpPr>
            <p:spPr>
              <a:xfrm>
                <a:off x="179512" y="1628800"/>
                <a:ext cx="1368152"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Pilot Extensions</a:t>
                </a:r>
                <a:endParaRPr lang="en-US" dirty="0">
                  <a:latin typeface="Calibri" panose="020F0502020204030204" pitchFamily="34" charset="0"/>
                </a:endParaRPr>
              </a:p>
            </p:txBody>
          </p:sp>
        </p:grpSp>
        <p:sp>
          <p:nvSpPr>
            <p:cNvPr id="34" name="Abgerundetes Rechteck 33"/>
            <p:cNvSpPr/>
            <p:nvPr/>
          </p:nvSpPr>
          <p:spPr>
            <a:xfrm>
              <a:off x="81774" y="4309200"/>
              <a:ext cx="1609906" cy="457200"/>
            </a:xfrm>
            <a:prstGeom prst="round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Textfeld 34">
              <a:hlinkClick r:id="rId11" action="ppaction://hlinksldjump"/>
            </p:cNvPr>
            <p:cNvSpPr txBox="1"/>
            <p:nvPr/>
          </p:nvSpPr>
          <p:spPr>
            <a:xfrm>
              <a:off x="12506" y="4427820"/>
              <a:ext cx="2039214"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Argo Science</a:t>
              </a:r>
              <a:endParaRPr lang="en-US" dirty="0">
                <a:latin typeface="Calibri" panose="020F0502020204030204" pitchFamily="34" charset="0"/>
              </a:endParaRPr>
            </a:p>
          </p:txBody>
        </p:sp>
      </p:grpSp>
    </p:spTree>
    <p:extLst>
      <p:ext uri="{BB962C8B-B14F-4D97-AF65-F5344CB8AC3E}">
        <p14:creationId xmlns:p14="http://schemas.microsoft.com/office/powerpoint/2010/main" val="13718406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Interaktive Schaltfläche: Zurück oder Vorherige(r) 21">
            <a:hlinkClick r:id="" action="ppaction://hlinkshowjump?jump=previousslide" highlightClick="1"/>
          </p:cNvPr>
          <p:cNvSpPr/>
          <p:nvPr/>
        </p:nvSpPr>
        <p:spPr>
          <a:xfrm>
            <a:off x="107504" y="6087961"/>
            <a:ext cx="684076" cy="293367"/>
          </a:xfrm>
          <a:prstGeom prst="actionButtonBackPrevious">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Interaktive Schaltfläche: Nächste(r) oder Weiter 22">
            <a:hlinkClick r:id="" action="ppaction://hlinkshowjump?jump=nextslide" highlightClick="1"/>
          </p:cNvPr>
          <p:cNvSpPr>
            <a:spLocks/>
          </p:cNvSpPr>
          <p:nvPr/>
        </p:nvSpPr>
        <p:spPr>
          <a:xfrm>
            <a:off x="863664" y="6093296"/>
            <a:ext cx="684000" cy="288000"/>
          </a:xfrm>
          <a:prstGeom prst="actionButtonForwardNex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4" name="Grafik 23">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261" y="5360151"/>
            <a:ext cx="526355" cy="517121"/>
          </a:xfrm>
          <a:prstGeom prst="rect">
            <a:avLst/>
          </a:prstGeom>
        </p:spPr>
      </p:pic>
      <p:sp>
        <p:nvSpPr>
          <p:cNvPr id="2" name="Titel 1"/>
          <p:cNvSpPr>
            <a:spLocks noGrp="1"/>
          </p:cNvSpPr>
          <p:nvPr>
            <p:ph type="title"/>
          </p:nvPr>
        </p:nvSpPr>
        <p:spPr/>
        <p:txBody>
          <a:bodyPr/>
          <a:lstStyle/>
          <a:p>
            <a:pPr algn="l"/>
            <a:r>
              <a:rPr lang="de-DE" dirty="0" smtClean="0"/>
              <a:t>Impact </a:t>
            </a:r>
            <a:r>
              <a:rPr lang="de-DE" dirty="0" err="1" smtClean="0"/>
              <a:t>of</a:t>
            </a:r>
            <a:r>
              <a:rPr lang="de-DE" dirty="0" smtClean="0"/>
              <a:t> Argo on </a:t>
            </a:r>
            <a:r>
              <a:rPr lang="de-DE" dirty="0" err="1" smtClean="0"/>
              <a:t>ocean</a:t>
            </a:r>
            <a:r>
              <a:rPr lang="de-DE" dirty="0" smtClean="0"/>
              <a:t> </a:t>
            </a:r>
            <a:r>
              <a:rPr lang="de-DE" dirty="0" err="1" smtClean="0"/>
              <a:t>heat</a:t>
            </a:r>
            <a:r>
              <a:rPr lang="de-DE" dirty="0" smtClean="0"/>
              <a:t> </a:t>
            </a:r>
            <a:r>
              <a:rPr lang="de-DE" dirty="0" err="1" smtClean="0"/>
              <a:t>content</a:t>
            </a:r>
            <a:r>
              <a:rPr lang="de-DE" dirty="0" smtClean="0"/>
              <a:t> </a:t>
            </a:r>
            <a:r>
              <a:rPr lang="de-DE" dirty="0" err="1" smtClean="0"/>
              <a:t>estimates</a:t>
            </a:r>
            <a:endParaRPr lang="de-DE" dirty="0"/>
          </a:p>
        </p:txBody>
      </p:sp>
      <p:pic>
        <p:nvPicPr>
          <p:cNvPr id="17203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b="1401"/>
          <a:stretch/>
        </p:blipFill>
        <p:spPr bwMode="auto">
          <a:xfrm>
            <a:off x="1763688" y="978397"/>
            <a:ext cx="3699602" cy="52562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203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52120" y="3645024"/>
            <a:ext cx="3189535" cy="2313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feld 2"/>
          <p:cNvSpPr txBox="1"/>
          <p:nvPr/>
        </p:nvSpPr>
        <p:spPr>
          <a:xfrm>
            <a:off x="5652120" y="1052736"/>
            <a:ext cx="3312368" cy="2554545"/>
          </a:xfrm>
          <a:prstGeom prst="rect">
            <a:avLst/>
          </a:prstGeom>
          <a:noFill/>
        </p:spPr>
        <p:txBody>
          <a:bodyPr wrap="square" rtlCol="0">
            <a:spAutoFit/>
          </a:bodyPr>
          <a:lstStyle/>
          <a:p>
            <a:r>
              <a:rPr lang="en-US" sz="1600" dirty="0" smtClean="0">
                <a:latin typeface="Calibri" panose="020F0502020204030204" pitchFamily="34" charset="0"/>
              </a:rPr>
              <a:t>The Argo data enable near real time tracking of the warming of the Earth:</a:t>
            </a:r>
          </a:p>
          <a:p>
            <a:r>
              <a:rPr lang="en-US" sz="1600" dirty="0" smtClean="0">
                <a:latin typeface="Calibri" panose="020F0502020204030204" pitchFamily="34" charset="0"/>
              </a:rPr>
              <a:t>Shows robust results across different analysis of 0.64-0.7 W/m</a:t>
            </a:r>
            <a:r>
              <a:rPr lang="en-US" sz="1600" baseline="30000" dirty="0" smtClean="0">
                <a:latin typeface="Calibri" panose="020F0502020204030204" pitchFamily="34" charset="0"/>
              </a:rPr>
              <a:t>2.</a:t>
            </a:r>
            <a:endParaRPr lang="en-US" sz="1600" dirty="0" smtClean="0">
              <a:latin typeface="Calibri" panose="020F0502020204030204" pitchFamily="34" charset="0"/>
            </a:endParaRPr>
          </a:p>
          <a:p>
            <a:r>
              <a:rPr lang="en-US" sz="1600" dirty="0" smtClean="0">
                <a:latin typeface="Calibri" panose="020F0502020204030204" pitchFamily="34" charset="0"/>
              </a:rPr>
              <a:t>The Southern hemisphere dominates warming and warming occurs down to current Argo sampling depth of 2000 m. </a:t>
            </a:r>
          </a:p>
          <a:p>
            <a:r>
              <a:rPr lang="en-US" sz="1600" dirty="0" smtClean="0">
                <a:latin typeface="Calibri" panose="020F0502020204030204" pitchFamily="34" charset="0"/>
              </a:rPr>
              <a:t>Observed trends agree with CMIP5 projections. </a:t>
            </a:r>
            <a:r>
              <a:rPr lang="de-DE" sz="1600" dirty="0" smtClean="0">
                <a:latin typeface="Calibri" panose="020F0502020204030204" pitchFamily="34" charset="0"/>
              </a:rPr>
              <a:t> </a:t>
            </a:r>
            <a:endParaRPr lang="de-DE" sz="1600" dirty="0">
              <a:latin typeface="Calibri" panose="020F0502020204030204" pitchFamily="34" charset="0"/>
            </a:endParaRPr>
          </a:p>
        </p:txBody>
      </p:sp>
      <p:sp>
        <p:nvSpPr>
          <p:cNvPr id="4" name="Textfeld 3"/>
          <p:cNvSpPr txBox="1"/>
          <p:nvPr/>
        </p:nvSpPr>
        <p:spPr>
          <a:xfrm>
            <a:off x="5774953" y="5877272"/>
            <a:ext cx="3189535" cy="276999"/>
          </a:xfrm>
          <a:prstGeom prst="rect">
            <a:avLst/>
          </a:prstGeom>
          <a:noFill/>
        </p:spPr>
        <p:txBody>
          <a:bodyPr wrap="square" rtlCol="0">
            <a:spAutoFit/>
          </a:bodyPr>
          <a:lstStyle/>
          <a:p>
            <a:r>
              <a:rPr lang="de-DE" sz="1200" dirty="0" err="1" smtClean="0">
                <a:latin typeface="Calibri" panose="020F0502020204030204" pitchFamily="34" charset="0"/>
                <a:hlinkClick r:id="rId7"/>
              </a:rPr>
              <a:t>Wijfells</a:t>
            </a:r>
            <a:r>
              <a:rPr lang="de-DE" sz="1200" dirty="0" smtClean="0">
                <a:latin typeface="Calibri" panose="020F0502020204030204" pitchFamily="34" charset="0"/>
                <a:hlinkClick r:id="rId7"/>
              </a:rPr>
              <a:t> et al., NCC, 2015</a:t>
            </a:r>
            <a:endParaRPr lang="de-DE" sz="1200" dirty="0">
              <a:latin typeface="Calibri" panose="020F0502020204030204" pitchFamily="34" charset="0"/>
            </a:endParaRPr>
          </a:p>
        </p:txBody>
      </p:sp>
      <p:grpSp>
        <p:nvGrpSpPr>
          <p:cNvPr id="28" name="Gruppieren 27"/>
          <p:cNvGrpSpPr/>
          <p:nvPr/>
        </p:nvGrpSpPr>
        <p:grpSpPr>
          <a:xfrm>
            <a:off x="-36512" y="1412776"/>
            <a:ext cx="2088232" cy="3384376"/>
            <a:chOff x="-36512" y="1412776"/>
            <a:chExt cx="2088232" cy="3384376"/>
          </a:xfrm>
        </p:grpSpPr>
        <p:grpSp>
          <p:nvGrpSpPr>
            <p:cNvPr id="29" name="Gruppieren 28"/>
            <p:cNvGrpSpPr/>
            <p:nvPr/>
          </p:nvGrpSpPr>
          <p:grpSpPr>
            <a:xfrm>
              <a:off x="12506" y="3729600"/>
              <a:ext cx="2039214" cy="457200"/>
              <a:chOff x="212399" y="1544370"/>
              <a:chExt cx="1368152" cy="457200"/>
            </a:xfrm>
          </p:grpSpPr>
          <p:sp>
            <p:nvSpPr>
              <p:cNvPr id="44" name="Abgerundetes Rechteck 43"/>
              <p:cNvSpPr/>
              <p:nvPr/>
            </p:nvSpPr>
            <p:spPr>
              <a:xfrm>
                <a:off x="251520" y="1544370"/>
                <a:ext cx="1080120" cy="457200"/>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Textfeld 44">
                <a:hlinkClick r:id="rId8" action="ppaction://hlinksldjump"/>
              </p:cNvPr>
              <p:cNvSpPr txBox="1"/>
              <p:nvPr/>
            </p:nvSpPr>
            <p:spPr>
              <a:xfrm>
                <a:off x="212399" y="1628800"/>
                <a:ext cx="1368152"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Argo Products</a:t>
                </a:r>
                <a:endParaRPr lang="en-US" dirty="0">
                  <a:latin typeface="Calibri" panose="020F0502020204030204" pitchFamily="34" charset="0"/>
                </a:endParaRPr>
              </a:p>
            </p:txBody>
          </p:sp>
        </p:grpSp>
        <p:grpSp>
          <p:nvGrpSpPr>
            <p:cNvPr id="30" name="Gruppieren 29"/>
            <p:cNvGrpSpPr/>
            <p:nvPr/>
          </p:nvGrpSpPr>
          <p:grpSpPr>
            <a:xfrm>
              <a:off x="-36512" y="1412776"/>
              <a:ext cx="2039214" cy="457200"/>
              <a:chOff x="179512" y="1544370"/>
              <a:chExt cx="1368152" cy="457200"/>
            </a:xfrm>
          </p:grpSpPr>
          <p:sp>
            <p:nvSpPr>
              <p:cNvPr id="42" name="Abgerundetes Rechteck 41">
                <a:hlinkClick r:id="rId3" action="ppaction://hlinksldjump"/>
              </p:cNvPr>
              <p:cNvSpPr/>
              <p:nvPr/>
            </p:nvSpPr>
            <p:spPr>
              <a:xfrm>
                <a:off x="251520" y="1544370"/>
                <a:ext cx="1080120" cy="457200"/>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Textfeld 42">
                <a:hlinkClick r:id="rId3" action="ppaction://hlinksldjump"/>
              </p:cNvPr>
              <p:cNvSpPr txBox="1"/>
              <p:nvPr/>
            </p:nvSpPr>
            <p:spPr>
              <a:xfrm>
                <a:off x="179512" y="1628800"/>
                <a:ext cx="1368152"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Overview</a:t>
                </a:r>
                <a:endParaRPr lang="en-US" dirty="0">
                  <a:latin typeface="Calibri" panose="020F0502020204030204" pitchFamily="34" charset="0"/>
                </a:endParaRPr>
              </a:p>
            </p:txBody>
          </p:sp>
        </p:grpSp>
        <p:grpSp>
          <p:nvGrpSpPr>
            <p:cNvPr id="31" name="Gruppieren 30"/>
            <p:cNvGrpSpPr/>
            <p:nvPr/>
          </p:nvGrpSpPr>
          <p:grpSpPr>
            <a:xfrm>
              <a:off x="-36512" y="2570400"/>
              <a:ext cx="2039214" cy="457200"/>
              <a:chOff x="179512" y="1544370"/>
              <a:chExt cx="1368152" cy="457200"/>
            </a:xfrm>
          </p:grpSpPr>
          <p:sp>
            <p:nvSpPr>
              <p:cNvPr id="40" name="Abgerundetes Rechteck 39"/>
              <p:cNvSpPr/>
              <p:nvPr/>
            </p:nvSpPr>
            <p:spPr>
              <a:xfrm>
                <a:off x="251520" y="1544370"/>
                <a:ext cx="1080120" cy="457200"/>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Textfeld 40">
                <a:hlinkClick r:id="rId9" action="ppaction://hlinksldjump"/>
              </p:cNvPr>
              <p:cNvSpPr txBox="1"/>
              <p:nvPr/>
            </p:nvSpPr>
            <p:spPr>
              <a:xfrm>
                <a:off x="179512" y="1628800"/>
                <a:ext cx="1368152"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Euro-Argo</a:t>
                </a:r>
                <a:endParaRPr lang="en-US" dirty="0">
                  <a:latin typeface="Calibri" panose="020F0502020204030204" pitchFamily="34" charset="0"/>
                </a:endParaRPr>
              </a:p>
            </p:txBody>
          </p:sp>
        </p:grpSp>
        <p:grpSp>
          <p:nvGrpSpPr>
            <p:cNvPr id="32" name="Gruppieren 31"/>
            <p:cNvGrpSpPr/>
            <p:nvPr/>
          </p:nvGrpSpPr>
          <p:grpSpPr>
            <a:xfrm>
              <a:off x="-36512" y="1988840"/>
              <a:ext cx="2039214" cy="457200"/>
              <a:chOff x="179512" y="1544370"/>
              <a:chExt cx="1368152" cy="457200"/>
            </a:xfrm>
          </p:grpSpPr>
          <p:sp>
            <p:nvSpPr>
              <p:cNvPr id="38" name="Abgerundetes Rechteck 37"/>
              <p:cNvSpPr/>
              <p:nvPr/>
            </p:nvSpPr>
            <p:spPr>
              <a:xfrm>
                <a:off x="251520" y="1544370"/>
                <a:ext cx="1080120" cy="457200"/>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Textfeld 38">
                <a:hlinkClick r:id="rId10" action="ppaction://hlinksldjump"/>
              </p:cNvPr>
              <p:cNvSpPr txBox="1"/>
              <p:nvPr/>
            </p:nvSpPr>
            <p:spPr>
              <a:xfrm>
                <a:off x="179512" y="1628800"/>
                <a:ext cx="1368152"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Data System</a:t>
                </a:r>
                <a:endParaRPr lang="en-US" dirty="0">
                  <a:latin typeface="Calibri" panose="020F0502020204030204" pitchFamily="34" charset="0"/>
                </a:endParaRPr>
              </a:p>
            </p:txBody>
          </p:sp>
        </p:grpSp>
        <p:grpSp>
          <p:nvGrpSpPr>
            <p:cNvPr id="33" name="Gruppieren 32"/>
            <p:cNvGrpSpPr/>
            <p:nvPr/>
          </p:nvGrpSpPr>
          <p:grpSpPr>
            <a:xfrm>
              <a:off x="-36512" y="3150000"/>
              <a:ext cx="2039214" cy="457200"/>
              <a:chOff x="179512" y="1544370"/>
              <a:chExt cx="1368152" cy="457200"/>
            </a:xfrm>
          </p:grpSpPr>
          <p:sp>
            <p:nvSpPr>
              <p:cNvPr id="36" name="Abgerundetes Rechteck 35"/>
              <p:cNvSpPr/>
              <p:nvPr/>
            </p:nvSpPr>
            <p:spPr>
              <a:xfrm>
                <a:off x="251520" y="1544370"/>
                <a:ext cx="1080120" cy="457200"/>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Textfeld 36">
                <a:hlinkClick r:id="rId11" action="ppaction://hlinksldjump"/>
              </p:cNvPr>
              <p:cNvSpPr txBox="1"/>
              <p:nvPr/>
            </p:nvSpPr>
            <p:spPr>
              <a:xfrm>
                <a:off x="179512" y="1628800"/>
                <a:ext cx="1368152"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Pilot Extensions</a:t>
                </a:r>
                <a:endParaRPr lang="en-US" dirty="0">
                  <a:latin typeface="Calibri" panose="020F0502020204030204" pitchFamily="34" charset="0"/>
                </a:endParaRPr>
              </a:p>
            </p:txBody>
          </p:sp>
        </p:grpSp>
        <p:sp>
          <p:nvSpPr>
            <p:cNvPr id="34" name="Abgerundetes Rechteck 33"/>
            <p:cNvSpPr/>
            <p:nvPr/>
          </p:nvSpPr>
          <p:spPr>
            <a:xfrm>
              <a:off x="81774" y="4309200"/>
              <a:ext cx="1609906" cy="457200"/>
            </a:xfrm>
            <a:prstGeom prst="round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Textfeld 34">
              <a:hlinkClick r:id="rId12" action="ppaction://hlinksldjump"/>
            </p:cNvPr>
            <p:cNvSpPr txBox="1"/>
            <p:nvPr/>
          </p:nvSpPr>
          <p:spPr>
            <a:xfrm>
              <a:off x="12506" y="4427820"/>
              <a:ext cx="2039214"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Argo Science</a:t>
              </a:r>
              <a:endParaRPr lang="en-US" dirty="0">
                <a:latin typeface="Calibri" panose="020F0502020204030204" pitchFamily="34" charset="0"/>
              </a:endParaRPr>
            </a:p>
          </p:txBody>
        </p:sp>
      </p:grpSp>
    </p:spTree>
    <p:extLst>
      <p:ext uri="{BB962C8B-B14F-4D97-AF65-F5344CB8AC3E}">
        <p14:creationId xmlns:p14="http://schemas.microsoft.com/office/powerpoint/2010/main" val="14405129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Interaktive Schaltfläche: Zurück oder Vorherige(r) 21">
            <a:hlinkClick r:id="" action="ppaction://hlinkshowjump?jump=previousslide" highlightClick="1"/>
          </p:cNvPr>
          <p:cNvSpPr/>
          <p:nvPr/>
        </p:nvSpPr>
        <p:spPr>
          <a:xfrm>
            <a:off x="107504" y="6087961"/>
            <a:ext cx="684076" cy="293367"/>
          </a:xfrm>
          <a:prstGeom prst="actionButtonBackPrevious">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Interaktive Schaltfläche: Nächste(r) oder Weiter 22">
            <a:hlinkClick r:id="" action="ppaction://hlinkshowjump?jump=nextslide" highlightClick="1"/>
          </p:cNvPr>
          <p:cNvSpPr>
            <a:spLocks/>
          </p:cNvSpPr>
          <p:nvPr/>
        </p:nvSpPr>
        <p:spPr>
          <a:xfrm>
            <a:off x="863664" y="6093296"/>
            <a:ext cx="684000" cy="288000"/>
          </a:xfrm>
          <a:prstGeom prst="actionButtonForwardNex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4" name="Grafik 23">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261" y="5360151"/>
            <a:ext cx="526355" cy="517121"/>
          </a:xfrm>
          <a:prstGeom prst="rect">
            <a:avLst/>
          </a:prstGeom>
        </p:spPr>
      </p:pic>
      <p:sp>
        <p:nvSpPr>
          <p:cNvPr id="2" name="Titel 1"/>
          <p:cNvSpPr>
            <a:spLocks noGrp="1"/>
          </p:cNvSpPr>
          <p:nvPr>
            <p:ph type="title"/>
          </p:nvPr>
        </p:nvSpPr>
        <p:spPr/>
        <p:txBody>
          <a:bodyPr/>
          <a:lstStyle/>
          <a:p>
            <a:pPr algn="l"/>
            <a:r>
              <a:rPr lang="de-DE" dirty="0" smtClean="0"/>
              <a:t>Impact </a:t>
            </a:r>
            <a:r>
              <a:rPr lang="de-DE" dirty="0" err="1" smtClean="0"/>
              <a:t>of</a:t>
            </a:r>
            <a:r>
              <a:rPr lang="de-DE" dirty="0" smtClean="0"/>
              <a:t> Argo on </a:t>
            </a:r>
            <a:r>
              <a:rPr lang="de-DE" dirty="0" err="1" smtClean="0"/>
              <a:t>ocean</a:t>
            </a:r>
            <a:r>
              <a:rPr lang="de-DE" dirty="0" smtClean="0"/>
              <a:t> </a:t>
            </a:r>
            <a:r>
              <a:rPr lang="de-DE" dirty="0" err="1" smtClean="0"/>
              <a:t>heat</a:t>
            </a:r>
            <a:r>
              <a:rPr lang="de-DE" dirty="0" smtClean="0"/>
              <a:t> </a:t>
            </a:r>
            <a:r>
              <a:rPr lang="de-DE" dirty="0" err="1" smtClean="0"/>
              <a:t>content</a:t>
            </a:r>
            <a:r>
              <a:rPr lang="de-DE" dirty="0" smtClean="0"/>
              <a:t> </a:t>
            </a:r>
            <a:r>
              <a:rPr lang="de-DE" dirty="0" err="1" smtClean="0"/>
              <a:t>estimates</a:t>
            </a:r>
            <a:r>
              <a:rPr lang="de-DE" dirty="0" smtClean="0"/>
              <a:t> </a:t>
            </a:r>
            <a:endParaRPr lang="de-DE" dirty="0"/>
          </a:p>
        </p:txBody>
      </p:sp>
      <p:pic>
        <p:nvPicPr>
          <p:cNvPr id="25"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24931" y="1124744"/>
            <a:ext cx="5851525" cy="3292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 name="Text Box 4"/>
          <p:cNvSpPr txBox="1">
            <a:spLocks noChangeArrowheads="1"/>
          </p:cNvSpPr>
          <p:nvPr/>
        </p:nvSpPr>
        <p:spPr bwMode="auto">
          <a:xfrm>
            <a:off x="2411760" y="4725144"/>
            <a:ext cx="6345264" cy="180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charset="0"/>
              </a:defRPr>
            </a:lvl5pPr>
            <a:lvl6pPr marL="2514600" indent="-228600" defTabSz="457200" fontAlgn="base">
              <a:lnSpc>
                <a:spcPct val="58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charset="0"/>
              </a:defRPr>
            </a:lvl6pPr>
            <a:lvl7pPr marL="2971800" indent="-228600" defTabSz="457200" fontAlgn="base">
              <a:lnSpc>
                <a:spcPct val="58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charset="0"/>
              </a:defRPr>
            </a:lvl7pPr>
            <a:lvl8pPr marL="3429000" indent="-228600" defTabSz="457200" fontAlgn="base">
              <a:lnSpc>
                <a:spcPct val="58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charset="0"/>
              </a:defRPr>
            </a:lvl8pPr>
            <a:lvl9pPr marL="3886200" indent="-228600" defTabSz="457200" fontAlgn="base">
              <a:lnSpc>
                <a:spcPct val="58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charset="0"/>
              </a:defRPr>
            </a:lvl9pPr>
          </a:lstStyle>
          <a:p>
            <a:pPr>
              <a:lnSpc>
                <a:spcPct val="100000"/>
              </a:lnSpc>
            </a:pPr>
            <a:r>
              <a:rPr lang="en-GB" altLang="de-DE" sz="1600" dirty="0" smtClean="0">
                <a:solidFill>
                  <a:schemeClr val="tx1"/>
                </a:solidFill>
                <a:latin typeface="Calibri" panose="020F0502020204030204" pitchFamily="34" charset="0"/>
              </a:rPr>
              <a:t>In the last decade, about 30% of the warming in the ocean has occurred below 700 m, contributing significantly to an acceleration of the warming trend. </a:t>
            </a:r>
          </a:p>
          <a:p>
            <a:pPr>
              <a:lnSpc>
                <a:spcPct val="100000"/>
              </a:lnSpc>
            </a:pPr>
            <a:r>
              <a:rPr lang="en-GB" altLang="de-DE" sz="1600" dirty="0" smtClean="0">
                <a:solidFill>
                  <a:schemeClr val="tx1"/>
                </a:solidFill>
                <a:latin typeface="Calibri" panose="020F0502020204030204" pitchFamily="34" charset="0"/>
              </a:rPr>
              <a:t>The impact of providing this information for assimilation in reanalyses is shown above. Withdrawing the Argo data from the assimilation (here in ORA-S4) is reducing the trends considerable below 700m, although the warming remains. </a:t>
            </a:r>
            <a:endParaRPr lang="en-GB" altLang="de-DE" sz="1600" dirty="0">
              <a:latin typeface="Calibri" panose="020F0502020204030204" pitchFamily="34" charset="0"/>
            </a:endParaRPr>
          </a:p>
        </p:txBody>
      </p:sp>
      <p:sp>
        <p:nvSpPr>
          <p:cNvPr id="27" name="Text Box 2"/>
          <p:cNvSpPr txBox="1">
            <a:spLocks noChangeArrowheads="1"/>
          </p:cNvSpPr>
          <p:nvPr/>
        </p:nvSpPr>
        <p:spPr bwMode="auto">
          <a:xfrm>
            <a:off x="6755581" y="4437112"/>
            <a:ext cx="1920875" cy="242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charset="0"/>
              </a:defRPr>
            </a:lvl5pPr>
            <a:lvl6pPr marL="2514600" indent="-228600" defTabSz="457200" fontAlgn="base">
              <a:lnSpc>
                <a:spcPct val="58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charset="0"/>
              </a:defRPr>
            </a:lvl6pPr>
            <a:lvl7pPr marL="2971800" indent="-228600" defTabSz="457200" fontAlgn="base">
              <a:lnSpc>
                <a:spcPct val="58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charset="0"/>
              </a:defRPr>
            </a:lvl7pPr>
            <a:lvl8pPr marL="3429000" indent="-228600" defTabSz="457200" fontAlgn="base">
              <a:lnSpc>
                <a:spcPct val="58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charset="0"/>
              </a:defRPr>
            </a:lvl8pPr>
            <a:lvl9pPr marL="3886200" indent="-228600" defTabSz="457200" fontAlgn="base">
              <a:lnSpc>
                <a:spcPct val="58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cs typeface="Arial" charset="0"/>
              </a:defRPr>
            </a:lvl9pPr>
          </a:lstStyle>
          <a:p>
            <a:pPr>
              <a:lnSpc>
                <a:spcPct val="100000"/>
              </a:lnSpc>
            </a:pPr>
            <a:r>
              <a:rPr lang="en-GB" altLang="de-DE" sz="1000" dirty="0" err="1">
                <a:latin typeface="Calibri" panose="020F0502020204030204" pitchFamily="34" charset="0"/>
                <a:hlinkClick r:id="rId6"/>
              </a:rPr>
              <a:t>Balmaseda</a:t>
            </a:r>
            <a:r>
              <a:rPr lang="en-GB" altLang="de-DE" sz="1000" dirty="0">
                <a:latin typeface="Calibri" panose="020F0502020204030204" pitchFamily="34" charset="0"/>
                <a:hlinkClick r:id="rId6"/>
              </a:rPr>
              <a:t> et al. (2013)</a:t>
            </a:r>
            <a:endParaRPr lang="en-GB" altLang="de-DE" sz="1000" dirty="0">
              <a:latin typeface="Calibri" panose="020F0502020204030204" pitchFamily="34" charset="0"/>
            </a:endParaRPr>
          </a:p>
        </p:txBody>
      </p:sp>
      <p:grpSp>
        <p:nvGrpSpPr>
          <p:cNvPr id="28" name="Gruppieren 27"/>
          <p:cNvGrpSpPr/>
          <p:nvPr/>
        </p:nvGrpSpPr>
        <p:grpSpPr>
          <a:xfrm>
            <a:off x="-36512" y="1412776"/>
            <a:ext cx="2088232" cy="3384376"/>
            <a:chOff x="-36512" y="1412776"/>
            <a:chExt cx="2088232" cy="3384376"/>
          </a:xfrm>
        </p:grpSpPr>
        <p:grpSp>
          <p:nvGrpSpPr>
            <p:cNvPr id="29" name="Gruppieren 28"/>
            <p:cNvGrpSpPr/>
            <p:nvPr/>
          </p:nvGrpSpPr>
          <p:grpSpPr>
            <a:xfrm>
              <a:off x="12506" y="3729600"/>
              <a:ext cx="2039214" cy="457200"/>
              <a:chOff x="212399" y="1544370"/>
              <a:chExt cx="1368152" cy="457200"/>
            </a:xfrm>
          </p:grpSpPr>
          <p:sp>
            <p:nvSpPr>
              <p:cNvPr id="44" name="Abgerundetes Rechteck 43"/>
              <p:cNvSpPr/>
              <p:nvPr/>
            </p:nvSpPr>
            <p:spPr>
              <a:xfrm>
                <a:off x="251520" y="1544370"/>
                <a:ext cx="1080120" cy="457200"/>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Textfeld 44">
                <a:hlinkClick r:id="rId7" action="ppaction://hlinksldjump"/>
              </p:cNvPr>
              <p:cNvSpPr txBox="1"/>
              <p:nvPr/>
            </p:nvSpPr>
            <p:spPr>
              <a:xfrm>
                <a:off x="212399" y="1628800"/>
                <a:ext cx="1368152"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Argo Products</a:t>
                </a:r>
                <a:endParaRPr lang="en-US" dirty="0">
                  <a:latin typeface="Calibri" panose="020F0502020204030204" pitchFamily="34" charset="0"/>
                </a:endParaRPr>
              </a:p>
            </p:txBody>
          </p:sp>
        </p:grpSp>
        <p:grpSp>
          <p:nvGrpSpPr>
            <p:cNvPr id="30" name="Gruppieren 29"/>
            <p:cNvGrpSpPr/>
            <p:nvPr/>
          </p:nvGrpSpPr>
          <p:grpSpPr>
            <a:xfrm>
              <a:off x="-36512" y="1412776"/>
              <a:ext cx="2039214" cy="457200"/>
              <a:chOff x="179512" y="1544370"/>
              <a:chExt cx="1368152" cy="457200"/>
            </a:xfrm>
          </p:grpSpPr>
          <p:sp>
            <p:nvSpPr>
              <p:cNvPr id="42" name="Abgerundetes Rechteck 41">
                <a:hlinkClick r:id="rId3" action="ppaction://hlinksldjump"/>
              </p:cNvPr>
              <p:cNvSpPr/>
              <p:nvPr/>
            </p:nvSpPr>
            <p:spPr>
              <a:xfrm>
                <a:off x="251520" y="1544370"/>
                <a:ext cx="1080120" cy="457200"/>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Textfeld 42">
                <a:hlinkClick r:id="rId3" action="ppaction://hlinksldjump"/>
              </p:cNvPr>
              <p:cNvSpPr txBox="1"/>
              <p:nvPr/>
            </p:nvSpPr>
            <p:spPr>
              <a:xfrm>
                <a:off x="179512" y="1628800"/>
                <a:ext cx="1368152"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Overview</a:t>
                </a:r>
                <a:endParaRPr lang="en-US" dirty="0">
                  <a:latin typeface="Calibri" panose="020F0502020204030204" pitchFamily="34" charset="0"/>
                </a:endParaRPr>
              </a:p>
            </p:txBody>
          </p:sp>
        </p:grpSp>
        <p:grpSp>
          <p:nvGrpSpPr>
            <p:cNvPr id="31" name="Gruppieren 30"/>
            <p:cNvGrpSpPr/>
            <p:nvPr/>
          </p:nvGrpSpPr>
          <p:grpSpPr>
            <a:xfrm>
              <a:off x="-36512" y="2570400"/>
              <a:ext cx="2039214" cy="457200"/>
              <a:chOff x="179512" y="1544370"/>
              <a:chExt cx="1368152" cy="457200"/>
            </a:xfrm>
          </p:grpSpPr>
          <p:sp>
            <p:nvSpPr>
              <p:cNvPr id="40" name="Abgerundetes Rechteck 39"/>
              <p:cNvSpPr/>
              <p:nvPr/>
            </p:nvSpPr>
            <p:spPr>
              <a:xfrm>
                <a:off x="251520" y="1544370"/>
                <a:ext cx="1080120" cy="457200"/>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Textfeld 40">
                <a:hlinkClick r:id="rId8" action="ppaction://hlinksldjump"/>
              </p:cNvPr>
              <p:cNvSpPr txBox="1"/>
              <p:nvPr/>
            </p:nvSpPr>
            <p:spPr>
              <a:xfrm>
                <a:off x="179512" y="1628800"/>
                <a:ext cx="1368152"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Euro-Argo</a:t>
                </a:r>
                <a:endParaRPr lang="en-US" dirty="0">
                  <a:latin typeface="Calibri" panose="020F0502020204030204" pitchFamily="34" charset="0"/>
                </a:endParaRPr>
              </a:p>
            </p:txBody>
          </p:sp>
        </p:grpSp>
        <p:grpSp>
          <p:nvGrpSpPr>
            <p:cNvPr id="32" name="Gruppieren 31"/>
            <p:cNvGrpSpPr/>
            <p:nvPr/>
          </p:nvGrpSpPr>
          <p:grpSpPr>
            <a:xfrm>
              <a:off x="-36512" y="1988840"/>
              <a:ext cx="2039214" cy="457200"/>
              <a:chOff x="179512" y="1544370"/>
              <a:chExt cx="1368152" cy="457200"/>
            </a:xfrm>
          </p:grpSpPr>
          <p:sp>
            <p:nvSpPr>
              <p:cNvPr id="38" name="Abgerundetes Rechteck 37"/>
              <p:cNvSpPr/>
              <p:nvPr/>
            </p:nvSpPr>
            <p:spPr>
              <a:xfrm>
                <a:off x="251520" y="1544370"/>
                <a:ext cx="1080120" cy="457200"/>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Textfeld 38">
                <a:hlinkClick r:id="rId9" action="ppaction://hlinksldjump"/>
              </p:cNvPr>
              <p:cNvSpPr txBox="1"/>
              <p:nvPr/>
            </p:nvSpPr>
            <p:spPr>
              <a:xfrm>
                <a:off x="179512" y="1628800"/>
                <a:ext cx="1368152"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Data System</a:t>
                </a:r>
                <a:endParaRPr lang="en-US" dirty="0">
                  <a:latin typeface="Calibri" panose="020F0502020204030204" pitchFamily="34" charset="0"/>
                </a:endParaRPr>
              </a:p>
            </p:txBody>
          </p:sp>
        </p:grpSp>
        <p:grpSp>
          <p:nvGrpSpPr>
            <p:cNvPr id="33" name="Gruppieren 32"/>
            <p:cNvGrpSpPr/>
            <p:nvPr/>
          </p:nvGrpSpPr>
          <p:grpSpPr>
            <a:xfrm>
              <a:off x="-36512" y="3150000"/>
              <a:ext cx="2039214" cy="457200"/>
              <a:chOff x="179512" y="1544370"/>
              <a:chExt cx="1368152" cy="457200"/>
            </a:xfrm>
          </p:grpSpPr>
          <p:sp>
            <p:nvSpPr>
              <p:cNvPr id="36" name="Abgerundetes Rechteck 35"/>
              <p:cNvSpPr/>
              <p:nvPr/>
            </p:nvSpPr>
            <p:spPr>
              <a:xfrm>
                <a:off x="251520" y="1544370"/>
                <a:ext cx="1080120" cy="457200"/>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Textfeld 36">
                <a:hlinkClick r:id="rId10" action="ppaction://hlinksldjump"/>
              </p:cNvPr>
              <p:cNvSpPr txBox="1"/>
              <p:nvPr/>
            </p:nvSpPr>
            <p:spPr>
              <a:xfrm>
                <a:off x="179512" y="1628800"/>
                <a:ext cx="1368152"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Pilot Extensions</a:t>
                </a:r>
                <a:endParaRPr lang="en-US" dirty="0">
                  <a:latin typeface="Calibri" panose="020F0502020204030204" pitchFamily="34" charset="0"/>
                </a:endParaRPr>
              </a:p>
            </p:txBody>
          </p:sp>
        </p:grpSp>
        <p:sp>
          <p:nvSpPr>
            <p:cNvPr id="34" name="Abgerundetes Rechteck 33"/>
            <p:cNvSpPr/>
            <p:nvPr/>
          </p:nvSpPr>
          <p:spPr>
            <a:xfrm>
              <a:off x="81774" y="4309200"/>
              <a:ext cx="1609906" cy="457200"/>
            </a:xfrm>
            <a:prstGeom prst="round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Textfeld 34">
              <a:hlinkClick r:id="rId11" action="ppaction://hlinksldjump"/>
            </p:cNvPr>
            <p:cNvSpPr txBox="1"/>
            <p:nvPr/>
          </p:nvSpPr>
          <p:spPr>
            <a:xfrm>
              <a:off x="12506" y="4427820"/>
              <a:ext cx="2039214"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Argo Science</a:t>
              </a:r>
              <a:endParaRPr lang="en-US" dirty="0">
                <a:latin typeface="Calibri" panose="020F0502020204030204" pitchFamily="34" charset="0"/>
              </a:endParaRPr>
            </a:p>
          </p:txBody>
        </p:sp>
      </p:grpSp>
    </p:spTree>
    <p:extLst>
      <p:ext uri="{BB962C8B-B14F-4D97-AF65-F5344CB8AC3E}">
        <p14:creationId xmlns:p14="http://schemas.microsoft.com/office/powerpoint/2010/main" val="25321800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l"/>
            <a:r>
              <a:rPr lang="en-GB" sz="2800" dirty="0" smtClean="0">
                <a:latin typeface="Calibri" panose="020F0502020204030204" pitchFamily="34" charset="0"/>
              </a:rPr>
              <a:t>Conclusions and outlook</a:t>
            </a:r>
            <a:endParaRPr lang="en-GB" sz="2800" dirty="0">
              <a:latin typeface="Calibri" panose="020F0502020204030204" pitchFamily="34" charset="0"/>
            </a:endParaRPr>
          </a:p>
        </p:txBody>
      </p:sp>
      <p:sp>
        <p:nvSpPr>
          <p:cNvPr id="3" name="Espace réservé du contenu 2"/>
          <p:cNvSpPr>
            <a:spLocks noGrp="1"/>
          </p:cNvSpPr>
          <p:nvPr>
            <p:ph idx="1"/>
          </p:nvPr>
        </p:nvSpPr>
        <p:spPr/>
        <p:txBody>
          <a:bodyPr>
            <a:normAutofit fontScale="92500" lnSpcReduction="20000"/>
          </a:bodyPr>
          <a:lstStyle/>
          <a:p>
            <a:r>
              <a:rPr lang="en-US" sz="1800" dirty="0"/>
              <a:t>Argo is the single most important in-situ observing system for operational </a:t>
            </a:r>
            <a:r>
              <a:rPr lang="en-US" sz="1800" dirty="0" smtClean="0"/>
              <a:t>oceanography building on strong </a:t>
            </a:r>
            <a:r>
              <a:rPr lang="en-US" sz="1800" dirty="0"/>
              <a:t>complementarity with satellite observations. Argo delivers global data sets in a few hours that are critical data for assimilation in ocean forecasting models. </a:t>
            </a:r>
            <a:endParaRPr lang="en-US" sz="1800" dirty="0" smtClean="0"/>
          </a:p>
          <a:p>
            <a:endParaRPr lang="en-GB" sz="1800" noProof="1"/>
          </a:p>
          <a:p>
            <a:r>
              <a:rPr lang="en-GB" sz="1800" noProof="1" smtClean="0"/>
              <a:t>Argo and Euro-Argo need to evolve to answer to new needs ( deep ocean, biogeochemistry, under ice observation ) and will require new investments for research and development activities.</a:t>
            </a:r>
          </a:p>
          <a:p>
            <a:pPr marL="109537" indent="0">
              <a:buNone/>
            </a:pPr>
            <a:endParaRPr lang="en-GB" sz="1800" noProof="1" smtClean="0">
              <a:solidFill>
                <a:srgbClr val="0070C0"/>
              </a:solidFill>
            </a:endParaRPr>
          </a:p>
          <a:p>
            <a:r>
              <a:rPr lang="en-GB" sz="1800" noProof="1" smtClean="0"/>
              <a:t>Europe has a  key role to play in complement of national efforts and EU support must be strenghthen and sustained.</a:t>
            </a:r>
          </a:p>
          <a:p>
            <a:endParaRPr lang="en-GB" sz="1800" noProof="1"/>
          </a:p>
          <a:p>
            <a:r>
              <a:rPr lang="en-US" sz="1800" dirty="0"/>
              <a:t>Enhancing the system </a:t>
            </a:r>
            <a:r>
              <a:rPr lang="en-US" altLang="de-DE" sz="1800" dirty="0">
                <a:cs typeface="Arial" charset="0"/>
              </a:rPr>
              <a:t>through technological advances </a:t>
            </a:r>
            <a:r>
              <a:rPr lang="en-US" sz="1800" dirty="0"/>
              <a:t>has</a:t>
            </a:r>
            <a:r>
              <a:rPr lang="en-US" altLang="de-DE" sz="1800" dirty="0">
                <a:cs typeface="Arial" charset="0"/>
              </a:rPr>
              <a:t> increased its value. Bi-directional communication with the floats has enabled shortened surface time, surface layer sampling and active management of the array. High data bandwidth has enabled high resolution profiles which for example can be used to estimate ocean mixing.</a:t>
            </a:r>
          </a:p>
          <a:p>
            <a:endParaRPr lang="en-GB" sz="1800" noProof="1" smtClean="0"/>
          </a:p>
          <a:p>
            <a:endParaRPr lang="en-GB" sz="1800" noProof="1" smtClean="0"/>
          </a:p>
          <a:p>
            <a:r>
              <a:rPr lang="en-GB" sz="1800" noProof="1" smtClean="0"/>
              <a:t>In the future  it will be possible to  get a </a:t>
            </a:r>
            <a:r>
              <a:rPr lang="en-US" sz="1800" dirty="0" smtClean="0"/>
              <a:t>clearer </a:t>
            </a:r>
            <a:r>
              <a:rPr lang="en-US" sz="1800" dirty="0"/>
              <a:t>view of Argo’s impact on seasonal </a:t>
            </a:r>
            <a:r>
              <a:rPr lang="en-US" sz="1800" dirty="0" smtClean="0"/>
              <a:t>prediction, on the initialization </a:t>
            </a:r>
            <a:r>
              <a:rPr lang="en-US" sz="1800" dirty="0"/>
              <a:t>and validation of Decadal Prediction </a:t>
            </a:r>
            <a:r>
              <a:rPr lang="en-US" sz="1800" dirty="0" smtClean="0"/>
              <a:t>Systems.  New </a:t>
            </a:r>
            <a:r>
              <a:rPr lang="en-US" sz="1800" dirty="0"/>
              <a:t>missions and parameters will service whole new areas of scientific </a:t>
            </a:r>
            <a:r>
              <a:rPr lang="en-US" sz="1800" dirty="0" smtClean="0"/>
              <a:t>endeavor.</a:t>
            </a:r>
            <a:endParaRPr lang="en-US" sz="1800" dirty="0"/>
          </a:p>
        </p:txBody>
      </p:sp>
      <p:pic>
        <p:nvPicPr>
          <p:cNvPr id="4" name="Grafik 3">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706" y="5877272"/>
            <a:ext cx="526355" cy="517121"/>
          </a:xfrm>
          <a:prstGeom prst="rect">
            <a:avLst/>
          </a:prstGeom>
        </p:spPr>
      </p:pic>
    </p:spTree>
    <p:extLst>
      <p:ext uri="{BB962C8B-B14F-4D97-AF65-F5344CB8AC3E}">
        <p14:creationId xmlns:p14="http://schemas.microsoft.com/office/powerpoint/2010/main" val="19486167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1259632" y="116632"/>
            <a:ext cx="7776864" cy="500066"/>
          </a:xfrm>
        </p:spPr>
        <p:txBody>
          <a:bodyPr/>
          <a:lstStyle/>
          <a:p>
            <a:pPr algn="l"/>
            <a:r>
              <a:rPr lang="en-GB" sz="2800" dirty="0" smtClean="0">
                <a:latin typeface="Calibri" panose="020F0502020204030204" pitchFamily="34" charset="0"/>
              </a:rPr>
              <a:t>What is Argo?</a:t>
            </a:r>
            <a:endParaRPr lang="en-GB" sz="2800" dirty="0">
              <a:latin typeface="Calibri" panose="020F0502020204030204" pitchFamily="34" charset="0"/>
            </a:endParaRPr>
          </a:p>
        </p:txBody>
      </p:sp>
      <p:sp>
        <p:nvSpPr>
          <p:cNvPr id="22" name="Interaktive Schaltfläche: Zurück oder Vorherige(r) 21">
            <a:hlinkClick r:id="" action="ppaction://hlinkshowjump?jump=previousslide" highlightClick="1"/>
          </p:cNvPr>
          <p:cNvSpPr/>
          <p:nvPr/>
        </p:nvSpPr>
        <p:spPr>
          <a:xfrm>
            <a:off x="107504" y="6087961"/>
            <a:ext cx="684076" cy="293367"/>
          </a:xfrm>
          <a:prstGeom prst="actionButtonBackPrevious">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Interaktive Schaltfläche: Nächste(r) oder Weiter 22">
            <a:hlinkClick r:id="" action="ppaction://hlinkshowjump?jump=nextslide" highlightClick="1"/>
          </p:cNvPr>
          <p:cNvSpPr>
            <a:spLocks/>
          </p:cNvSpPr>
          <p:nvPr/>
        </p:nvSpPr>
        <p:spPr>
          <a:xfrm>
            <a:off x="863664" y="6093296"/>
            <a:ext cx="684000" cy="288000"/>
          </a:xfrm>
          <a:prstGeom prst="actionButtonForwardNex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4" name="Grafik 23">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261" y="5360151"/>
            <a:ext cx="526355" cy="517121"/>
          </a:xfrm>
          <a:prstGeom prst="rect">
            <a:avLst/>
          </a:prstGeom>
        </p:spPr>
      </p:pic>
      <p:sp>
        <p:nvSpPr>
          <p:cNvPr id="25" name="Text Box 2"/>
          <p:cNvSpPr txBox="1">
            <a:spLocks noGrp="1" noChangeArrowheads="1"/>
          </p:cNvSpPr>
          <p:nvPr>
            <p:ph idx="1"/>
          </p:nvPr>
        </p:nvSpPr>
        <p:spPr bwMode="auto">
          <a:xfrm>
            <a:off x="1763688" y="908720"/>
            <a:ext cx="3957672" cy="3400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oAutofit/>
          </a:bodyPr>
          <a:lstStyle>
            <a:lvl1pPr marL="215900" indent="-21590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rgbClr val="000000"/>
                </a:solidFill>
                <a:latin typeface="Arial" charset="0"/>
                <a:cs typeface="Arial" charset="0"/>
              </a:defRPr>
            </a:lvl1pPr>
            <a:lvl2pPr>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rgbClr val="000000"/>
                </a:solidFill>
                <a:latin typeface="Arial" charset="0"/>
                <a:cs typeface="Arial" charset="0"/>
              </a:defRPr>
            </a:lvl2pPr>
            <a:lvl3pPr>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rgbClr val="000000"/>
                </a:solidFill>
                <a:latin typeface="Arial" charset="0"/>
                <a:cs typeface="Arial" charset="0"/>
              </a:defRPr>
            </a:lvl3pPr>
            <a:lvl4pPr>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rgbClr val="000000"/>
                </a:solidFill>
                <a:latin typeface="Arial" charset="0"/>
                <a:cs typeface="Arial" charset="0"/>
              </a:defRPr>
            </a:lvl4pPr>
            <a:lvl5pPr>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rgbClr val="000000"/>
                </a:solidFill>
                <a:latin typeface="Arial" charset="0"/>
                <a:cs typeface="Arial" charset="0"/>
              </a:defRPr>
            </a:lvl5pPr>
            <a:lvl6pPr marL="2514600" indent="-228600" defTabSz="457200" fontAlgn="base">
              <a:lnSpc>
                <a:spcPct val="58000"/>
              </a:lnSpc>
              <a:spcBef>
                <a:spcPct val="0"/>
              </a:spcBef>
              <a:spcAft>
                <a:spcPct val="0"/>
              </a:spcAft>
              <a:buClr>
                <a:srgbClr val="000000"/>
              </a:buClr>
              <a:buSzPct val="100000"/>
              <a:buFont typeface="Times New Roman" pitchFamily="16" charse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rgbClr val="000000"/>
                </a:solidFill>
                <a:latin typeface="Arial" charset="0"/>
                <a:cs typeface="Arial" charset="0"/>
              </a:defRPr>
            </a:lvl6pPr>
            <a:lvl7pPr marL="2971800" indent="-228600" defTabSz="457200" fontAlgn="base">
              <a:lnSpc>
                <a:spcPct val="58000"/>
              </a:lnSpc>
              <a:spcBef>
                <a:spcPct val="0"/>
              </a:spcBef>
              <a:spcAft>
                <a:spcPct val="0"/>
              </a:spcAft>
              <a:buClr>
                <a:srgbClr val="000000"/>
              </a:buClr>
              <a:buSzPct val="100000"/>
              <a:buFont typeface="Times New Roman" pitchFamily="16" charse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rgbClr val="000000"/>
                </a:solidFill>
                <a:latin typeface="Arial" charset="0"/>
                <a:cs typeface="Arial" charset="0"/>
              </a:defRPr>
            </a:lvl7pPr>
            <a:lvl8pPr marL="3429000" indent="-228600" defTabSz="457200" fontAlgn="base">
              <a:lnSpc>
                <a:spcPct val="58000"/>
              </a:lnSpc>
              <a:spcBef>
                <a:spcPct val="0"/>
              </a:spcBef>
              <a:spcAft>
                <a:spcPct val="0"/>
              </a:spcAft>
              <a:buClr>
                <a:srgbClr val="000000"/>
              </a:buClr>
              <a:buSzPct val="100000"/>
              <a:buFont typeface="Times New Roman" pitchFamily="16" charse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rgbClr val="000000"/>
                </a:solidFill>
                <a:latin typeface="Arial" charset="0"/>
                <a:cs typeface="Arial" charset="0"/>
              </a:defRPr>
            </a:lvl8pPr>
            <a:lvl9pPr marL="3886200" indent="-228600" defTabSz="457200" fontAlgn="base">
              <a:lnSpc>
                <a:spcPct val="58000"/>
              </a:lnSpc>
              <a:spcBef>
                <a:spcPct val="0"/>
              </a:spcBef>
              <a:spcAft>
                <a:spcPct val="0"/>
              </a:spcAft>
              <a:buClr>
                <a:srgbClr val="000000"/>
              </a:buClr>
              <a:buSzPct val="100000"/>
              <a:buFont typeface="Times New Roman" pitchFamily="16" charset="0"/>
              <a:tabLst>
                <a:tab pos="215900" algn="l"/>
                <a:tab pos="673100" algn="l"/>
                <a:tab pos="1130300" algn="l"/>
                <a:tab pos="1587500" algn="l"/>
                <a:tab pos="2044700" algn="l"/>
                <a:tab pos="2501900" algn="l"/>
                <a:tab pos="2959100" algn="l"/>
                <a:tab pos="3416300" algn="l"/>
                <a:tab pos="3873500" algn="l"/>
                <a:tab pos="4330700" algn="l"/>
                <a:tab pos="4787900" algn="l"/>
                <a:tab pos="5245100" algn="l"/>
                <a:tab pos="5702300" algn="l"/>
                <a:tab pos="6159500" algn="l"/>
                <a:tab pos="6616700" algn="l"/>
                <a:tab pos="7073900" algn="l"/>
                <a:tab pos="7531100" algn="l"/>
                <a:tab pos="7988300" algn="l"/>
                <a:tab pos="8445500" algn="l"/>
                <a:tab pos="8902700" algn="l"/>
                <a:tab pos="9359900" algn="l"/>
              </a:tabLst>
              <a:defRPr>
                <a:solidFill>
                  <a:srgbClr val="000000"/>
                </a:solidFill>
                <a:latin typeface="Arial" charset="0"/>
                <a:cs typeface="Arial" charset="0"/>
              </a:defRPr>
            </a:lvl9pPr>
          </a:lstStyle>
          <a:p>
            <a:pPr>
              <a:lnSpc>
                <a:spcPct val="100000"/>
              </a:lnSpc>
              <a:buSzPct val="45000"/>
              <a:buFont typeface="StarSymbol" charset="0"/>
              <a:buChar char="●"/>
            </a:pPr>
            <a:r>
              <a:rPr lang="en-GB" altLang="de-DE" sz="1600" dirty="0" smtClean="0">
                <a:solidFill>
                  <a:schemeClr val="tx1"/>
                </a:solidFill>
                <a:latin typeface="Calibri" panose="020F0502020204030204" pitchFamily="34" charset="0"/>
              </a:rPr>
              <a:t>Argo is a fleet of autonomous instruments (floats) probing </a:t>
            </a:r>
            <a:r>
              <a:rPr lang="en-GB" altLang="de-DE" sz="1600" dirty="0">
                <a:solidFill>
                  <a:schemeClr val="tx1"/>
                </a:solidFill>
                <a:latin typeface="Calibri" panose="020F0502020204030204" pitchFamily="34" charset="0"/>
              </a:rPr>
              <a:t>the interior of the </a:t>
            </a:r>
            <a:r>
              <a:rPr lang="en-GB" altLang="de-DE" sz="1600" dirty="0" smtClean="0">
                <a:solidFill>
                  <a:schemeClr val="tx1"/>
                </a:solidFill>
                <a:latin typeface="Calibri" panose="020F0502020204030204" pitchFamily="34" charset="0"/>
              </a:rPr>
              <a:t>ocean</a:t>
            </a:r>
          </a:p>
          <a:p>
            <a:pPr>
              <a:lnSpc>
                <a:spcPct val="100000"/>
              </a:lnSpc>
              <a:buSzPct val="45000"/>
              <a:buFont typeface="StarSymbol" charset="0"/>
              <a:buChar char="●"/>
            </a:pPr>
            <a:r>
              <a:rPr lang="en-GB" altLang="de-DE" sz="1600" dirty="0" smtClean="0">
                <a:solidFill>
                  <a:schemeClr val="tx1"/>
                </a:solidFill>
                <a:latin typeface="Calibri" panose="020F0502020204030204" pitchFamily="34" charset="0"/>
              </a:rPr>
              <a:t>Array design: 1 float per 3° x 3° box</a:t>
            </a:r>
            <a:endParaRPr lang="en-GB" altLang="de-DE" sz="1600" dirty="0">
              <a:solidFill>
                <a:schemeClr val="tx1"/>
              </a:solidFill>
              <a:latin typeface="Calibri" panose="020F0502020204030204" pitchFamily="34" charset="0"/>
            </a:endParaRPr>
          </a:p>
          <a:p>
            <a:pPr>
              <a:lnSpc>
                <a:spcPct val="100000"/>
              </a:lnSpc>
              <a:buSzPct val="45000"/>
              <a:buFont typeface="StarSymbol" charset="0"/>
              <a:buChar char="●"/>
            </a:pPr>
            <a:r>
              <a:rPr lang="en-GB" altLang="de-DE" sz="1600" dirty="0" smtClean="0">
                <a:solidFill>
                  <a:schemeClr val="tx1"/>
                </a:solidFill>
                <a:latin typeface="Calibri" panose="020F0502020204030204" pitchFamily="34" charset="0"/>
              </a:rPr>
              <a:t>Floats are carried </a:t>
            </a:r>
            <a:r>
              <a:rPr lang="en-GB" altLang="de-DE" sz="1600" dirty="0">
                <a:solidFill>
                  <a:schemeClr val="tx1"/>
                </a:solidFill>
                <a:latin typeface="Calibri" panose="020F0502020204030204" pitchFamily="34" charset="0"/>
              </a:rPr>
              <a:t>horizontally by currents</a:t>
            </a:r>
          </a:p>
          <a:p>
            <a:pPr>
              <a:lnSpc>
                <a:spcPct val="100000"/>
              </a:lnSpc>
              <a:buSzPct val="45000"/>
              <a:buFont typeface="StarSymbol" charset="0"/>
              <a:buChar char="●"/>
            </a:pPr>
            <a:r>
              <a:rPr lang="en-GB" altLang="de-DE" sz="1600" dirty="0" smtClean="0">
                <a:solidFill>
                  <a:schemeClr val="tx1"/>
                </a:solidFill>
                <a:latin typeface="Calibri" panose="020F0502020204030204" pitchFamily="34" charset="0"/>
              </a:rPr>
              <a:t>Floats are actively </a:t>
            </a:r>
            <a:r>
              <a:rPr lang="en-GB" altLang="de-DE" sz="1600" dirty="0">
                <a:solidFill>
                  <a:schemeClr val="tx1"/>
                </a:solidFill>
                <a:latin typeface="Calibri" panose="020F0502020204030204" pitchFamily="34" charset="0"/>
              </a:rPr>
              <a:t>moving up and </a:t>
            </a:r>
            <a:r>
              <a:rPr lang="en-GB" altLang="de-DE" sz="1600" dirty="0" smtClean="0">
                <a:solidFill>
                  <a:schemeClr val="tx1"/>
                </a:solidFill>
                <a:latin typeface="Calibri" panose="020F0502020204030204" pitchFamily="34" charset="0"/>
              </a:rPr>
              <a:t>down in the water </a:t>
            </a:r>
            <a:r>
              <a:rPr lang="en-GB" altLang="de-DE" sz="1600" dirty="0">
                <a:solidFill>
                  <a:schemeClr val="tx1"/>
                </a:solidFill>
                <a:latin typeface="Calibri" panose="020F0502020204030204" pitchFamily="34" charset="0"/>
              </a:rPr>
              <a:t>column (every 10 days, </a:t>
            </a:r>
            <a:r>
              <a:rPr lang="en-GB" altLang="de-DE" sz="1600" dirty="0" smtClean="0">
                <a:solidFill>
                  <a:schemeClr val="tx1"/>
                </a:solidFill>
                <a:latin typeface="Calibri" panose="020F0502020204030204" pitchFamily="34" charset="0"/>
              </a:rPr>
              <a:t>down to 2000 m depth) </a:t>
            </a:r>
            <a:endParaRPr lang="en-GB" altLang="de-DE" sz="1600" dirty="0">
              <a:solidFill>
                <a:schemeClr val="tx1"/>
              </a:solidFill>
              <a:latin typeface="Calibri" panose="020F0502020204030204" pitchFamily="34" charset="0"/>
            </a:endParaRPr>
          </a:p>
          <a:p>
            <a:pPr>
              <a:lnSpc>
                <a:spcPct val="100000"/>
              </a:lnSpc>
              <a:buSzPct val="45000"/>
              <a:buFont typeface="StarSymbol" charset="0"/>
              <a:buChar char="●"/>
            </a:pPr>
            <a:r>
              <a:rPr lang="en-GB" altLang="de-DE" sz="1600" dirty="0" smtClean="0">
                <a:solidFill>
                  <a:schemeClr val="tx1"/>
                </a:solidFill>
                <a:latin typeface="Calibri" panose="020F0502020204030204" pitchFamily="34" charset="0"/>
              </a:rPr>
              <a:t>Standard measurement parameters: </a:t>
            </a:r>
            <a:r>
              <a:rPr lang="en-GB" altLang="de-DE" sz="1600" dirty="0">
                <a:solidFill>
                  <a:schemeClr val="tx1"/>
                </a:solidFill>
                <a:latin typeface="Calibri" panose="020F0502020204030204" pitchFamily="34" charset="0"/>
              </a:rPr>
              <a:t>T, S, </a:t>
            </a:r>
            <a:r>
              <a:rPr lang="en-GB" altLang="de-DE" sz="1600" dirty="0" smtClean="0">
                <a:solidFill>
                  <a:schemeClr val="tx1"/>
                </a:solidFill>
                <a:latin typeface="Calibri" panose="020F0502020204030204" pitchFamily="34" charset="0"/>
              </a:rPr>
              <a:t>P</a:t>
            </a:r>
            <a:endParaRPr lang="en-GB" altLang="de-DE" sz="1600" dirty="0">
              <a:solidFill>
                <a:schemeClr val="tx1"/>
              </a:solidFill>
              <a:latin typeface="Calibri" panose="020F0502020204030204" pitchFamily="34" charset="0"/>
            </a:endParaRPr>
          </a:p>
          <a:p>
            <a:pPr>
              <a:lnSpc>
                <a:spcPct val="100000"/>
              </a:lnSpc>
              <a:buSzPct val="45000"/>
              <a:buFont typeface="StarSymbol" charset="0"/>
              <a:buChar char="●"/>
            </a:pPr>
            <a:r>
              <a:rPr lang="en-GB" altLang="de-DE" sz="1600" dirty="0">
                <a:solidFill>
                  <a:schemeClr val="tx1"/>
                </a:solidFill>
                <a:latin typeface="Calibri" panose="020F0502020204030204" pitchFamily="34" charset="0"/>
              </a:rPr>
              <a:t>new sensors being </a:t>
            </a:r>
            <a:r>
              <a:rPr lang="en-GB" altLang="de-DE" sz="1600" dirty="0" smtClean="0">
                <a:solidFill>
                  <a:schemeClr val="tx1"/>
                </a:solidFill>
                <a:latin typeface="Calibri" panose="020F0502020204030204" pitchFamily="34" charset="0"/>
              </a:rPr>
              <a:t>developed and added</a:t>
            </a:r>
          </a:p>
          <a:p>
            <a:pPr>
              <a:lnSpc>
                <a:spcPct val="100000"/>
              </a:lnSpc>
              <a:buSzPct val="45000"/>
              <a:buFont typeface="StarSymbol" charset="0"/>
              <a:buChar char="●"/>
            </a:pPr>
            <a:r>
              <a:rPr lang="en-GB" altLang="de-DE" sz="1600" dirty="0" smtClean="0">
                <a:solidFill>
                  <a:schemeClr val="tx1"/>
                </a:solidFill>
                <a:latin typeface="Calibri" panose="020F0502020204030204" pitchFamily="34" charset="0"/>
              </a:rPr>
              <a:t>Data are provided operationally within 24h</a:t>
            </a:r>
          </a:p>
          <a:p>
            <a:pPr>
              <a:lnSpc>
                <a:spcPct val="100000"/>
              </a:lnSpc>
              <a:buSzPct val="45000"/>
              <a:buFont typeface="StarSymbol" charset="0"/>
              <a:buChar char="●"/>
            </a:pPr>
            <a:r>
              <a:rPr lang="en-GB" altLang="de-DE" sz="1600" dirty="0" smtClean="0">
                <a:solidFill>
                  <a:schemeClr val="tx1"/>
                </a:solidFill>
                <a:latin typeface="Calibri" panose="020F0502020204030204" pitchFamily="34" charset="0"/>
              </a:rPr>
              <a:t>Argo Information Centre (AIC) monitors array and provides statistics and graphs  </a:t>
            </a:r>
            <a:endParaRPr lang="en-GB" altLang="de-DE" sz="1600" dirty="0">
              <a:solidFill>
                <a:schemeClr val="tx1"/>
              </a:solidFill>
              <a:latin typeface="Calibri" panose="020F0502020204030204" pitchFamily="34" charset="0"/>
            </a:endParaRPr>
          </a:p>
        </p:txBody>
      </p:sp>
      <p:pic>
        <p:nvPicPr>
          <p:cNvPr id="27" name="Picture 3" descr="EN3_Argo_whatwhere.jpg"/>
          <p:cNvPicPr>
            <a:picLocks noChangeAspect="1"/>
          </p:cNvPicPr>
          <p:nvPr/>
        </p:nvPicPr>
        <p:blipFill rotWithShape="1">
          <a:blip r:embed="rId5" cstate="print">
            <a:extLst>
              <a:ext uri="{28A0092B-C50C-407E-A947-70E740481C1C}">
                <a14:useLocalDpi xmlns:a14="http://schemas.microsoft.com/office/drawing/2010/main" val="0"/>
              </a:ext>
            </a:extLst>
          </a:blip>
          <a:srcRect l="7398" r="5243"/>
          <a:stretch/>
        </p:blipFill>
        <p:spPr>
          <a:xfrm>
            <a:off x="5721360" y="908720"/>
            <a:ext cx="3387144" cy="2911187"/>
          </a:xfrm>
          <a:prstGeom prst="rect">
            <a:avLst/>
          </a:prstGeom>
        </p:spPr>
      </p:pic>
      <p:pic>
        <p:nvPicPr>
          <p:cNvPr id="7"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17377"/>
          <a:stretch/>
        </p:blipFill>
        <p:spPr bwMode="auto">
          <a:xfrm>
            <a:off x="4932040" y="4425720"/>
            <a:ext cx="4176464" cy="2418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Gruppieren 8"/>
          <p:cNvGrpSpPr/>
          <p:nvPr/>
        </p:nvGrpSpPr>
        <p:grpSpPr>
          <a:xfrm>
            <a:off x="1619672" y="5009728"/>
            <a:ext cx="1381125" cy="1371600"/>
            <a:chOff x="1807355" y="5009728"/>
            <a:chExt cx="1381125" cy="1371600"/>
          </a:xfrm>
        </p:grpSpPr>
        <p:pic>
          <p:nvPicPr>
            <p:cNvPr id="6" name="Grafik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07355" y="5009728"/>
              <a:ext cx="1381125" cy="1371600"/>
            </a:xfrm>
            <a:prstGeom prst="rect">
              <a:avLst/>
            </a:prstGeom>
          </p:spPr>
        </p:pic>
        <p:sp>
          <p:nvSpPr>
            <p:cNvPr id="8" name="Textfeld 7">
              <a:hlinkClick r:id="rId8"/>
            </p:cNvPr>
            <p:cNvSpPr txBox="1"/>
            <p:nvPr/>
          </p:nvSpPr>
          <p:spPr>
            <a:xfrm>
              <a:off x="1907704" y="5178678"/>
              <a:ext cx="1152128" cy="338554"/>
            </a:xfrm>
            <a:prstGeom prst="rect">
              <a:avLst/>
            </a:prstGeom>
            <a:noFill/>
          </p:spPr>
          <p:txBody>
            <a:bodyPr wrap="square" rtlCol="0">
              <a:spAutoFit/>
            </a:bodyPr>
            <a:lstStyle/>
            <a:p>
              <a:r>
                <a:rPr lang="de-DE" sz="1600" b="1" dirty="0" smtClean="0">
                  <a:solidFill>
                    <a:schemeClr val="bg1"/>
                  </a:solidFill>
                  <a:latin typeface="Calibri" panose="020F0502020204030204" pitchFamily="34" charset="0"/>
                </a:rPr>
                <a:t>Link </a:t>
              </a:r>
              <a:r>
                <a:rPr lang="de-DE" sz="1600" b="1" dirty="0" err="1">
                  <a:solidFill>
                    <a:schemeClr val="bg1"/>
                  </a:solidFill>
                  <a:latin typeface="Calibri" panose="020F0502020204030204" pitchFamily="34" charset="0"/>
                </a:rPr>
                <a:t>t</a:t>
              </a:r>
              <a:r>
                <a:rPr lang="de-DE" sz="1600" b="1" dirty="0" err="1" smtClean="0">
                  <a:solidFill>
                    <a:schemeClr val="bg1"/>
                  </a:solidFill>
                  <a:latin typeface="Calibri" panose="020F0502020204030204" pitchFamily="34" charset="0"/>
                </a:rPr>
                <a:t>o</a:t>
              </a:r>
              <a:r>
                <a:rPr lang="de-DE" sz="1600" b="1" dirty="0" smtClean="0">
                  <a:solidFill>
                    <a:schemeClr val="bg1"/>
                  </a:solidFill>
                  <a:latin typeface="Calibri" panose="020F0502020204030204" pitchFamily="34" charset="0"/>
                </a:rPr>
                <a:t> AIC </a:t>
              </a:r>
              <a:endParaRPr lang="de-DE" sz="1600" b="1" dirty="0">
                <a:solidFill>
                  <a:schemeClr val="bg1"/>
                </a:solidFill>
                <a:latin typeface="Calibri" panose="020F0502020204030204" pitchFamily="34" charset="0"/>
              </a:endParaRPr>
            </a:p>
          </p:txBody>
        </p:sp>
      </p:grpSp>
      <p:sp>
        <p:nvSpPr>
          <p:cNvPr id="10" name="Textfeld 9"/>
          <p:cNvSpPr txBox="1"/>
          <p:nvPr/>
        </p:nvSpPr>
        <p:spPr>
          <a:xfrm>
            <a:off x="5436096" y="4149080"/>
            <a:ext cx="3491880" cy="276999"/>
          </a:xfrm>
          <a:prstGeom prst="rect">
            <a:avLst/>
          </a:prstGeom>
          <a:noFill/>
          <a:ln w="19050">
            <a:solidFill>
              <a:schemeClr val="bg1">
                <a:lumMod val="85000"/>
              </a:schemeClr>
            </a:solidFill>
          </a:ln>
        </p:spPr>
        <p:txBody>
          <a:bodyPr wrap="square" rtlCol="0">
            <a:spAutoFit/>
          </a:bodyPr>
          <a:lstStyle/>
          <a:p>
            <a:r>
              <a:rPr lang="de-DE" sz="1200" dirty="0" smtClean="0">
                <a:latin typeface="Calibri" panose="020F0502020204030204" pitchFamily="34" charset="0"/>
              </a:rPr>
              <a:t>Distribution </a:t>
            </a:r>
            <a:r>
              <a:rPr lang="de-DE" sz="1200" dirty="0" err="1" smtClean="0">
                <a:latin typeface="Calibri" panose="020F0502020204030204" pitchFamily="34" charset="0"/>
              </a:rPr>
              <a:t>of</a:t>
            </a:r>
            <a:r>
              <a:rPr lang="de-DE" sz="1200" dirty="0" smtClean="0">
                <a:latin typeface="Calibri" panose="020F0502020204030204" pitchFamily="34" charset="0"/>
              </a:rPr>
              <a:t> </a:t>
            </a:r>
            <a:r>
              <a:rPr lang="de-DE" sz="1200" dirty="0" err="1" smtClean="0">
                <a:latin typeface="Calibri" panose="020F0502020204030204" pitchFamily="34" charset="0"/>
              </a:rPr>
              <a:t>floats</a:t>
            </a:r>
            <a:r>
              <a:rPr lang="de-DE" sz="1200" dirty="0" smtClean="0">
                <a:latin typeface="Calibri" panose="020F0502020204030204" pitchFamily="34" charset="0"/>
              </a:rPr>
              <a:t>: European </a:t>
            </a:r>
            <a:r>
              <a:rPr lang="de-DE" sz="1200" dirty="0" err="1" smtClean="0">
                <a:latin typeface="Calibri" panose="020F0502020204030204" pitchFamily="34" charset="0"/>
              </a:rPr>
              <a:t>floats</a:t>
            </a:r>
            <a:r>
              <a:rPr lang="de-DE" sz="1200" dirty="0" smtClean="0">
                <a:latin typeface="Calibri" panose="020F0502020204030204" pitchFamily="34" charset="0"/>
              </a:rPr>
              <a:t> </a:t>
            </a:r>
            <a:r>
              <a:rPr lang="de-DE" sz="1200" dirty="0" smtClean="0">
                <a:solidFill>
                  <a:srgbClr val="090FFF"/>
                </a:solidFill>
                <a:latin typeface="Calibri" panose="020F0502020204030204" pitchFamily="34" charset="0"/>
                <a:sym typeface="Wingdings"/>
              </a:rPr>
              <a:t></a:t>
            </a:r>
            <a:r>
              <a:rPr lang="de-DE" sz="1200" dirty="0" err="1" smtClean="0">
                <a:latin typeface="Calibri" panose="020F0502020204030204" pitchFamily="34" charset="0"/>
              </a:rPr>
              <a:t>and</a:t>
            </a:r>
            <a:r>
              <a:rPr lang="de-DE" sz="1200" dirty="0" smtClean="0">
                <a:latin typeface="Calibri" panose="020F0502020204030204" pitchFamily="34" charset="0"/>
              </a:rPr>
              <a:t> </a:t>
            </a:r>
            <a:r>
              <a:rPr lang="de-DE" sz="1200" dirty="0" err="1" smtClean="0">
                <a:latin typeface="Calibri" panose="020F0502020204030204" pitchFamily="34" charset="0"/>
              </a:rPr>
              <a:t>others</a:t>
            </a:r>
            <a:r>
              <a:rPr lang="de-DE" sz="1200" dirty="0" smtClean="0">
                <a:latin typeface="Calibri" panose="020F0502020204030204" pitchFamily="34" charset="0"/>
              </a:rPr>
              <a:t> </a:t>
            </a:r>
            <a:r>
              <a:rPr lang="de-DE" sz="1200" b="1" dirty="0" smtClean="0">
                <a:solidFill>
                  <a:schemeClr val="bg1">
                    <a:lumMod val="75000"/>
                  </a:schemeClr>
                </a:solidFill>
                <a:latin typeface="Calibri" panose="020F0502020204030204" pitchFamily="34" charset="0"/>
                <a:sym typeface="Wingdings"/>
              </a:rPr>
              <a:t></a:t>
            </a:r>
            <a:r>
              <a:rPr lang="de-DE" sz="1200" dirty="0" smtClean="0">
                <a:latin typeface="Calibri" panose="020F0502020204030204" pitchFamily="34" charset="0"/>
              </a:rPr>
              <a:t> </a:t>
            </a:r>
            <a:endParaRPr lang="de-DE" sz="1200" dirty="0">
              <a:latin typeface="Calibri" panose="020F0502020204030204" pitchFamily="34" charset="0"/>
            </a:endParaRPr>
          </a:p>
        </p:txBody>
      </p:sp>
      <p:sp>
        <p:nvSpPr>
          <p:cNvPr id="3" name="Textfeld 2"/>
          <p:cNvSpPr txBox="1"/>
          <p:nvPr/>
        </p:nvSpPr>
        <p:spPr>
          <a:xfrm>
            <a:off x="7102762" y="980728"/>
            <a:ext cx="648072" cy="108000"/>
          </a:xfrm>
          <a:prstGeom prst="rect">
            <a:avLst/>
          </a:prstGeom>
          <a:solidFill>
            <a:schemeClr val="bg1"/>
          </a:solidFill>
        </p:spPr>
        <p:txBody>
          <a:bodyPr wrap="square" rtlCol="0">
            <a:spAutoFit/>
          </a:bodyPr>
          <a:lstStyle/>
          <a:p>
            <a:endParaRPr lang="de-DE"/>
          </a:p>
        </p:txBody>
      </p:sp>
      <p:sp>
        <p:nvSpPr>
          <p:cNvPr id="2" name="Textfeld 1"/>
          <p:cNvSpPr txBox="1"/>
          <p:nvPr/>
        </p:nvSpPr>
        <p:spPr>
          <a:xfrm>
            <a:off x="6084168" y="908720"/>
            <a:ext cx="2952328" cy="276999"/>
          </a:xfrm>
          <a:prstGeom prst="rect">
            <a:avLst/>
          </a:prstGeom>
          <a:noFill/>
        </p:spPr>
        <p:txBody>
          <a:bodyPr wrap="square" rtlCol="0">
            <a:spAutoFit/>
          </a:bodyPr>
          <a:lstStyle/>
          <a:p>
            <a:r>
              <a:rPr lang="de-DE" sz="1200" dirty="0" err="1" smtClean="0">
                <a:latin typeface="Calibri" panose="020F0502020204030204" pitchFamily="34" charset="0"/>
              </a:rPr>
              <a:t>Contribution</a:t>
            </a:r>
            <a:r>
              <a:rPr lang="de-DE" sz="1200" dirty="0" smtClean="0">
                <a:latin typeface="Calibri" panose="020F0502020204030204" pitchFamily="34" charset="0"/>
              </a:rPr>
              <a:t> </a:t>
            </a:r>
            <a:r>
              <a:rPr lang="de-DE" sz="1200" dirty="0" err="1" smtClean="0">
                <a:latin typeface="Calibri" panose="020F0502020204030204" pitchFamily="34" charset="0"/>
              </a:rPr>
              <a:t>of</a:t>
            </a:r>
            <a:r>
              <a:rPr lang="de-DE" sz="1200" dirty="0" smtClean="0">
                <a:latin typeface="Calibri" panose="020F0502020204030204" pitchFamily="34" charset="0"/>
              </a:rPr>
              <a:t> Argo </a:t>
            </a:r>
            <a:r>
              <a:rPr lang="de-DE" sz="1200" dirty="0" err="1" smtClean="0">
                <a:latin typeface="Calibri" panose="020F0502020204030204" pitchFamily="34" charset="0"/>
              </a:rPr>
              <a:t>to</a:t>
            </a:r>
            <a:r>
              <a:rPr lang="de-DE" sz="1200" dirty="0" smtClean="0">
                <a:latin typeface="Calibri" panose="020F0502020204030204" pitchFamily="34" charset="0"/>
              </a:rPr>
              <a:t> World CTD </a:t>
            </a:r>
            <a:r>
              <a:rPr lang="de-DE" sz="1200" dirty="0" err="1" smtClean="0">
                <a:latin typeface="Calibri" panose="020F0502020204030204" pitchFamily="34" charset="0"/>
              </a:rPr>
              <a:t>data</a:t>
            </a:r>
            <a:r>
              <a:rPr lang="de-DE" sz="1200" dirty="0" smtClean="0">
                <a:latin typeface="Calibri" panose="020F0502020204030204" pitchFamily="34" charset="0"/>
              </a:rPr>
              <a:t> </a:t>
            </a:r>
            <a:r>
              <a:rPr lang="de-DE" sz="1200" dirty="0" err="1" smtClean="0">
                <a:latin typeface="Calibri" panose="020F0502020204030204" pitchFamily="34" charset="0"/>
              </a:rPr>
              <a:t>base</a:t>
            </a:r>
            <a:r>
              <a:rPr lang="de-DE" sz="1200" dirty="0" smtClean="0">
                <a:latin typeface="Calibri" panose="020F0502020204030204" pitchFamily="34" charset="0"/>
              </a:rPr>
              <a:t> </a:t>
            </a:r>
            <a:endParaRPr lang="de-DE" sz="1200" dirty="0">
              <a:latin typeface="Calibri" panose="020F0502020204030204" pitchFamily="34" charset="0"/>
            </a:endParaRPr>
          </a:p>
        </p:txBody>
      </p:sp>
      <p:sp>
        <p:nvSpPr>
          <p:cNvPr id="4" name="Textfeld 3"/>
          <p:cNvSpPr txBox="1"/>
          <p:nvPr/>
        </p:nvSpPr>
        <p:spPr>
          <a:xfrm rot="16200000">
            <a:off x="4715410" y="2133463"/>
            <a:ext cx="2006404" cy="276999"/>
          </a:xfrm>
          <a:prstGeom prst="rect">
            <a:avLst/>
          </a:prstGeom>
          <a:noFill/>
        </p:spPr>
        <p:txBody>
          <a:bodyPr wrap="square" rtlCol="0">
            <a:spAutoFit/>
          </a:bodyPr>
          <a:lstStyle/>
          <a:p>
            <a:r>
              <a:rPr lang="de-DE" sz="1200" dirty="0" err="1" smtClean="0">
                <a:latin typeface="Calibri" panose="020F0502020204030204" pitchFamily="34" charset="0"/>
              </a:rPr>
              <a:t>Number</a:t>
            </a:r>
            <a:r>
              <a:rPr lang="de-DE" sz="1200" dirty="0" smtClean="0">
                <a:latin typeface="Calibri" panose="020F0502020204030204" pitchFamily="34" charset="0"/>
              </a:rPr>
              <a:t> </a:t>
            </a:r>
            <a:r>
              <a:rPr lang="de-DE" sz="1200" dirty="0" err="1" smtClean="0">
                <a:latin typeface="Calibri" panose="020F0502020204030204" pitchFamily="34" charset="0"/>
              </a:rPr>
              <a:t>of</a:t>
            </a:r>
            <a:r>
              <a:rPr lang="de-DE" sz="1200" dirty="0" smtClean="0">
                <a:latin typeface="Calibri" panose="020F0502020204030204" pitchFamily="34" charset="0"/>
              </a:rPr>
              <a:t> </a:t>
            </a:r>
            <a:r>
              <a:rPr lang="de-DE" sz="1200" dirty="0" err="1" smtClean="0">
                <a:latin typeface="Calibri" panose="020F0502020204030204" pitchFamily="34" charset="0"/>
              </a:rPr>
              <a:t>profiles</a:t>
            </a:r>
            <a:r>
              <a:rPr lang="de-DE" sz="1200" dirty="0" smtClean="0">
                <a:latin typeface="Calibri" panose="020F0502020204030204" pitchFamily="34" charset="0"/>
              </a:rPr>
              <a:t> x 10</a:t>
            </a:r>
            <a:r>
              <a:rPr lang="de-DE" sz="1200" baseline="30000" dirty="0" smtClean="0">
                <a:latin typeface="Calibri" panose="020F0502020204030204" pitchFamily="34" charset="0"/>
              </a:rPr>
              <a:t>4</a:t>
            </a:r>
            <a:endParaRPr lang="de-DE" sz="1200" baseline="30000" dirty="0">
              <a:latin typeface="Calibri" panose="020F0502020204030204" pitchFamily="34" charset="0"/>
            </a:endParaRPr>
          </a:p>
        </p:txBody>
      </p:sp>
      <p:grpSp>
        <p:nvGrpSpPr>
          <p:cNvPr id="45" name="Gruppieren 44"/>
          <p:cNvGrpSpPr/>
          <p:nvPr/>
        </p:nvGrpSpPr>
        <p:grpSpPr>
          <a:xfrm>
            <a:off x="-36512" y="1412776"/>
            <a:ext cx="2088232" cy="3384376"/>
            <a:chOff x="-36512" y="1412776"/>
            <a:chExt cx="2088232" cy="3384376"/>
          </a:xfrm>
        </p:grpSpPr>
        <p:grpSp>
          <p:nvGrpSpPr>
            <p:cNvPr id="46" name="Gruppieren 45"/>
            <p:cNvGrpSpPr/>
            <p:nvPr/>
          </p:nvGrpSpPr>
          <p:grpSpPr>
            <a:xfrm>
              <a:off x="12506" y="3729600"/>
              <a:ext cx="2039214" cy="457200"/>
              <a:chOff x="212399" y="1544370"/>
              <a:chExt cx="1368152" cy="457200"/>
            </a:xfrm>
          </p:grpSpPr>
          <p:sp>
            <p:nvSpPr>
              <p:cNvPr id="61" name="Abgerundetes Rechteck 60"/>
              <p:cNvSpPr/>
              <p:nvPr/>
            </p:nvSpPr>
            <p:spPr>
              <a:xfrm>
                <a:off x="251520" y="1544370"/>
                <a:ext cx="1080120" cy="457200"/>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2" name="Textfeld 61">
                <a:hlinkClick r:id="rId9" action="ppaction://hlinksldjump"/>
              </p:cNvPr>
              <p:cNvSpPr txBox="1"/>
              <p:nvPr/>
            </p:nvSpPr>
            <p:spPr>
              <a:xfrm>
                <a:off x="212399" y="1628800"/>
                <a:ext cx="1368152"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Argo Products</a:t>
                </a:r>
                <a:endParaRPr lang="en-US" dirty="0">
                  <a:latin typeface="Calibri" panose="020F0502020204030204" pitchFamily="34" charset="0"/>
                </a:endParaRPr>
              </a:p>
            </p:txBody>
          </p:sp>
        </p:grpSp>
        <p:grpSp>
          <p:nvGrpSpPr>
            <p:cNvPr id="47" name="Gruppieren 46"/>
            <p:cNvGrpSpPr/>
            <p:nvPr/>
          </p:nvGrpSpPr>
          <p:grpSpPr>
            <a:xfrm>
              <a:off x="-36512" y="1412776"/>
              <a:ext cx="2039214" cy="457200"/>
              <a:chOff x="179512" y="1544370"/>
              <a:chExt cx="1368152" cy="457200"/>
            </a:xfrm>
          </p:grpSpPr>
          <p:sp>
            <p:nvSpPr>
              <p:cNvPr id="59" name="Abgerundetes Rechteck 58">
                <a:hlinkClick r:id="rId3" action="ppaction://hlinksldjump"/>
              </p:cNvPr>
              <p:cNvSpPr/>
              <p:nvPr/>
            </p:nvSpPr>
            <p:spPr>
              <a:xfrm>
                <a:off x="251520" y="1544370"/>
                <a:ext cx="1080120" cy="457200"/>
              </a:xfrm>
              <a:prstGeom prst="round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0" name="Textfeld 59">
                <a:hlinkClick r:id="rId3" action="ppaction://hlinksldjump"/>
              </p:cNvPr>
              <p:cNvSpPr txBox="1"/>
              <p:nvPr/>
            </p:nvSpPr>
            <p:spPr>
              <a:xfrm>
                <a:off x="179512" y="1628800"/>
                <a:ext cx="1368152"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Overview</a:t>
                </a:r>
                <a:endParaRPr lang="en-US" dirty="0">
                  <a:latin typeface="Calibri" panose="020F0502020204030204" pitchFamily="34" charset="0"/>
                </a:endParaRPr>
              </a:p>
            </p:txBody>
          </p:sp>
        </p:grpSp>
        <p:grpSp>
          <p:nvGrpSpPr>
            <p:cNvPr id="48" name="Gruppieren 47"/>
            <p:cNvGrpSpPr/>
            <p:nvPr/>
          </p:nvGrpSpPr>
          <p:grpSpPr>
            <a:xfrm>
              <a:off x="-36512" y="2570400"/>
              <a:ext cx="2039214" cy="457200"/>
              <a:chOff x="179512" y="1544370"/>
              <a:chExt cx="1368152" cy="457200"/>
            </a:xfrm>
          </p:grpSpPr>
          <p:sp>
            <p:nvSpPr>
              <p:cNvPr id="57" name="Abgerundetes Rechteck 56"/>
              <p:cNvSpPr/>
              <p:nvPr/>
            </p:nvSpPr>
            <p:spPr>
              <a:xfrm>
                <a:off x="251520" y="1544370"/>
                <a:ext cx="1080120" cy="457200"/>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Textfeld 57">
                <a:hlinkClick r:id="rId10" action="ppaction://hlinksldjump"/>
              </p:cNvPr>
              <p:cNvSpPr txBox="1"/>
              <p:nvPr/>
            </p:nvSpPr>
            <p:spPr>
              <a:xfrm>
                <a:off x="179512" y="1628800"/>
                <a:ext cx="1368152"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Euro-Argo</a:t>
                </a:r>
                <a:endParaRPr lang="en-US" dirty="0">
                  <a:latin typeface="Calibri" panose="020F0502020204030204" pitchFamily="34" charset="0"/>
                </a:endParaRPr>
              </a:p>
            </p:txBody>
          </p:sp>
        </p:grpSp>
        <p:grpSp>
          <p:nvGrpSpPr>
            <p:cNvPr id="49" name="Gruppieren 48"/>
            <p:cNvGrpSpPr/>
            <p:nvPr/>
          </p:nvGrpSpPr>
          <p:grpSpPr>
            <a:xfrm>
              <a:off x="-36512" y="1988840"/>
              <a:ext cx="2039214" cy="457200"/>
              <a:chOff x="179512" y="1544370"/>
              <a:chExt cx="1368152" cy="457200"/>
            </a:xfrm>
          </p:grpSpPr>
          <p:sp>
            <p:nvSpPr>
              <p:cNvPr id="55" name="Abgerundetes Rechteck 54"/>
              <p:cNvSpPr/>
              <p:nvPr/>
            </p:nvSpPr>
            <p:spPr>
              <a:xfrm>
                <a:off x="251520" y="1544370"/>
                <a:ext cx="1080120" cy="457200"/>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Textfeld 55">
                <a:hlinkClick r:id="rId11" action="ppaction://hlinksldjump"/>
              </p:cNvPr>
              <p:cNvSpPr txBox="1"/>
              <p:nvPr/>
            </p:nvSpPr>
            <p:spPr>
              <a:xfrm>
                <a:off x="179512" y="1628800"/>
                <a:ext cx="1368152"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Data System</a:t>
                </a:r>
                <a:endParaRPr lang="en-US" dirty="0">
                  <a:latin typeface="Calibri" panose="020F0502020204030204" pitchFamily="34" charset="0"/>
                </a:endParaRPr>
              </a:p>
            </p:txBody>
          </p:sp>
        </p:grpSp>
        <p:grpSp>
          <p:nvGrpSpPr>
            <p:cNvPr id="50" name="Gruppieren 49"/>
            <p:cNvGrpSpPr/>
            <p:nvPr/>
          </p:nvGrpSpPr>
          <p:grpSpPr>
            <a:xfrm>
              <a:off x="-36512" y="3150000"/>
              <a:ext cx="2039214" cy="457200"/>
              <a:chOff x="179512" y="1544370"/>
              <a:chExt cx="1368152" cy="457200"/>
            </a:xfrm>
          </p:grpSpPr>
          <p:sp>
            <p:nvSpPr>
              <p:cNvPr id="53" name="Abgerundetes Rechteck 52"/>
              <p:cNvSpPr/>
              <p:nvPr/>
            </p:nvSpPr>
            <p:spPr>
              <a:xfrm>
                <a:off x="251520" y="1544370"/>
                <a:ext cx="1080120" cy="457200"/>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4" name="Textfeld 53">
                <a:hlinkClick r:id="rId12" action="ppaction://hlinksldjump"/>
              </p:cNvPr>
              <p:cNvSpPr txBox="1"/>
              <p:nvPr/>
            </p:nvSpPr>
            <p:spPr>
              <a:xfrm>
                <a:off x="179512" y="1628800"/>
                <a:ext cx="1368152"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Pilot Extensions</a:t>
                </a:r>
                <a:endParaRPr lang="en-US" dirty="0">
                  <a:latin typeface="Calibri" panose="020F0502020204030204" pitchFamily="34" charset="0"/>
                </a:endParaRPr>
              </a:p>
            </p:txBody>
          </p:sp>
        </p:grpSp>
        <p:sp>
          <p:nvSpPr>
            <p:cNvPr id="51" name="Abgerundetes Rechteck 50"/>
            <p:cNvSpPr/>
            <p:nvPr/>
          </p:nvSpPr>
          <p:spPr>
            <a:xfrm>
              <a:off x="81774" y="4309200"/>
              <a:ext cx="1609906" cy="457200"/>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2" name="Textfeld 51">
              <a:hlinkClick r:id="rId13" action="ppaction://hlinksldjump"/>
            </p:cNvPr>
            <p:cNvSpPr txBox="1"/>
            <p:nvPr/>
          </p:nvSpPr>
          <p:spPr>
            <a:xfrm>
              <a:off x="12506" y="4427820"/>
              <a:ext cx="2039214"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Argo Science</a:t>
              </a:r>
              <a:endParaRPr lang="en-US" dirty="0">
                <a:latin typeface="Calibri" panose="020F0502020204030204" pitchFamily="34" charset="0"/>
              </a:endParaRPr>
            </a:p>
          </p:txBody>
        </p:sp>
      </p:grpSp>
    </p:spTree>
    <p:extLst>
      <p:ext uri="{BB962C8B-B14F-4D97-AF65-F5344CB8AC3E}">
        <p14:creationId xmlns:p14="http://schemas.microsoft.com/office/powerpoint/2010/main" val="25662576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1259632" y="116632"/>
            <a:ext cx="7776864" cy="500066"/>
          </a:xfrm>
        </p:spPr>
        <p:txBody>
          <a:bodyPr/>
          <a:lstStyle/>
          <a:p>
            <a:pPr algn="l"/>
            <a:r>
              <a:rPr lang="en-GB" sz="2800" dirty="0" smtClean="0">
                <a:latin typeface="Calibri" panose="020F0502020204030204" pitchFamily="34" charset="0"/>
              </a:rPr>
              <a:t>How do the floats operate?</a:t>
            </a:r>
            <a:endParaRPr lang="en-GB" sz="2800" dirty="0">
              <a:latin typeface="Calibri" panose="020F0502020204030204" pitchFamily="34" charset="0"/>
            </a:endParaRPr>
          </a:p>
        </p:txBody>
      </p:sp>
      <p:sp>
        <p:nvSpPr>
          <p:cNvPr id="22" name="Interaktive Schaltfläche: Zurück oder Vorherige(r) 21">
            <a:hlinkClick r:id="" action="ppaction://hlinkshowjump?jump=previousslide" highlightClick="1"/>
          </p:cNvPr>
          <p:cNvSpPr/>
          <p:nvPr/>
        </p:nvSpPr>
        <p:spPr>
          <a:xfrm>
            <a:off x="107504" y="6087961"/>
            <a:ext cx="684076" cy="293367"/>
          </a:xfrm>
          <a:prstGeom prst="actionButtonBackPrevious">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Interaktive Schaltfläche: Nächste(r) oder Weiter 22">
            <a:hlinkClick r:id="" action="ppaction://hlinkshowjump?jump=nextslide" highlightClick="1"/>
          </p:cNvPr>
          <p:cNvSpPr>
            <a:spLocks/>
          </p:cNvSpPr>
          <p:nvPr/>
        </p:nvSpPr>
        <p:spPr>
          <a:xfrm>
            <a:off x="863664" y="6093296"/>
            <a:ext cx="684000" cy="288000"/>
          </a:xfrm>
          <a:prstGeom prst="actionButtonForwardNex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4" name="Grafik 23">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261" y="5360151"/>
            <a:ext cx="526355" cy="517121"/>
          </a:xfrm>
          <a:prstGeom prst="rect">
            <a:avLst/>
          </a:prstGeom>
        </p:spPr>
      </p:pic>
      <p:pic>
        <p:nvPicPr>
          <p:cNvPr id="26" name="Grafik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46670" y="980728"/>
            <a:ext cx="7361834" cy="4477817"/>
          </a:xfrm>
          <a:prstGeom prst="rect">
            <a:avLst/>
          </a:prstGeom>
        </p:spPr>
      </p:pic>
      <p:sp>
        <p:nvSpPr>
          <p:cNvPr id="2" name="Textfeld 1"/>
          <p:cNvSpPr txBox="1"/>
          <p:nvPr/>
        </p:nvSpPr>
        <p:spPr>
          <a:xfrm>
            <a:off x="1691680" y="5445224"/>
            <a:ext cx="5544616" cy="1077218"/>
          </a:xfrm>
          <a:prstGeom prst="rect">
            <a:avLst/>
          </a:prstGeom>
          <a:noFill/>
        </p:spPr>
        <p:txBody>
          <a:bodyPr wrap="square" rtlCol="0">
            <a:spAutoFit/>
          </a:bodyPr>
          <a:lstStyle/>
          <a:p>
            <a:r>
              <a:rPr lang="en-US" sz="1600" dirty="0" smtClean="0">
                <a:latin typeface="Calibri" panose="020F0502020204030204" pitchFamily="34" charset="0"/>
              </a:rPr>
              <a:t>The measurement cycle of the floats consists of multiple phases as shown on the schematic and is repeated continuously during the lifetime of the floats.  For more information about the operating principle visit Argo home page.</a:t>
            </a:r>
            <a:endParaRPr lang="en-US" sz="1600" dirty="0">
              <a:latin typeface="Calibri" panose="020F0502020204030204" pitchFamily="34" charset="0"/>
            </a:endParaRPr>
          </a:p>
        </p:txBody>
      </p:sp>
      <p:grpSp>
        <p:nvGrpSpPr>
          <p:cNvPr id="44" name="Gruppieren 43"/>
          <p:cNvGrpSpPr/>
          <p:nvPr/>
        </p:nvGrpSpPr>
        <p:grpSpPr>
          <a:xfrm>
            <a:off x="7524328" y="5157192"/>
            <a:ext cx="1381125" cy="1371600"/>
            <a:chOff x="1807355" y="5009728"/>
            <a:chExt cx="1381125" cy="1371600"/>
          </a:xfrm>
        </p:grpSpPr>
        <p:pic>
          <p:nvPicPr>
            <p:cNvPr id="45" name="Grafik 4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07355" y="5009728"/>
              <a:ext cx="1381125" cy="1371600"/>
            </a:xfrm>
            <a:prstGeom prst="rect">
              <a:avLst/>
            </a:prstGeom>
          </p:spPr>
        </p:pic>
        <p:sp>
          <p:nvSpPr>
            <p:cNvPr id="46" name="Textfeld 45">
              <a:hlinkClick r:id="rId7"/>
            </p:cNvPr>
            <p:cNvSpPr txBox="1"/>
            <p:nvPr/>
          </p:nvSpPr>
          <p:spPr>
            <a:xfrm>
              <a:off x="1907704" y="5178678"/>
              <a:ext cx="1152128" cy="338554"/>
            </a:xfrm>
            <a:prstGeom prst="rect">
              <a:avLst/>
            </a:prstGeom>
            <a:noFill/>
          </p:spPr>
          <p:txBody>
            <a:bodyPr wrap="square" rtlCol="0">
              <a:spAutoFit/>
            </a:bodyPr>
            <a:lstStyle/>
            <a:p>
              <a:r>
                <a:rPr lang="de-DE" sz="1600" b="1" dirty="0" smtClean="0">
                  <a:solidFill>
                    <a:schemeClr val="bg1"/>
                  </a:solidFill>
                  <a:latin typeface="Calibri" panose="020F0502020204030204" pitchFamily="34" charset="0"/>
                </a:rPr>
                <a:t>Argo </a:t>
              </a:r>
              <a:r>
                <a:rPr lang="de-DE" sz="1600" b="1" dirty="0" err="1" smtClean="0">
                  <a:solidFill>
                    <a:schemeClr val="bg1"/>
                  </a:solidFill>
                  <a:latin typeface="Calibri" panose="020F0502020204030204" pitchFamily="34" charset="0"/>
                </a:rPr>
                <a:t>home</a:t>
              </a:r>
              <a:r>
                <a:rPr lang="de-DE" sz="1600" b="1" dirty="0" smtClean="0">
                  <a:solidFill>
                    <a:schemeClr val="bg1"/>
                  </a:solidFill>
                  <a:latin typeface="Calibri" panose="020F0502020204030204" pitchFamily="34" charset="0"/>
                </a:rPr>
                <a:t> </a:t>
              </a:r>
              <a:endParaRPr lang="de-DE" sz="1600" b="1" dirty="0">
                <a:solidFill>
                  <a:schemeClr val="bg1"/>
                </a:solidFill>
                <a:latin typeface="Calibri" panose="020F0502020204030204" pitchFamily="34" charset="0"/>
              </a:endParaRPr>
            </a:p>
          </p:txBody>
        </p:sp>
      </p:grpSp>
      <p:grpSp>
        <p:nvGrpSpPr>
          <p:cNvPr id="47" name="Gruppieren 46"/>
          <p:cNvGrpSpPr/>
          <p:nvPr/>
        </p:nvGrpSpPr>
        <p:grpSpPr>
          <a:xfrm>
            <a:off x="-36512" y="1412776"/>
            <a:ext cx="2088232" cy="3384376"/>
            <a:chOff x="-36512" y="1412776"/>
            <a:chExt cx="2088232" cy="3384376"/>
          </a:xfrm>
        </p:grpSpPr>
        <p:grpSp>
          <p:nvGrpSpPr>
            <p:cNvPr id="48" name="Gruppieren 47"/>
            <p:cNvGrpSpPr/>
            <p:nvPr/>
          </p:nvGrpSpPr>
          <p:grpSpPr>
            <a:xfrm>
              <a:off x="12506" y="3729600"/>
              <a:ext cx="2039214" cy="457200"/>
              <a:chOff x="212399" y="1544370"/>
              <a:chExt cx="1368152" cy="457200"/>
            </a:xfrm>
          </p:grpSpPr>
          <p:sp>
            <p:nvSpPr>
              <p:cNvPr id="63" name="Abgerundetes Rechteck 62"/>
              <p:cNvSpPr/>
              <p:nvPr/>
            </p:nvSpPr>
            <p:spPr>
              <a:xfrm>
                <a:off x="251520" y="1544370"/>
                <a:ext cx="1080120" cy="457200"/>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4" name="Textfeld 63">
                <a:hlinkClick r:id="rId8" action="ppaction://hlinksldjump"/>
              </p:cNvPr>
              <p:cNvSpPr txBox="1"/>
              <p:nvPr/>
            </p:nvSpPr>
            <p:spPr>
              <a:xfrm>
                <a:off x="212399" y="1628800"/>
                <a:ext cx="1368152"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Argo Products</a:t>
                </a:r>
                <a:endParaRPr lang="en-US" dirty="0">
                  <a:latin typeface="Calibri" panose="020F0502020204030204" pitchFamily="34" charset="0"/>
                </a:endParaRPr>
              </a:p>
            </p:txBody>
          </p:sp>
        </p:grpSp>
        <p:grpSp>
          <p:nvGrpSpPr>
            <p:cNvPr id="49" name="Gruppieren 48"/>
            <p:cNvGrpSpPr/>
            <p:nvPr/>
          </p:nvGrpSpPr>
          <p:grpSpPr>
            <a:xfrm>
              <a:off x="-36512" y="1412776"/>
              <a:ext cx="2039214" cy="457200"/>
              <a:chOff x="179512" y="1544370"/>
              <a:chExt cx="1368152" cy="457200"/>
            </a:xfrm>
          </p:grpSpPr>
          <p:sp>
            <p:nvSpPr>
              <p:cNvPr id="61" name="Abgerundetes Rechteck 60">
                <a:hlinkClick r:id="rId3" action="ppaction://hlinksldjump"/>
              </p:cNvPr>
              <p:cNvSpPr/>
              <p:nvPr/>
            </p:nvSpPr>
            <p:spPr>
              <a:xfrm>
                <a:off x="251520" y="1544370"/>
                <a:ext cx="1080120" cy="457200"/>
              </a:xfrm>
              <a:prstGeom prst="round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2" name="Textfeld 61">
                <a:hlinkClick r:id="rId3" action="ppaction://hlinksldjump"/>
              </p:cNvPr>
              <p:cNvSpPr txBox="1"/>
              <p:nvPr/>
            </p:nvSpPr>
            <p:spPr>
              <a:xfrm>
                <a:off x="179512" y="1628800"/>
                <a:ext cx="1368152"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Overview</a:t>
                </a:r>
                <a:endParaRPr lang="en-US" dirty="0">
                  <a:latin typeface="Calibri" panose="020F0502020204030204" pitchFamily="34" charset="0"/>
                </a:endParaRPr>
              </a:p>
            </p:txBody>
          </p:sp>
        </p:grpSp>
        <p:grpSp>
          <p:nvGrpSpPr>
            <p:cNvPr id="50" name="Gruppieren 49"/>
            <p:cNvGrpSpPr/>
            <p:nvPr/>
          </p:nvGrpSpPr>
          <p:grpSpPr>
            <a:xfrm>
              <a:off x="-36512" y="2570400"/>
              <a:ext cx="2039214" cy="457200"/>
              <a:chOff x="179512" y="1544370"/>
              <a:chExt cx="1368152" cy="457200"/>
            </a:xfrm>
          </p:grpSpPr>
          <p:sp>
            <p:nvSpPr>
              <p:cNvPr id="59" name="Abgerundetes Rechteck 58"/>
              <p:cNvSpPr/>
              <p:nvPr/>
            </p:nvSpPr>
            <p:spPr>
              <a:xfrm>
                <a:off x="251520" y="1544370"/>
                <a:ext cx="1080120" cy="457200"/>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0" name="Textfeld 59">
                <a:hlinkClick r:id="rId9" action="ppaction://hlinksldjump"/>
              </p:cNvPr>
              <p:cNvSpPr txBox="1"/>
              <p:nvPr/>
            </p:nvSpPr>
            <p:spPr>
              <a:xfrm>
                <a:off x="179512" y="1628800"/>
                <a:ext cx="1368152"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Euro-Argo</a:t>
                </a:r>
                <a:endParaRPr lang="en-US" dirty="0">
                  <a:latin typeface="Calibri" panose="020F0502020204030204" pitchFamily="34" charset="0"/>
                </a:endParaRPr>
              </a:p>
            </p:txBody>
          </p:sp>
        </p:grpSp>
        <p:grpSp>
          <p:nvGrpSpPr>
            <p:cNvPr id="51" name="Gruppieren 50"/>
            <p:cNvGrpSpPr/>
            <p:nvPr/>
          </p:nvGrpSpPr>
          <p:grpSpPr>
            <a:xfrm>
              <a:off x="-36512" y="1988840"/>
              <a:ext cx="2039214" cy="457200"/>
              <a:chOff x="179512" y="1544370"/>
              <a:chExt cx="1368152" cy="457200"/>
            </a:xfrm>
          </p:grpSpPr>
          <p:sp>
            <p:nvSpPr>
              <p:cNvPr id="57" name="Abgerundetes Rechteck 56"/>
              <p:cNvSpPr/>
              <p:nvPr/>
            </p:nvSpPr>
            <p:spPr>
              <a:xfrm>
                <a:off x="251520" y="1544370"/>
                <a:ext cx="1080120" cy="457200"/>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Textfeld 57">
                <a:hlinkClick r:id="rId10" action="ppaction://hlinksldjump"/>
              </p:cNvPr>
              <p:cNvSpPr txBox="1"/>
              <p:nvPr/>
            </p:nvSpPr>
            <p:spPr>
              <a:xfrm>
                <a:off x="179512" y="1628800"/>
                <a:ext cx="1368152"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Data System</a:t>
                </a:r>
                <a:endParaRPr lang="en-US" dirty="0">
                  <a:latin typeface="Calibri" panose="020F0502020204030204" pitchFamily="34" charset="0"/>
                </a:endParaRPr>
              </a:p>
            </p:txBody>
          </p:sp>
        </p:grpSp>
        <p:grpSp>
          <p:nvGrpSpPr>
            <p:cNvPr id="52" name="Gruppieren 51"/>
            <p:cNvGrpSpPr/>
            <p:nvPr/>
          </p:nvGrpSpPr>
          <p:grpSpPr>
            <a:xfrm>
              <a:off x="-36512" y="3150000"/>
              <a:ext cx="2039214" cy="457200"/>
              <a:chOff x="179512" y="1544370"/>
              <a:chExt cx="1368152" cy="457200"/>
            </a:xfrm>
          </p:grpSpPr>
          <p:sp>
            <p:nvSpPr>
              <p:cNvPr id="55" name="Abgerundetes Rechteck 54"/>
              <p:cNvSpPr/>
              <p:nvPr/>
            </p:nvSpPr>
            <p:spPr>
              <a:xfrm>
                <a:off x="251520" y="1544370"/>
                <a:ext cx="1080120" cy="457200"/>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Textfeld 55">
                <a:hlinkClick r:id="rId11" action="ppaction://hlinksldjump"/>
              </p:cNvPr>
              <p:cNvSpPr txBox="1"/>
              <p:nvPr/>
            </p:nvSpPr>
            <p:spPr>
              <a:xfrm>
                <a:off x="179512" y="1628800"/>
                <a:ext cx="1368152"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Pilot Extensions</a:t>
                </a:r>
                <a:endParaRPr lang="en-US" dirty="0">
                  <a:latin typeface="Calibri" panose="020F0502020204030204" pitchFamily="34" charset="0"/>
                </a:endParaRPr>
              </a:p>
            </p:txBody>
          </p:sp>
        </p:grpSp>
        <p:sp>
          <p:nvSpPr>
            <p:cNvPr id="53" name="Abgerundetes Rechteck 52"/>
            <p:cNvSpPr/>
            <p:nvPr/>
          </p:nvSpPr>
          <p:spPr>
            <a:xfrm>
              <a:off x="81774" y="4309200"/>
              <a:ext cx="1609906" cy="457200"/>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4" name="Textfeld 53">
              <a:hlinkClick r:id="rId12" action="ppaction://hlinksldjump"/>
            </p:cNvPr>
            <p:cNvSpPr txBox="1"/>
            <p:nvPr/>
          </p:nvSpPr>
          <p:spPr>
            <a:xfrm>
              <a:off x="12506" y="4427820"/>
              <a:ext cx="2039214"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Argo Science</a:t>
              </a:r>
              <a:endParaRPr lang="en-US" dirty="0">
                <a:latin typeface="Calibri" panose="020F0502020204030204" pitchFamily="34" charset="0"/>
              </a:endParaRPr>
            </a:p>
          </p:txBody>
        </p:sp>
      </p:grpSp>
    </p:spTree>
    <p:extLst>
      <p:ext uri="{BB962C8B-B14F-4D97-AF65-F5344CB8AC3E}">
        <p14:creationId xmlns:p14="http://schemas.microsoft.com/office/powerpoint/2010/main" val="42942908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1259632" y="116632"/>
            <a:ext cx="7776864" cy="500066"/>
          </a:xfrm>
        </p:spPr>
        <p:txBody>
          <a:bodyPr/>
          <a:lstStyle/>
          <a:p>
            <a:pPr algn="l"/>
            <a:r>
              <a:rPr lang="en-GB" sz="2800" dirty="0" smtClean="0">
                <a:latin typeface="Calibri" panose="020F0502020204030204" pitchFamily="34" charset="0"/>
              </a:rPr>
              <a:t>Which float types are used within Argo?</a:t>
            </a:r>
            <a:endParaRPr lang="en-GB" sz="2800" dirty="0">
              <a:latin typeface="Calibri" panose="020F0502020204030204" pitchFamily="34" charset="0"/>
            </a:endParaRPr>
          </a:p>
        </p:txBody>
      </p:sp>
      <p:sp>
        <p:nvSpPr>
          <p:cNvPr id="22" name="Interaktive Schaltfläche: Zurück oder Vorherige(r) 21">
            <a:hlinkClick r:id="" action="ppaction://hlinkshowjump?jump=previousslide" highlightClick="1"/>
          </p:cNvPr>
          <p:cNvSpPr/>
          <p:nvPr/>
        </p:nvSpPr>
        <p:spPr>
          <a:xfrm>
            <a:off x="107504" y="6087961"/>
            <a:ext cx="684076" cy="293367"/>
          </a:xfrm>
          <a:prstGeom prst="actionButtonBackPrevious">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Interaktive Schaltfläche: Nächste(r) oder Weiter 22">
            <a:hlinkClick r:id="" action="ppaction://hlinkshowjump?jump=nextslide" highlightClick="1"/>
          </p:cNvPr>
          <p:cNvSpPr>
            <a:spLocks/>
          </p:cNvSpPr>
          <p:nvPr/>
        </p:nvSpPr>
        <p:spPr>
          <a:xfrm>
            <a:off x="863664" y="6093296"/>
            <a:ext cx="684000" cy="288000"/>
          </a:xfrm>
          <a:prstGeom prst="actionButtonForwardNex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4" name="Grafik 23">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261" y="5360151"/>
            <a:ext cx="526355" cy="517121"/>
          </a:xfrm>
          <a:prstGeom prst="rect">
            <a:avLst/>
          </a:prstGeom>
        </p:spPr>
      </p:pic>
      <p:pic>
        <p:nvPicPr>
          <p:cNvPr id="2" name="Grafik 1"/>
          <p:cNvPicPr>
            <a:picLocks noChangeAspect="1"/>
          </p:cNvPicPr>
          <p:nvPr/>
        </p:nvPicPr>
        <p:blipFill rotWithShape="1">
          <a:blip r:embed="rId5">
            <a:extLst>
              <a:ext uri="{28A0092B-C50C-407E-A947-70E740481C1C}">
                <a14:useLocalDpi xmlns:a14="http://schemas.microsoft.com/office/drawing/2010/main" val="0"/>
              </a:ext>
            </a:extLst>
          </a:blip>
          <a:srcRect l="6123" t="4687" r="3267"/>
          <a:stretch/>
        </p:blipFill>
        <p:spPr>
          <a:xfrm>
            <a:off x="1786633" y="908720"/>
            <a:ext cx="5305647" cy="3782219"/>
          </a:xfrm>
          <a:prstGeom prst="rect">
            <a:avLst/>
          </a:prstGeom>
        </p:spPr>
      </p:pic>
      <p:pic>
        <p:nvPicPr>
          <p:cNvPr id="169986" name="Picture 2" descr="http://www.argo.ucsd.edu/NOVA.jpg"/>
          <p:cNvPicPr>
            <a:picLocks noChangeAspect="1" noChangeArrowheads="1"/>
          </p:cNvPicPr>
          <p:nvPr/>
        </p:nvPicPr>
        <p:blipFill rotWithShape="1">
          <a:blip r:embed="rId6">
            <a:extLst>
              <a:ext uri="{28A0092B-C50C-407E-A947-70E740481C1C}">
                <a14:useLocalDpi xmlns:a14="http://schemas.microsoft.com/office/drawing/2010/main" val="0"/>
              </a:ext>
            </a:extLst>
          </a:blip>
          <a:srcRect l="18844" r="18706"/>
          <a:stretch/>
        </p:blipFill>
        <p:spPr bwMode="auto">
          <a:xfrm>
            <a:off x="7189879" y="1556792"/>
            <a:ext cx="478465" cy="2736304"/>
          </a:xfrm>
          <a:prstGeom prst="rect">
            <a:avLst/>
          </a:prstGeom>
          <a:noFill/>
          <a:extLst>
            <a:ext uri="{909E8E84-426E-40DD-AFC4-6F175D3DCCD1}">
              <a14:hiddenFill xmlns:a14="http://schemas.microsoft.com/office/drawing/2010/main">
                <a:solidFill>
                  <a:srgbClr val="FFFFFF"/>
                </a:solidFill>
              </a14:hiddenFill>
            </a:ext>
          </a:extLst>
        </p:spPr>
      </p:pic>
      <p:pic>
        <p:nvPicPr>
          <p:cNvPr id="169988" name="Picture 4" descr="http://www.argo.ucsd.edu/Deep_SOLO_SIO.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56376" y="1268760"/>
            <a:ext cx="977117" cy="819306"/>
          </a:xfrm>
          <a:prstGeom prst="rect">
            <a:avLst/>
          </a:prstGeom>
          <a:noFill/>
          <a:extLst>
            <a:ext uri="{909E8E84-426E-40DD-AFC4-6F175D3DCCD1}">
              <a14:hiddenFill xmlns:a14="http://schemas.microsoft.com/office/drawing/2010/main">
                <a:solidFill>
                  <a:srgbClr val="FFFFFF"/>
                </a:solidFill>
              </a14:hiddenFill>
            </a:ext>
          </a:extLst>
        </p:spPr>
      </p:pic>
      <p:pic>
        <p:nvPicPr>
          <p:cNvPr id="169990" name="Picture 6" descr="http://www.argo.ucsd.edu/Deep_APEX.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69345" y="2924944"/>
            <a:ext cx="751178" cy="979063"/>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p:cNvSpPr txBox="1"/>
          <p:nvPr/>
        </p:nvSpPr>
        <p:spPr>
          <a:xfrm>
            <a:off x="7261887" y="4410000"/>
            <a:ext cx="622481" cy="200055"/>
          </a:xfrm>
          <a:prstGeom prst="rect">
            <a:avLst/>
          </a:prstGeom>
          <a:noFill/>
        </p:spPr>
        <p:txBody>
          <a:bodyPr wrap="square" rtlCol="0">
            <a:spAutoFit/>
          </a:bodyPr>
          <a:lstStyle/>
          <a:p>
            <a:r>
              <a:rPr lang="de-DE" sz="700" b="1" dirty="0" smtClean="0">
                <a:latin typeface="Calibri" panose="020F0502020204030204" pitchFamily="34" charset="0"/>
              </a:rPr>
              <a:t>NOVA</a:t>
            </a:r>
            <a:endParaRPr lang="de-DE" sz="700" b="1" dirty="0">
              <a:latin typeface="Calibri" panose="020F0502020204030204" pitchFamily="34" charset="0"/>
            </a:endParaRPr>
          </a:p>
        </p:txBody>
      </p:sp>
      <p:sp>
        <p:nvSpPr>
          <p:cNvPr id="29" name="Textfeld 28"/>
          <p:cNvSpPr txBox="1"/>
          <p:nvPr/>
        </p:nvSpPr>
        <p:spPr>
          <a:xfrm>
            <a:off x="8133693" y="4083334"/>
            <a:ext cx="799800" cy="200055"/>
          </a:xfrm>
          <a:prstGeom prst="rect">
            <a:avLst/>
          </a:prstGeom>
          <a:noFill/>
        </p:spPr>
        <p:txBody>
          <a:bodyPr wrap="square" rtlCol="0">
            <a:spAutoFit/>
          </a:bodyPr>
          <a:lstStyle/>
          <a:p>
            <a:r>
              <a:rPr lang="de-DE" sz="700" b="1" dirty="0" err="1" smtClean="0">
                <a:latin typeface="Calibri" panose="020F0502020204030204" pitchFamily="34" charset="0"/>
              </a:rPr>
              <a:t>Deep</a:t>
            </a:r>
            <a:r>
              <a:rPr lang="de-DE" sz="700" b="1" dirty="0" smtClean="0">
                <a:latin typeface="Calibri" panose="020F0502020204030204" pitchFamily="34" charset="0"/>
              </a:rPr>
              <a:t> APEX</a:t>
            </a:r>
            <a:endParaRPr lang="de-DE" sz="700" b="1" dirty="0">
              <a:latin typeface="Calibri" panose="020F0502020204030204" pitchFamily="34" charset="0"/>
            </a:endParaRPr>
          </a:p>
        </p:txBody>
      </p:sp>
      <p:sp>
        <p:nvSpPr>
          <p:cNvPr id="30" name="Textfeld 29"/>
          <p:cNvSpPr txBox="1"/>
          <p:nvPr/>
        </p:nvSpPr>
        <p:spPr>
          <a:xfrm>
            <a:off x="8171233" y="2257936"/>
            <a:ext cx="622481" cy="200055"/>
          </a:xfrm>
          <a:prstGeom prst="rect">
            <a:avLst/>
          </a:prstGeom>
          <a:noFill/>
        </p:spPr>
        <p:txBody>
          <a:bodyPr wrap="square" rtlCol="0">
            <a:spAutoFit/>
          </a:bodyPr>
          <a:lstStyle/>
          <a:p>
            <a:r>
              <a:rPr lang="de-DE" sz="700" b="1" dirty="0" err="1" smtClean="0">
                <a:latin typeface="Calibri" panose="020F0502020204030204" pitchFamily="34" charset="0"/>
              </a:rPr>
              <a:t>Deep</a:t>
            </a:r>
            <a:r>
              <a:rPr lang="de-DE" sz="700" b="1" dirty="0" smtClean="0">
                <a:latin typeface="Calibri" panose="020F0502020204030204" pitchFamily="34" charset="0"/>
              </a:rPr>
              <a:t> SOLO</a:t>
            </a:r>
            <a:endParaRPr lang="de-DE" sz="700" b="1" dirty="0">
              <a:latin typeface="Calibri" panose="020F0502020204030204" pitchFamily="34" charset="0"/>
            </a:endParaRPr>
          </a:p>
        </p:txBody>
      </p:sp>
      <p:sp>
        <p:nvSpPr>
          <p:cNvPr id="4" name="Textfeld 3"/>
          <p:cNvSpPr txBox="1"/>
          <p:nvPr/>
        </p:nvSpPr>
        <p:spPr>
          <a:xfrm>
            <a:off x="1786634" y="4565446"/>
            <a:ext cx="5940746" cy="1815882"/>
          </a:xfrm>
          <a:prstGeom prst="rect">
            <a:avLst/>
          </a:prstGeom>
          <a:noFill/>
        </p:spPr>
        <p:txBody>
          <a:bodyPr wrap="square" rtlCol="0">
            <a:spAutoFit/>
          </a:bodyPr>
          <a:lstStyle/>
          <a:p>
            <a:r>
              <a:rPr lang="en-US" sz="1600" dirty="0" smtClean="0">
                <a:latin typeface="Calibri" panose="020F0502020204030204" pitchFamily="34" charset="0"/>
              </a:rPr>
              <a:t>Floats are manufactured by a few companies around the world. Until recently floats followed a common design and were cylindrical in shape and between 1.5-2 m long. Measurement sensors are found on top of the float and batteries and hydraulic pump are housed inside the metal cylinder. New floats measuring down to 6000 m depth have a different design with the measurement sensors at the bottom of a floatation sphere. For more information visit Argo home page.</a:t>
            </a:r>
            <a:endParaRPr lang="en-US" sz="1600" dirty="0">
              <a:latin typeface="Calibri" panose="020F0502020204030204" pitchFamily="34" charset="0"/>
            </a:endParaRPr>
          </a:p>
        </p:txBody>
      </p:sp>
      <p:grpSp>
        <p:nvGrpSpPr>
          <p:cNvPr id="50" name="Gruppieren 49"/>
          <p:cNvGrpSpPr/>
          <p:nvPr/>
        </p:nvGrpSpPr>
        <p:grpSpPr>
          <a:xfrm>
            <a:off x="7727379" y="4869160"/>
            <a:ext cx="1381125" cy="1371600"/>
            <a:chOff x="1807355" y="5009728"/>
            <a:chExt cx="1381125" cy="1371600"/>
          </a:xfrm>
        </p:grpSpPr>
        <p:pic>
          <p:nvPicPr>
            <p:cNvPr id="51" name="Grafik 5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07355" y="5009728"/>
              <a:ext cx="1381125" cy="1371600"/>
            </a:xfrm>
            <a:prstGeom prst="rect">
              <a:avLst/>
            </a:prstGeom>
          </p:spPr>
        </p:pic>
        <p:sp>
          <p:nvSpPr>
            <p:cNvPr id="52" name="Textfeld 51">
              <a:hlinkClick r:id="rId10"/>
            </p:cNvPr>
            <p:cNvSpPr txBox="1"/>
            <p:nvPr/>
          </p:nvSpPr>
          <p:spPr>
            <a:xfrm>
              <a:off x="1907704" y="5178678"/>
              <a:ext cx="1152128" cy="338554"/>
            </a:xfrm>
            <a:prstGeom prst="rect">
              <a:avLst/>
            </a:prstGeom>
            <a:noFill/>
          </p:spPr>
          <p:txBody>
            <a:bodyPr wrap="square" rtlCol="0">
              <a:spAutoFit/>
            </a:bodyPr>
            <a:lstStyle/>
            <a:p>
              <a:r>
                <a:rPr lang="de-DE" sz="1600" b="1" dirty="0" smtClean="0">
                  <a:solidFill>
                    <a:schemeClr val="bg1"/>
                  </a:solidFill>
                  <a:latin typeface="Calibri" panose="020F0502020204030204" pitchFamily="34" charset="0"/>
                </a:rPr>
                <a:t>Argo </a:t>
              </a:r>
              <a:r>
                <a:rPr lang="de-DE" sz="1600" b="1" dirty="0" err="1" smtClean="0">
                  <a:solidFill>
                    <a:schemeClr val="bg1"/>
                  </a:solidFill>
                  <a:latin typeface="Calibri" panose="020F0502020204030204" pitchFamily="34" charset="0"/>
                </a:rPr>
                <a:t>home</a:t>
              </a:r>
              <a:r>
                <a:rPr lang="de-DE" sz="1600" b="1" dirty="0" smtClean="0">
                  <a:solidFill>
                    <a:schemeClr val="bg1"/>
                  </a:solidFill>
                  <a:latin typeface="Calibri" panose="020F0502020204030204" pitchFamily="34" charset="0"/>
                </a:rPr>
                <a:t> </a:t>
              </a:r>
              <a:endParaRPr lang="de-DE" sz="1600" b="1" dirty="0">
                <a:solidFill>
                  <a:schemeClr val="bg1"/>
                </a:solidFill>
                <a:latin typeface="Calibri" panose="020F0502020204030204" pitchFamily="34" charset="0"/>
              </a:endParaRPr>
            </a:p>
          </p:txBody>
        </p:sp>
      </p:grpSp>
      <p:grpSp>
        <p:nvGrpSpPr>
          <p:cNvPr id="53" name="Gruppieren 52"/>
          <p:cNvGrpSpPr/>
          <p:nvPr/>
        </p:nvGrpSpPr>
        <p:grpSpPr>
          <a:xfrm>
            <a:off x="-36512" y="1412776"/>
            <a:ext cx="2088232" cy="3384376"/>
            <a:chOff x="-36512" y="1412776"/>
            <a:chExt cx="2088232" cy="3384376"/>
          </a:xfrm>
        </p:grpSpPr>
        <p:grpSp>
          <p:nvGrpSpPr>
            <p:cNvPr id="54" name="Gruppieren 53"/>
            <p:cNvGrpSpPr/>
            <p:nvPr/>
          </p:nvGrpSpPr>
          <p:grpSpPr>
            <a:xfrm>
              <a:off x="12506" y="3729600"/>
              <a:ext cx="2039214" cy="457200"/>
              <a:chOff x="212399" y="1544370"/>
              <a:chExt cx="1368152" cy="457200"/>
            </a:xfrm>
          </p:grpSpPr>
          <p:sp>
            <p:nvSpPr>
              <p:cNvPr id="69" name="Abgerundetes Rechteck 68"/>
              <p:cNvSpPr/>
              <p:nvPr/>
            </p:nvSpPr>
            <p:spPr>
              <a:xfrm>
                <a:off x="251520" y="1544370"/>
                <a:ext cx="1080120" cy="457200"/>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0" name="Textfeld 69">
                <a:hlinkClick r:id="rId11" action="ppaction://hlinksldjump"/>
              </p:cNvPr>
              <p:cNvSpPr txBox="1"/>
              <p:nvPr/>
            </p:nvSpPr>
            <p:spPr>
              <a:xfrm>
                <a:off x="212399" y="1628800"/>
                <a:ext cx="1368152"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Argo Products</a:t>
                </a:r>
                <a:endParaRPr lang="en-US" dirty="0">
                  <a:latin typeface="Calibri" panose="020F0502020204030204" pitchFamily="34" charset="0"/>
                </a:endParaRPr>
              </a:p>
            </p:txBody>
          </p:sp>
        </p:grpSp>
        <p:grpSp>
          <p:nvGrpSpPr>
            <p:cNvPr id="55" name="Gruppieren 54"/>
            <p:cNvGrpSpPr/>
            <p:nvPr/>
          </p:nvGrpSpPr>
          <p:grpSpPr>
            <a:xfrm>
              <a:off x="-36512" y="1412776"/>
              <a:ext cx="2039214" cy="457200"/>
              <a:chOff x="179512" y="1544370"/>
              <a:chExt cx="1368152" cy="457200"/>
            </a:xfrm>
          </p:grpSpPr>
          <p:sp>
            <p:nvSpPr>
              <p:cNvPr id="67" name="Abgerundetes Rechteck 66">
                <a:hlinkClick r:id="rId3" action="ppaction://hlinksldjump"/>
              </p:cNvPr>
              <p:cNvSpPr/>
              <p:nvPr/>
            </p:nvSpPr>
            <p:spPr>
              <a:xfrm>
                <a:off x="251520" y="1544370"/>
                <a:ext cx="1080120" cy="457200"/>
              </a:xfrm>
              <a:prstGeom prst="round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8" name="Textfeld 67">
                <a:hlinkClick r:id="rId3" action="ppaction://hlinksldjump"/>
              </p:cNvPr>
              <p:cNvSpPr txBox="1"/>
              <p:nvPr/>
            </p:nvSpPr>
            <p:spPr>
              <a:xfrm>
                <a:off x="179512" y="1628800"/>
                <a:ext cx="1368152"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Overview</a:t>
                </a:r>
                <a:endParaRPr lang="en-US" dirty="0">
                  <a:latin typeface="Calibri" panose="020F0502020204030204" pitchFamily="34" charset="0"/>
                </a:endParaRPr>
              </a:p>
            </p:txBody>
          </p:sp>
        </p:grpSp>
        <p:grpSp>
          <p:nvGrpSpPr>
            <p:cNvPr id="56" name="Gruppieren 55"/>
            <p:cNvGrpSpPr/>
            <p:nvPr/>
          </p:nvGrpSpPr>
          <p:grpSpPr>
            <a:xfrm>
              <a:off x="-36512" y="2570400"/>
              <a:ext cx="2039214" cy="457200"/>
              <a:chOff x="179512" y="1544370"/>
              <a:chExt cx="1368152" cy="457200"/>
            </a:xfrm>
          </p:grpSpPr>
          <p:sp>
            <p:nvSpPr>
              <p:cNvPr id="65" name="Abgerundetes Rechteck 64"/>
              <p:cNvSpPr/>
              <p:nvPr/>
            </p:nvSpPr>
            <p:spPr>
              <a:xfrm>
                <a:off x="251520" y="1544370"/>
                <a:ext cx="1080120" cy="457200"/>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Textfeld 65">
                <a:hlinkClick r:id="rId12" action="ppaction://hlinksldjump"/>
              </p:cNvPr>
              <p:cNvSpPr txBox="1"/>
              <p:nvPr/>
            </p:nvSpPr>
            <p:spPr>
              <a:xfrm>
                <a:off x="179512" y="1628800"/>
                <a:ext cx="1368152"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Euro-Argo</a:t>
                </a:r>
                <a:endParaRPr lang="en-US" dirty="0">
                  <a:latin typeface="Calibri" panose="020F0502020204030204" pitchFamily="34" charset="0"/>
                </a:endParaRPr>
              </a:p>
            </p:txBody>
          </p:sp>
        </p:grpSp>
        <p:grpSp>
          <p:nvGrpSpPr>
            <p:cNvPr id="57" name="Gruppieren 56"/>
            <p:cNvGrpSpPr/>
            <p:nvPr/>
          </p:nvGrpSpPr>
          <p:grpSpPr>
            <a:xfrm>
              <a:off x="-36512" y="1988840"/>
              <a:ext cx="2039214" cy="457200"/>
              <a:chOff x="179512" y="1544370"/>
              <a:chExt cx="1368152" cy="457200"/>
            </a:xfrm>
          </p:grpSpPr>
          <p:sp>
            <p:nvSpPr>
              <p:cNvPr id="63" name="Abgerundetes Rechteck 62"/>
              <p:cNvSpPr/>
              <p:nvPr/>
            </p:nvSpPr>
            <p:spPr>
              <a:xfrm>
                <a:off x="251520" y="1544370"/>
                <a:ext cx="1080120" cy="457200"/>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4" name="Textfeld 63">
                <a:hlinkClick r:id="rId13" action="ppaction://hlinksldjump"/>
              </p:cNvPr>
              <p:cNvSpPr txBox="1"/>
              <p:nvPr/>
            </p:nvSpPr>
            <p:spPr>
              <a:xfrm>
                <a:off x="179512" y="1628800"/>
                <a:ext cx="1368152"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Data System</a:t>
                </a:r>
                <a:endParaRPr lang="en-US" dirty="0">
                  <a:latin typeface="Calibri" panose="020F0502020204030204" pitchFamily="34" charset="0"/>
                </a:endParaRPr>
              </a:p>
            </p:txBody>
          </p:sp>
        </p:grpSp>
        <p:grpSp>
          <p:nvGrpSpPr>
            <p:cNvPr id="58" name="Gruppieren 57"/>
            <p:cNvGrpSpPr/>
            <p:nvPr/>
          </p:nvGrpSpPr>
          <p:grpSpPr>
            <a:xfrm>
              <a:off x="-36512" y="3150000"/>
              <a:ext cx="2039214" cy="457200"/>
              <a:chOff x="179512" y="1544370"/>
              <a:chExt cx="1368152" cy="457200"/>
            </a:xfrm>
          </p:grpSpPr>
          <p:sp>
            <p:nvSpPr>
              <p:cNvPr id="61" name="Abgerundetes Rechteck 60"/>
              <p:cNvSpPr/>
              <p:nvPr/>
            </p:nvSpPr>
            <p:spPr>
              <a:xfrm>
                <a:off x="251520" y="1544370"/>
                <a:ext cx="1080120" cy="457200"/>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2" name="Textfeld 61">
                <a:hlinkClick r:id="rId14" action="ppaction://hlinksldjump"/>
              </p:cNvPr>
              <p:cNvSpPr txBox="1"/>
              <p:nvPr/>
            </p:nvSpPr>
            <p:spPr>
              <a:xfrm>
                <a:off x="179512" y="1628800"/>
                <a:ext cx="1368152"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Pilot Extensions</a:t>
                </a:r>
                <a:endParaRPr lang="en-US" dirty="0">
                  <a:latin typeface="Calibri" panose="020F0502020204030204" pitchFamily="34" charset="0"/>
                </a:endParaRPr>
              </a:p>
            </p:txBody>
          </p:sp>
        </p:grpSp>
        <p:sp>
          <p:nvSpPr>
            <p:cNvPr id="59" name="Abgerundetes Rechteck 58"/>
            <p:cNvSpPr/>
            <p:nvPr/>
          </p:nvSpPr>
          <p:spPr>
            <a:xfrm>
              <a:off x="81774" y="4309200"/>
              <a:ext cx="1609906" cy="457200"/>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0" name="Textfeld 59">
              <a:hlinkClick r:id="rId15" action="ppaction://hlinksldjump"/>
            </p:cNvPr>
            <p:cNvSpPr txBox="1"/>
            <p:nvPr/>
          </p:nvSpPr>
          <p:spPr>
            <a:xfrm>
              <a:off x="12506" y="4427820"/>
              <a:ext cx="2039214"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Argo Science</a:t>
              </a:r>
              <a:endParaRPr lang="en-US" dirty="0">
                <a:latin typeface="Calibri" panose="020F0502020204030204" pitchFamily="34" charset="0"/>
              </a:endParaRPr>
            </a:p>
          </p:txBody>
        </p:sp>
      </p:grpSp>
    </p:spTree>
    <p:extLst>
      <p:ext uri="{BB962C8B-B14F-4D97-AF65-F5344CB8AC3E}">
        <p14:creationId xmlns:p14="http://schemas.microsoft.com/office/powerpoint/2010/main" val="31181264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1259632" y="116632"/>
            <a:ext cx="7776864" cy="500066"/>
          </a:xfrm>
        </p:spPr>
        <p:txBody>
          <a:bodyPr/>
          <a:lstStyle/>
          <a:p>
            <a:pPr algn="l"/>
            <a:r>
              <a:rPr lang="en-GB" sz="2800" dirty="0" smtClean="0">
                <a:latin typeface="Calibri" panose="020F0502020204030204" pitchFamily="34" charset="0"/>
              </a:rPr>
              <a:t>Data flow</a:t>
            </a:r>
            <a:endParaRPr lang="en-GB" sz="2800" dirty="0">
              <a:latin typeface="Calibri" panose="020F0502020204030204" pitchFamily="34" charset="0"/>
            </a:endParaRPr>
          </a:p>
        </p:txBody>
      </p:sp>
      <p:sp>
        <p:nvSpPr>
          <p:cNvPr id="22" name="Interaktive Schaltfläche: Zurück oder Vorherige(r) 21">
            <a:hlinkClick r:id="" action="ppaction://hlinkshowjump?jump=previousslide" highlightClick="1"/>
          </p:cNvPr>
          <p:cNvSpPr/>
          <p:nvPr/>
        </p:nvSpPr>
        <p:spPr>
          <a:xfrm>
            <a:off x="107504" y="6087961"/>
            <a:ext cx="684076" cy="293367"/>
          </a:xfrm>
          <a:prstGeom prst="actionButtonBackPrevious">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Interaktive Schaltfläche: Nächste(r) oder Weiter 22">
            <a:hlinkClick r:id="" action="ppaction://hlinkshowjump?jump=nextslide" highlightClick="1"/>
          </p:cNvPr>
          <p:cNvSpPr>
            <a:spLocks/>
          </p:cNvSpPr>
          <p:nvPr/>
        </p:nvSpPr>
        <p:spPr>
          <a:xfrm>
            <a:off x="863664" y="6093296"/>
            <a:ext cx="684000" cy="288000"/>
          </a:xfrm>
          <a:prstGeom prst="actionButtonForwardNex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4" name="Grafik 23">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261" y="5360151"/>
            <a:ext cx="526355" cy="517121"/>
          </a:xfrm>
          <a:prstGeom prst="rect">
            <a:avLst/>
          </a:prstGeom>
        </p:spPr>
      </p:pic>
      <p:sp>
        <p:nvSpPr>
          <p:cNvPr id="26" name="Content Placeholder 4"/>
          <p:cNvSpPr>
            <a:spLocks noGrp="1"/>
          </p:cNvSpPr>
          <p:nvPr>
            <p:ph idx="1"/>
          </p:nvPr>
        </p:nvSpPr>
        <p:spPr>
          <a:xfrm>
            <a:off x="1619672" y="1412776"/>
            <a:ext cx="3960440" cy="4536504"/>
          </a:xfrm>
        </p:spPr>
        <p:txBody>
          <a:bodyPr>
            <a:normAutofit/>
          </a:bodyPr>
          <a:lstStyle/>
          <a:p>
            <a:r>
              <a:rPr lang="en-GB" sz="1600" dirty="0" smtClean="0"/>
              <a:t>Data are processed at national level by 10 national level Data </a:t>
            </a:r>
            <a:r>
              <a:rPr lang="en-GB" sz="1600" dirty="0"/>
              <a:t>A</a:t>
            </a:r>
            <a:r>
              <a:rPr lang="en-GB" sz="1600" dirty="0" smtClean="0"/>
              <a:t>ssembly </a:t>
            </a:r>
            <a:r>
              <a:rPr lang="en-GB" sz="1600" dirty="0"/>
              <a:t>C</a:t>
            </a:r>
            <a:r>
              <a:rPr lang="en-GB" sz="1600" dirty="0" smtClean="0"/>
              <a:t>entres (DAC)</a:t>
            </a:r>
          </a:p>
          <a:p>
            <a:r>
              <a:rPr lang="en-GB" sz="1600" dirty="0" smtClean="0"/>
              <a:t>They are forwarded to operational users via the Global Telecommunication System (GTS) by DACs</a:t>
            </a:r>
          </a:p>
          <a:p>
            <a:r>
              <a:rPr lang="en-GB" sz="1600" dirty="0" smtClean="0"/>
              <a:t>Data are aggregated at two Global Data Assembly Centres. These form primary access points with data exposed via FTP servers and archived versions available that include DOI</a:t>
            </a:r>
          </a:p>
          <a:p>
            <a:r>
              <a:rPr lang="en-GB" sz="1600" dirty="0" smtClean="0"/>
              <a:t>The data system is monitored by Argo Information Centre (AIC)</a:t>
            </a:r>
          </a:p>
          <a:p>
            <a:r>
              <a:rPr lang="en-GB" sz="1600" dirty="0" smtClean="0"/>
              <a:t>Argo Data Management serves as template for other Global Ocean Observing System components.</a:t>
            </a:r>
          </a:p>
        </p:txBody>
      </p:sp>
      <p:pic>
        <p:nvPicPr>
          <p:cNvPr id="2" name="Grafik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80959" y="1412776"/>
            <a:ext cx="3355537" cy="4100814"/>
          </a:xfrm>
          <a:prstGeom prst="rect">
            <a:avLst/>
          </a:prstGeom>
        </p:spPr>
      </p:pic>
      <p:grpSp>
        <p:nvGrpSpPr>
          <p:cNvPr id="45" name="Gruppieren 44"/>
          <p:cNvGrpSpPr/>
          <p:nvPr/>
        </p:nvGrpSpPr>
        <p:grpSpPr>
          <a:xfrm>
            <a:off x="-36512" y="1412776"/>
            <a:ext cx="2088232" cy="3384376"/>
            <a:chOff x="-36512" y="1412776"/>
            <a:chExt cx="2088232" cy="3384376"/>
          </a:xfrm>
        </p:grpSpPr>
        <p:grpSp>
          <p:nvGrpSpPr>
            <p:cNvPr id="46" name="Gruppieren 45"/>
            <p:cNvGrpSpPr/>
            <p:nvPr/>
          </p:nvGrpSpPr>
          <p:grpSpPr>
            <a:xfrm>
              <a:off x="12506" y="3729600"/>
              <a:ext cx="2039214" cy="457200"/>
              <a:chOff x="212399" y="1544370"/>
              <a:chExt cx="1368152" cy="457200"/>
            </a:xfrm>
          </p:grpSpPr>
          <p:sp>
            <p:nvSpPr>
              <p:cNvPr id="61" name="Abgerundetes Rechteck 60"/>
              <p:cNvSpPr/>
              <p:nvPr/>
            </p:nvSpPr>
            <p:spPr>
              <a:xfrm>
                <a:off x="251520" y="1544370"/>
                <a:ext cx="1080120" cy="457200"/>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2" name="Textfeld 61">
                <a:hlinkClick r:id="rId6" action="ppaction://hlinksldjump"/>
              </p:cNvPr>
              <p:cNvSpPr txBox="1"/>
              <p:nvPr/>
            </p:nvSpPr>
            <p:spPr>
              <a:xfrm>
                <a:off x="212399" y="1628800"/>
                <a:ext cx="1368152"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Argo Products</a:t>
                </a:r>
                <a:endParaRPr lang="en-US" dirty="0">
                  <a:latin typeface="Calibri" panose="020F0502020204030204" pitchFamily="34" charset="0"/>
                </a:endParaRPr>
              </a:p>
            </p:txBody>
          </p:sp>
        </p:grpSp>
        <p:grpSp>
          <p:nvGrpSpPr>
            <p:cNvPr id="47" name="Gruppieren 46"/>
            <p:cNvGrpSpPr/>
            <p:nvPr/>
          </p:nvGrpSpPr>
          <p:grpSpPr>
            <a:xfrm>
              <a:off x="-36512" y="1412776"/>
              <a:ext cx="2039214" cy="457200"/>
              <a:chOff x="179512" y="1544370"/>
              <a:chExt cx="1368152" cy="457200"/>
            </a:xfrm>
          </p:grpSpPr>
          <p:sp>
            <p:nvSpPr>
              <p:cNvPr id="59" name="Abgerundetes Rechteck 58">
                <a:hlinkClick r:id="rId3" action="ppaction://hlinksldjump"/>
              </p:cNvPr>
              <p:cNvSpPr/>
              <p:nvPr/>
            </p:nvSpPr>
            <p:spPr>
              <a:xfrm>
                <a:off x="251520" y="1544370"/>
                <a:ext cx="1080120" cy="457200"/>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0" name="Textfeld 59">
                <a:hlinkClick r:id="rId3" action="ppaction://hlinksldjump"/>
              </p:cNvPr>
              <p:cNvSpPr txBox="1"/>
              <p:nvPr/>
            </p:nvSpPr>
            <p:spPr>
              <a:xfrm>
                <a:off x="179512" y="1628800"/>
                <a:ext cx="1368152"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Overview</a:t>
                </a:r>
                <a:endParaRPr lang="en-US" dirty="0">
                  <a:latin typeface="Calibri" panose="020F0502020204030204" pitchFamily="34" charset="0"/>
                </a:endParaRPr>
              </a:p>
            </p:txBody>
          </p:sp>
        </p:grpSp>
        <p:grpSp>
          <p:nvGrpSpPr>
            <p:cNvPr id="48" name="Gruppieren 47"/>
            <p:cNvGrpSpPr/>
            <p:nvPr/>
          </p:nvGrpSpPr>
          <p:grpSpPr>
            <a:xfrm>
              <a:off x="-36512" y="2570400"/>
              <a:ext cx="2039214" cy="457200"/>
              <a:chOff x="179512" y="1544370"/>
              <a:chExt cx="1368152" cy="457200"/>
            </a:xfrm>
          </p:grpSpPr>
          <p:sp>
            <p:nvSpPr>
              <p:cNvPr id="57" name="Abgerundetes Rechteck 56"/>
              <p:cNvSpPr/>
              <p:nvPr/>
            </p:nvSpPr>
            <p:spPr>
              <a:xfrm>
                <a:off x="251520" y="1544370"/>
                <a:ext cx="1080120" cy="457200"/>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Textfeld 57">
                <a:hlinkClick r:id="rId7" action="ppaction://hlinksldjump"/>
              </p:cNvPr>
              <p:cNvSpPr txBox="1"/>
              <p:nvPr/>
            </p:nvSpPr>
            <p:spPr>
              <a:xfrm>
                <a:off x="179512" y="1628800"/>
                <a:ext cx="1368152"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Euro-Argo</a:t>
                </a:r>
                <a:endParaRPr lang="en-US" dirty="0">
                  <a:latin typeface="Calibri" panose="020F0502020204030204" pitchFamily="34" charset="0"/>
                </a:endParaRPr>
              </a:p>
            </p:txBody>
          </p:sp>
        </p:grpSp>
        <p:grpSp>
          <p:nvGrpSpPr>
            <p:cNvPr id="49" name="Gruppieren 48"/>
            <p:cNvGrpSpPr/>
            <p:nvPr/>
          </p:nvGrpSpPr>
          <p:grpSpPr>
            <a:xfrm>
              <a:off x="-36512" y="1988840"/>
              <a:ext cx="2039214" cy="457200"/>
              <a:chOff x="179512" y="1544370"/>
              <a:chExt cx="1368152" cy="457200"/>
            </a:xfrm>
          </p:grpSpPr>
          <p:sp>
            <p:nvSpPr>
              <p:cNvPr id="55" name="Abgerundetes Rechteck 54"/>
              <p:cNvSpPr/>
              <p:nvPr/>
            </p:nvSpPr>
            <p:spPr>
              <a:xfrm>
                <a:off x="251520" y="1544370"/>
                <a:ext cx="1080120" cy="457200"/>
              </a:xfrm>
              <a:prstGeom prst="round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Textfeld 55">
                <a:hlinkClick r:id="rId8" action="ppaction://hlinksldjump"/>
              </p:cNvPr>
              <p:cNvSpPr txBox="1"/>
              <p:nvPr/>
            </p:nvSpPr>
            <p:spPr>
              <a:xfrm>
                <a:off x="179512" y="1628800"/>
                <a:ext cx="1368152"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Data System</a:t>
                </a:r>
                <a:endParaRPr lang="en-US" dirty="0">
                  <a:latin typeface="Calibri" panose="020F0502020204030204" pitchFamily="34" charset="0"/>
                </a:endParaRPr>
              </a:p>
            </p:txBody>
          </p:sp>
        </p:grpSp>
        <p:grpSp>
          <p:nvGrpSpPr>
            <p:cNvPr id="50" name="Gruppieren 49"/>
            <p:cNvGrpSpPr/>
            <p:nvPr/>
          </p:nvGrpSpPr>
          <p:grpSpPr>
            <a:xfrm>
              <a:off x="-36512" y="3150000"/>
              <a:ext cx="2039214" cy="457200"/>
              <a:chOff x="179512" y="1544370"/>
              <a:chExt cx="1368152" cy="457200"/>
            </a:xfrm>
          </p:grpSpPr>
          <p:sp>
            <p:nvSpPr>
              <p:cNvPr id="53" name="Abgerundetes Rechteck 52"/>
              <p:cNvSpPr/>
              <p:nvPr/>
            </p:nvSpPr>
            <p:spPr>
              <a:xfrm>
                <a:off x="251520" y="1544370"/>
                <a:ext cx="1080120" cy="457200"/>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4" name="Textfeld 53">
                <a:hlinkClick r:id="rId9" action="ppaction://hlinksldjump"/>
              </p:cNvPr>
              <p:cNvSpPr txBox="1"/>
              <p:nvPr/>
            </p:nvSpPr>
            <p:spPr>
              <a:xfrm>
                <a:off x="179512" y="1628800"/>
                <a:ext cx="1368152"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Pilot Extensions</a:t>
                </a:r>
                <a:endParaRPr lang="en-US" dirty="0">
                  <a:latin typeface="Calibri" panose="020F0502020204030204" pitchFamily="34" charset="0"/>
                </a:endParaRPr>
              </a:p>
            </p:txBody>
          </p:sp>
        </p:grpSp>
        <p:sp>
          <p:nvSpPr>
            <p:cNvPr id="51" name="Abgerundetes Rechteck 50"/>
            <p:cNvSpPr/>
            <p:nvPr/>
          </p:nvSpPr>
          <p:spPr>
            <a:xfrm>
              <a:off x="81774" y="4309200"/>
              <a:ext cx="1609906" cy="457200"/>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2" name="Textfeld 51">
              <a:hlinkClick r:id="rId10" action="ppaction://hlinksldjump"/>
            </p:cNvPr>
            <p:cNvSpPr txBox="1"/>
            <p:nvPr/>
          </p:nvSpPr>
          <p:spPr>
            <a:xfrm>
              <a:off x="12506" y="4427820"/>
              <a:ext cx="2039214"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Argo Science</a:t>
              </a:r>
              <a:endParaRPr lang="en-US" dirty="0">
                <a:latin typeface="Calibri" panose="020F0502020204030204" pitchFamily="34" charset="0"/>
              </a:endParaRPr>
            </a:p>
          </p:txBody>
        </p:sp>
      </p:grpSp>
    </p:spTree>
    <p:extLst>
      <p:ext uri="{BB962C8B-B14F-4D97-AF65-F5344CB8AC3E}">
        <p14:creationId xmlns:p14="http://schemas.microsoft.com/office/powerpoint/2010/main" val="941291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1259632" y="116632"/>
            <a:ext cx="7776864" cy="500066"/>
          </a:xfrm>
        </p:spPr>
        <p:txBody>
          <a:bodyPr/>
          <a:lstStyle/>
          <a:p>
            <a:pPr algn="l"/>
            <a:r>
              <a:rPr lang="en-GB" sz="2800" dirty="0" smtClean="0">
                <a:latin typeface="Calibri" panose="020F0502020204030204" pitchFamily="34" charset="0"/>
              </a:rPr>
              <a:t>Argo Data </a:t>
            </a:r>
            <a:r>
              <a:rPr lang="en-GB" sz="2800" dirty="0" err="1" smtClean="0">
                <a:latin typeface="Calibri" panose="020F0502020204030204" pitchFamily="34" charset="0"/>
              </a:rPr>
              <a:t>centers</a:t>
            </a:r>
            <a:r>
              <a:rPr lang="en-GB" sz="2800" dirty="0" smtClean="0">
                <a:latin typeface="Calibri" panose="020F0502020204030204" pitchFamily="34" charset="0"/>
              </a:rPr>
              <a:t> </a:t>
            </a:r>
            <a:endParaRPr lang="en-GB" sz="2800" dirty="0">
              <a:latin typeface="Calibri" panose="020F0502020204030204" pitchFamily="34" charset="0"/>
            </a:endParaRPr>
          </a:p>
        </p:txBody>
      </p:sp>
      <p:sp>
        <p:nvSpPr>
          <p:cNvPr id="22" name="Interaktive Schaltfläche: Zurück oder Vorherige(r) 21">
            <a:hlinkClick r:id="" action="ppaction://hlinkshowjump?jump=previousslide" highlightClick="1"/>
          </p:cNvPr>
          <p:cNvSpPr/>
          <p:nvPr/>
        </p:nvSpPr>
        <p:spPr>
          <a:xfrm>
            <a:off x="107504" y="6087961"/>
            <a:ext cx="684076" cy="293367"/>
          </a:xfrm>
          <a:prstGeom prst="actionButtonBackPrevious">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Interaktive Schaltfläche: Nächste(r) oder Weiter 22">
            <a:hlinkClick r:id="" action="ppaction://hlinkshowjump?jump=nextslide" highlightClick="1"/>
          </p:cNvPr>
          <p:cNvSpPr>
            <a:spLocks/>
          </p:cNvSpPr>
          <p:nvPr/>
        </p:nvSpPr>
        <p:spPr>
          <a:xfrm>
            <a:off x="863664" y="6093296"/>
            <a:ext cx="684000" cy="288000"/>
          </a:xfrm>
          <a:prstGeom prst="actionButtonForwardNex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4" name="Grafik 23">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261" y="5360151"/>
            <a:ext cx="526355" cy="517121"/>
          </a:xfrm>
          <a:prstGeom prst="rect">
            <a:avLst/>
          </a:prstGeom>
        </p:spPr>
      </p:pic>
      <p:pic>
        <p:nvPicPr>
          <p:cNvPr id="2" name="Grafik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95736" y="1268760"/>
            <a:ext cx="6696493" cy="2933064"/>
          </a:xfrm>
          <a:prstGeom prst="rect">
            <a:avLst/>
          </a:prstGeom>
        </p:spPr>
      </p:pic>
      <p:grpSp>
        <p:nvGrpSpPr>
          <p:cNvPr id="43" name="Gruppieren 42"/>
          <p:cNvGrpSpPr/>
          <p:nvPr/>
        </p:nvGrpSpPr>
        <p:grpSpPr>
          <a:xfrm>
            <a:off x="7380312" y="4769808"/>
            <a:ext cx="1381125" cy="1371600"/>
            <a:chOff x="1807355" y="5009728"/>
            <a:chExt cx="1381125" cy="1371600"/>
          </a:xfrm>
        </p:grpSpPr>
        <p:pic>
          <p:nvPicPr>
            <p:cNvPr id="44" name="Grafik 4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07355" y="5009728"/>
              <a:ext cx="1381125" cy="1371600"/>
            </a:xfrm>
            <a:prstGeom prst="rect">
              <a:avLst/>
            </a:prstGeom>
          </p:spPr>
        </p:pic>
        <p:sp>
          <p:nvSpPr>
            <p:cNvPr id="45" name="Textfeld 44">
              <a:hlinkClick r:id="rId7"/>
            </p:cNvPr>
            <p:cNvSpPr txBox="1"/>
            <p:nvPr/>
          </p:nvSpPr>
          <p:spPr>
            <a:xfrm>
              <a:off x="1907704" y="5178678"/>
              <a:ext cx="1280776" cy="338554"/>
            </a:xfrm>
            <a:prstGeom prst="rect">
              <a:avLst/>
            </a:prstGeom>
            <a:noFill/>
          </p:spPr>
          <p:txBody>
            <a:bodyPr wrap="square" rtlCol="0">
              <a:spAutoFit/>
            </a:bodyPr>
            <a:lstStyle/>
            <a:p>
              <a:r>
                <a:rPr lang="de-DE" sz="1600" b="1" dirty="0" smtClean="0">
                  <a:solidFill>
                    <a:schemeClr val="bg1"/>
                  </a:solidFill>
                  <a:latin typeface="Calibri" panose="020F0502020204030204" pitchFamily="34" charset="0"/>
                </a:rPr>
                <a:t>Link </a:t>
              </a:r>
              <a:r>
                <a:rPr lang="de-DE" sz="1600" b="1" dirty="0" err="1">
                  <a:solidFill>
                    <a:schemeClr val="bg1"/>
                  </a:solidFill>
                  <a:latin typeface="Calibri" panose="020F0502020204030204" pitchFamily="34" charset="0"/>
                </a:rPr>
                <a:t>t</a:t>
              </a:r>
              <a:r>
                <a:rPr lang="de-DE" sz="1600" b="1" dirty="0" err="1" smtClean="0">
                  <a:solidFill>
                    <a:schemeClr val="bg1"/>
                  </a:solidFill>
                  <a:latin typeface="Calibri" panose="020F0502020204030204" pitchFamily="34" charset="0"/>
                </a:rPr>
                <a:t>o</a:t>
              </a:r>
              <a:r>
                <a:rPr lang="de-DE" sz="1600" b="1" dirty="0" smtClean="0">
                  <a:solidFill>
                    <a:schemeClr val="bg1"/>
                  </a:solidFill>
                  <a:latin typeface="Calibri" panose="020F0502020204030204" pitchFamily="34" charset="0"/>
                </a:rPr>
                <a:t> GDAC </a:t>
              </a:r>
              <a:endParaRPr lang="de-DE" sz="1600" b="1" dirty="0">
                <a:solidFill>
                  <a:schemeClr val="bg1"/>
                </a:solidFill>
                <a:latin typeface="Calibri" panose="020F0502020204030204" pitchFamily="34" charset="0"/>
              </a:endParaRPr>
            </a:p>
          </p:txBody>
        </p:sp>
      </p:grpSp>
      <p:sp>
        <p:nvSpPr>
          <p:cNvPr id="3" name="Textfeld 2"/>
          <p:cNvSpPr txBox="1"/>
          <p:nvPr/>
        </p:nvSpPr>
        <p:spPr>
          <a:xfrm>
            <a:off x="2195736" y="4769276"/>
            <a:ext cx="4968552" cy="1107996"/>
          </a:xfrm>
          <a:prstGeom prst="rect">
            <a:avLst/>
          </a:prstGeom>
          <a:noFill/>
        </p:spPr>
        <p:txBody>
          <a:bodyPr wrap="square" rtlCol="0">
            <a:spAutoFit/>
          </a:bodyPr>
          <a:lstStyle/>
          <a:p>
            <a:r>
              <a:rPr lang="en-US" sz="1600" dirty="0" smtClean="0">
                <a:latin typeface="Calibri" panose="020F0502020204030204" pitchFamily="34" charset="0"/>
              </a:rPr>
              <a:t>The Argo data system is spread over the world, but the user can collect all data from either of the two global data centers.  The data can be selected according to ocean area or float by float.  </a:t>
            </a:r>
            <a:endParaRPr lang="en-US" sz="1600" dirty="0">
              <a:latin typeface="Calibri" panose="020F0502020204030204" pitchFamily="34" charset="0"/>
            </a:endParaRPr>
          </a:p>
        </p:txBody>
      </p:sp>
      <p:grpSp>
        <p:nvGrpSpPr>
          <p:cNvPr id="46" name="Gruppieren 45"/>
          <p:cNvGrpSpPr/>
          <p:nvPr/>
        </p:nvGrpSpPr>
        <p:grpSpPr>
          <a:xfrm>
            <a:off x="-36512" y="1412776"/>
            <a:ext cx="2088232" cy="3384376"/>
            <a:chOff x="-36512" y="1412776"/>
            <a:chExt cx="2088232" cy="3384376"/>
          </a:xfrm>
        </p:grpSpPr>
        <p:grpSp>
          <p:nvGrpSpPr>
            <p:cNvPr id="47" name="Gruppieren 46"/>
            <p:cNvGrpSpPr/>
            <p:nvPr/>
          </p:nvGrpSpPr>
          <p:grpSpPr>
            <a:xfrm>
              <a:off x="12506" y="3729600"/>
              <a:ext cx="2039214" cy="457200"/>
              <a:chOff x="212399" y="1544370"/>
              <a:chExt cx="1368152" cy="457200"/>
            </a:xfrm>
          </p:grpSpPr>
          <p:sp>
            <p:nvSpPr>
              <p:cNvPr id="62" name="Abgerundetes Rechteck 61"/>
              <p:cNvSpPr/>
              <p:nvPr/>
            </p:nvSpPr>
            <p:spPr>
              <a:xfrm>
                <a:off x="251520" y="1544370"/>
                <a:ext cx="1080120" cy="457200"/>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3" name="Textfeld 62">
                <a:hlinkClick r:id="rId8" action="ppaction://hlinksldjump"/>
              </p:cNvPr>
              <p:cNvSpPr txBox="1"/>
              <p:nvPr/>
            </p:nvSpPr>
            <p:spPr>
              <a:xfrm>
                <a:off x="212399" y="1628800"/>
                <a:ext cx="1368152"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Argo Products</a:t>
                </a:r>
                <a:endParaRPr lang="en-US" dirty="0">
                  <a:latin typeface="Calibri" panose="020F0502020204030204" pitchFamily="34" charset="0"/>
                </a:endParaRPr>
              </a:p>
            </p:txBody>
          </p:sp>
        </p:grpSp>
        <p:grpSp>
          <p:nvGrpSpPr>
            <p:cNvPr id="48" name="Gruppieren 47"/>
            <p:cNvGrpSpPr/>
            <p:nvPr/>
          </p:nvGrpSpPr>
          <p:grpSpPr>
            <a:xfrm>
              <a:off x="-36512" y="1412776"/>
              <a:ext cx="2039214" cy="457200"/>
              <a:chOff x="179512" y="1544370"/>
              <a:chExt cx="1368152" cy="457200"/>
            </a:xfrm>
          </p:grpSpPr>
          <p:sp>
            <p:nvSpPr>
              <p:cNvPr id="60" name="Abgerundetes Rechteck 59">
                <a:hlinkClick r:id="rId3" action="ppaction://hlinksldjump"/>
              </p:cNvPr>
              <p:cNvSpPr/>
              <p:nvPr/>
            </p:nvSpPr>
            <p:spPr>
              <a:xfrm>
                <a:off x="251520" y="1544370"/>
                <a:ext cx="1080120" cy="457200"/>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1" name="Textfeld 60">
                <a:hlinkClick r:id="rId3" action="ppaction://hlinksldjump"/>
              </p:cNvPr>
              <p:cNvSpPr txBox="1"/>
              <p:nvPr/>
            </p:nvSpPr>
            <p:spPr>
              <a:xfrm>
                <a:off x="179512" y="1628800"/>
                <a:ext cx="1368152"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Overview</a:t>
                </a:r>
                <a:endParaRPr lang="en-US" dirty="0">
                  <a:latin typeface="Calibri" panose="020F0502020204030204" pitchFamily="34" charset="0"/>
                </a:endParaRPr>
              </a:p>
            </p:txBody>
          </p:sp>
        </p:grpSp>
        <p:grpSp>
          <p:nvGrpSpPr>
            <p:cNvPr id="49" name="Gruppieren 48"/>
            <p:cNvGrpSpPr/>
            <p:nvPr/>
          </p:nvGrpSpPr>
          <p:grpSpPr>
            <a:xfrm>
              <a:off x="-36512" y="2570400"/>
              <a:ext cx="2039214" cy="457200"/>
              <a:chOff x="179512" y="1544370"/>
              <a:chExt cx="1368152" cy="457200"/>
            </a:xfrm>
          </p:grpSpPr>
          <p:sp>
            <p:nvSpPr>
              <p:cNvPr id="58" name="Abgerundetes Rechteck 57"/>
              <p:cNvSpPr/>
              <p:nvPr/>
            </p:nvSpPr>
            <p:spPr>
              <a:xfrm>
                <a:off x="251520" y="1544370"/>
                <a:ext cx="1080120" cy="457200"/>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9" name="Textfeld 58">
                <a:hlinkClick r:id="rId9" action="ppaction://hlinksldjump"/>
              </p:cNvPr>
              <p:cNvSpPr txBox="1"/>
              <p:nvPr/>
            </p:nvSpPr>
            <p:spPr>
              <a:xfrm>
                <a:off x="179512" y="1628800"/>
                <a:ext cx="1368152"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Euro-Argo</a:t>
                </a:r>
                <a:endParaRPr lang="en-US" dirty="0">
                  <a:latin typeface="Calibri" panose="020F0502020204030204" pitchFamily="34" charset="0"/>
                </a:endParaRPr>
              </a:p>
            </p:txBody>
          </p:sp>
        </p:grpSp>
        <p:grpSp>
          <p:nvGrpSpPr>
            <p:cNvPr id="50" name="Gruppieren 49"/>
            <p:cNvGrpSpPr/>
            <p:nvPr/>
          </p:nvGrpSpPr>
          <p:grpSpPr>
            <a:xfrm>
              <a:off x="-36512" y="1988840"/>
              <a:ext cx="2039214" cy="457200"/>
              <a:chOff x="179512" y="1544370"/>
              <a:chExt cx="1368152" cy="457200"/>
            </a:xfrm>
          </p:grpSpPr>
          <p:sp>
            <p:nvSpPr>
              <p:cNvPr id="56" name="Abgerundetes Rechteck 55"/>
              <p:cNvSpPr/>
              <p:nvPr/>
            </p:nvSpPr>
            <p:spPr>
              <a:xfrm>
                <a:off x="251520" y="1544370"/>
                <a:ext cx="1080120" cy="457200"/>
              </a:xfrm>
              <a:prstGeom prst="round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7" name="Textfeld 56">
                <a:hlinkClick r:id="rId10" action="ppaction://hlinksldjump"/>
              </p:cNvPr>
              <p:cNvSpPr txBox="1"/>
              <p:nvPr/>
            </p:nvSpPr>
            <p:spPr>
              <a:xfrm>
                <a:off x="179512" y="1628800"/>
                <a:ext cx="1368152"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Data System</a:t>
                </a:r>
                <a:endParaRPr lang="en-US" dirty="0">
                  <a:latin typeface="Calibri" panose="020F0502020204030204" pitchFamily="34" charset="0"/>
                </a:endParaRPr>
              </a:p>
            </p:txBody>
          </p:sp>
        </p:grpSp>
        <p:grpSp>
          <p:nvGrpSpPr>
            <p:cNvPr id="51" name="Gruppieren 50"/>
            <p:cNvGrpSpPr/>
            <p:nvPr/>
          </p:nvGrpSpPr>
          <p:grpSpPr>
            <a:xfrm>
              <a:off x="-36512" y="3150000"/>
              <a:ext cx="2039214" cy="457200"/>
              <a:chOff x="179512" y="1544370"/>
              <a:chExt cx="1368152" cy="457200"/>
            </a:xfrm>
          </p:grpSpPr>
          <p:sp>
            <p:nvSpPr>
              <p:cNvPr id="54" name="Abgerundetes Rechteck 53"/>
              <p:cNvSpPr/>
              <p:nvPr/>
            </p:nvSpPr>
            <p:spPr>
              <a:xfrm>
                <a:off x="251520" y="1544370"/>
                <a:ext cx="1080120" cy="457200"/>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5" name="Textfeld 54">
                <a:hlinkClick r:id="rId11" action="ppaction://hlinksldjump"/>
              </p:cNvPr>
              <p:cNvSpPr txBox="1"/>
              <p:nvPr/>
            </p:nvSpPr>
            <p:spPr>
              <a:xfrm>
                <a:off x="179512" y="1628800"/>
                <a:ext cx="1368152"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Pilot Extensions</a:t>
                </a:r>
                <a:endParaRPr lang="en-US" dirty="0">
                  <a:latin typeface="Calibri" panose="020F0502020204030204" pitchFamily="34" charset="0"/>
                </a:endParaRPr>
              </a:p>
            </p:txBody>
          </p:sp>
        </p:grpSp>
        <p:sp>
          <p:nvSpPr>
            <p:cNvPr id="52" name="Abgerundetes Rechteck 51"/>
            <p:cNvSpPr/>
            <p:nvPr/>
          </p:nvSpPr>
          <p:spPr>
            <a:xfrm>
              <a:off x="81774" y="4309200"/>
              <a:ext cx="1609906" cy="457200"/>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3" name="Textfeld 52">
              <a:hlinkClick r:id="rId12" action="ppaction://hlinksldjump"/>
            </p:cNvPr>
            <p:cNvSpPr txBox="1"/>
            <p:nvPr/>
          </p:nvSpPr>
          <p:spPr>
            <a:xfrm>
              <a:off x="12506" y="4427820"/>
              <a:ext cx="2039214"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Argo Science</a:t>
              </a:r>
              <a:endParaRPr lang="en-US" dirty="0">
                <a:latin typeface="Calibri" panose="020F0502020204030204" pitchFamily="34" charset="0"/>
              </a:endParaRPr>
            </a:p>
          </p:txBody>
        </p:sp>
      </p:grpSp>
    </p:spTree>
    <p:extLst>
      <p:ext uri="{BB962C8B-B14F-4D97-AF65-F5344CB8AC3E}">
        <p14:creationId xmlns:p14="http://schemas.microsoft.com/office/powerpoint/2010/main" val="34968296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1259632" y="116632"/>
            <a:ext cx="7776864" cy="500066"/>
          </a:xfrm>
        </p:spPr>
        <p:txBody>
          <a:bodyPr/>
          <a:lstStyle/>
          <a:p>
            <a:pPr algn="l"/>
            <a:r>
              <a:rPr lang="en-GB" sz="2800" dirty="0" smtClean="0">
                <a:latin typeface="Calibri" panose="020F0502020204030204" pitchFamily="34" charset="0"/>
              </a:rPr>
              <a:t>Data management and quality control </a:t>
            </a:r>
            <a:endParaRPr lang="en-GB" sz="2800" dirty="0">
              <a:latin typeface="Calibri" panose="020F0502020204030204" pitchFamily="34" charset="0"/>
            </a:endParaRPr>
          </a:p>
        </p:txBody>
      </p:sp>
      <p:sp>
        <p:nvSpPr>
          <p:cNvPr id="22" name="Interaktive Schaltfläche: Zurück oder Vorherige(r) 21">
            <a:hlinkClick r:id="" action="ppaction://hlinkshowjump?jump=previousslide" highlightClick="1"/>
          </p:cNvPr>
          <p:cNvSpPr/>
          <p:nvPr/>
        </p:nvSpPr>
        <p:spPr>
          <a:xfrm>
            <a:off x="107504" y="6087961"/>
            <a:ext cx="684076" cy="293367"/>
          </a:xfrm>
          <a:prstGeom prst="actionButtonBackPrevious">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Interaktive Schaltfläche: Nächste(r) oder Weiter 22">
            <a:hlinkClick r:id="" action="ppaction://hlinkshowjump?jump=nextslide" highlightClick="1"/>
          </p:cNvPr>
          <p:cNvSpPr>
            <a:spLocks/>
          </p:cNvSpPr>
          <p:nvPr/>
        </p:nvSpPr>
        <p:spPr>
          <a:xfrm>
            <a:off x="863664" y="6093296"/>
            <a:ext cx="684000" cy="288000"/>
          </a:xfrm>
          <a:prstGeom prst="actionButtonForwardNex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4" name="Grafik 23">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261" y="5360151"/>
            <a:ext cx="526355" cy="517121"/>
          </a:xfrm>
          <a:prstGeom prst="rect">
            <a:avLst/>
          </a:prstGeom>
        </p:spPr>
      </p:pic>
      <p:sp>
        <p:nvSpPr>
          <p:cNvPr id="25" name="Textfeld 24"/>
          <p:cNvSpPr txBox="1"/>
          <p:nvPr/>
        </p:nvSpPr>
        <p:spPr>
          <a:xfrm>
            <a:off x="1889125" y="1124744"/>
            <a:ext cx="7075363" cy="2339102"/>
          </a:xfrm>
          <a:prstGeom prst="rect">
            <a:avLst/>
          </a:prstGeom>
          <a:noFill/>
        </p:spPr>
        <p:txBody>
          <a:bodyPr wrap="square" rtlCol="0">
            <a:spAutoFit/>
          </a:bodyPr>
          <a:lstStyle/>
          <a:p>
            <a:r>
              <a:rPr lang="en-US" sz="1600" dirty="0" smtClean="0">
                <a:latin typeface="Calibri" panose="020F0502020204030204" pitchFamily="34" charset="0"/>
              </a:rPr>
              <a:t>Documents about data formats and handling found at the data management page. Please have a look at the following references.</a:t>
            </a:r>
          </a:p>
          <a:p>
            <a:r>
              <a:rPr lang="en-US" sz="1600" dirty="0" smtClean="0">
                <a:latin typeface="Calibri" panose="020F0502020204030204" pitchFamily="34" charset="0"/>
                <a:hlinkClick r:id="rId5"/>
              </a:rPr>
              <a:t> A beginners guide to accessing Argo data </a:t>
            </a:r>
            <a:endParaRPr lang="en-US" sz="1600" dirty="0" smtClean="0">
              <a:latin typeface="Calibri" panose="020F0502020204030204" pitchFamily="34" charset="0"/>
            </a:endParaRPr>
          </a:p>
          <a:p>
            <a:r>
              <a:rPr lang="en-US" sz="1600" dirty="0" smtClean="0">
                <a:latin typeface="Calibri" panose="020F0502020204030204" pitchFamily="34" charset="0"/>
                <a:hlinkClick r:id="rId6"/>
              </a:rPr>
              <a:t>The Argo data management handbook</a:t>
            </a:r>
            <a:endParaRPr lang="en-US" sz="1600" dirty="0" smtClean="0">
              <a:latin typeface="Calibri" panose="020F0502020204030204" pitchFamily="34" charset="0"/>
            </a:endParaRPr>
          </a:p>
          <a:p>
            <a:r>
              <a:rPr lang="en-US" sz="1600" dirty="0" smtClean="0">
                <a:latin typeface="Calibri" panose="020F0502020204030204" pitchFamily="34" charset="0"/>
                <a:hlinkClick r:id="rId7"/>
              </a:rPr>
              <a:t>Argo User’s manual</a:t>
            </a:r>
            <a:endParaRPr lang="en-US" sz="1600" dirty="0" smtClean="0">
              <a:latin typeface="Calibri" panose="020F0502020204030204" pitchFamily="34" charset="0"/>
            </a:endParaRPr>
          </a:p>
          <a:p>
            <a:endParaRPr lang="en-US" sz="1600" dirty="0">
              <a:latin typeface="Calibri" panose="020F0502020204030204" pitchFamily="34" charset="0"/>
            </a:endParaRPr>
          </a:p>
          <a:p>
            <a:pPr marL="285750" indent="-285750">
              <a:buFont typeface="Arial" panose="020B0604020202020204" pitchFamily="34" charset="0"/>
              <a:buChar char="•"/>
            </a:pPr>
            <a:r>
              <a:rPr lang="en-US" sz="1600" dirty="0">
                <a:latin typeface="Calibri" panose="020F0502020204030204" pitchFamily="34" charset="0"/>
                <a:hlinkClick r:id="rId5"/>
              </a:rPr>
              <a:t> </a:t>
            </a:r>
            <a:r>
              <a:rPr lang="en-US" sz="1600" dirty="0">
                <a:latin typeface="Calibri" panose="020F0502020204030204" pitchFamily="34" charset="0"/>
              </a:rPr>
              <a:t> </a:t>
            </a:r>
            <a:r>
              <a:rPr lang="en-US" sz="1600" dirty="0">
                <a:latin typeface="Calibri" panose="020F0502020204030204" pitchFamily="34" charset="0"/>
                <a:hlinkClick r:id="rId6"/>
              </a:rPr>
              <a:t>The Argo data management handbook</a:t>
            </a:r>
            <a:endParaRPr lang="en-US" sz="1600" dirty="0">
              <a:latin typeface="Calibri" panose="020F0502020204030204" pitchFamily="34" charset="0"/>
            </a:endParaRPr>
          </a:p>
          <a:p>
            <a:pPr marL="285750" indent="-285750">
              <a:buFont typeface="Arial" panose="020B0604020202020204" pitchFamily="34" charset="0"/>
              <a:buChar char="•"/>
            </a:pPr>
            <a:r>
              <a:rPr lang="en-US" sz="1600" dirty="0">
                <a:latin typeface="Calibri" panose="020F0502020204030204" pitchFamily="34" charset="0"/>
                <a:hlinkClick r:id="rId8"/>
              </a:rPr>
              <a:t>The </a:t>
            </a:r>
            <a:r>
              <a:rPr lang="en-US" sz="1600" dirty="0" err="1">
                <a:latin typeface="Calibri" panose="020F0502020204030204" pitchFamily="34" charset="0"/>
                <a:hlinkClick r:id="rId8"/>
              </a:rPr>
              <a:t>organisation</a:t>
            </a:r>
            <a:r>
              <a:rPr lang="en-US" sz="1600" dirty="0">
                <a:latin typeface="Calibri" panose="020F0502020204030204" pitchFamily="34" charset="0"/>
                <a:hlinkClick r:id="rId8"/>
              </a:rPr>
              <a:t> of the Argo Global Data </a:t>
            </a:r>
            <a:r>
              <a:rPr lang="en-US" sz="1600" dirty="0" smtClean="0">
                <a:latin typeface="Calibri" panose="020F0502020204030204" pitchFamily="34" charset="0"/>
                <a:hlinkClick r:id="rId8"/>
              </a:rPr>
              <a:t>Centers</a:t>
            </a:r>
            <a:endParaRPr lang="en-US" sz="1600" dirty="0" smtClean="0">
              <a:latin typeface="Calibri" panose="020F0502020204030204" pitchFamily="34" charset="0"/>
            </a:endParaRPr>
          </a:p>
          <a:p>
            <a:endParaRPr lang="de-DE" dirty="0"/>
          </a:p>
        </p:txBody>
      </p:sp>
      <p:pic>
        <p:nvPicPr>
          <p:cNvPr id="174082"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79712" y="2575520"/>
            <a:ext cx="5343525" cy="373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4" name="Gruppieren 43"/>
          <p:cNvGrpSpPr/>
          <p:nvPr/>
        </p:nvGrpSpPr>
        <p:grpSpPr>
          <a:xfrm>
            <a:off x="7380312" y="4769808"/>
            <a:ext cx="1381125" cy="1371600"/>
            <a:chOff x="1807355" y="5009728"/>
            <a:chExt cx="1381125" cy="1371600"/>
          </a:xfrm>
        </p:grpSpPr>
        <p:pic>
          <p:nvPicPr>
            <p:cNvPr id="45" name="Grafik 4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07355" y="5009728"/>
              <a:ext cx="1381125" cy="1371600"/>
            </a:xfrm>
            <a:prstGeom prst="rect">
              <a:avLst/>
            </a:prstGeom>
          </p:spPr>
        </p:pic>
        <p:sp>
          <p:nvSpPr>
            <p:cNvPr id="46" name="Textfeld 45">
              <a:hlinkClick r:id="rId11"/>
            </p:cNvPr>
            <p:cNvSpPr txBox="1"/>
            <p:nvPr/>
          </p:nvSpPr>
          <p:spPr>
            <a:xfrm>
              <a:off x="1907704" y="5178678"/>
              <a:ext cx="1280776" cy="338554"/>
            </a:xfrm>
            <a:prstGeom prst="rect">
              <a:avLst/>
            </a:prstGeom>
            <a:noFill/>
          </p:spPr>
          <p:txBody>
            <a:bodyPr wrap="square" rtlCol="0">
              <a:spAutoFit/>
            </a:bodyPr>
            <a:lstStyle/>
            <a:p>
              <a:r>
                <a:rPr lang="de-DE" sz="1600" b="1" dirty="0" err="1" smtClean="0">
                  <a:solidFill>
                    <a:schemeClr val="bg1"/>
                  </a:solidFill>
                  <a:latin typeface="Calibri" panose="020F0502020204030204" pitchFamily="34" charset="0"/>
                </a:rPr>
                <a:t>To</a:t>
              </a:r>
              <a:r>
                <a:rPr lang="de-DE" sz="1600" b="1" dirty="0" smtClean="0">
                  <a:solidFill>
                    <a:schemeClr val="bg1"/>
                  </a:solidFill>
                  <a:latin typeface="Calibri" panose="020F0502020204030204" pitchFamily="34" charset="0"/>
                </a:rPr>
                <a:t> </a:t>
              </a:r>
              <a:r>
                <a:rPr lang="de-DE" sz="1600" b="1" dirty="0" err="1" smtClean="0">
                  <a:solidFill>
                    <a:schemeClr val="bg1"/>
                  </a:solidFill>
                  <a:latin typeface="Calibri" panose="020F0502020204030204" pitchFamily="34" charset="0"/>
                </a:rPr>
                <a:t>data</a:t>
              </a:r>
              <a:r>
                <a:rPr lang="de-DE" sz="1600" b="1" dirty="0" smtClean="0">
                  <a:solidFill>
                    <a:schemeClr val="bg1"/>
                  </a:solidFill>
                  <a:latin typeface="Calibri" panose="020F0502020204030204" pitchFamily="34" charset="0"/>
                </a:rPr>
                <a:t> </a:t>
              </a:r>
              <a:r>
                <a:rPr lang="de-DE" sz="1600" b="1" dirty="0" err="1" smtClean="0">
                  <a:solidFill>
                    <a:schemeClr val="bg1"/>
                  </a:solidFill>
                  <a:latin typeface="Calibri" panose="020F0502020204030204" pitchFamily="34" charset="0"/>
                </a:rPr>
                <a:t>page</a:t>
              </a:r>
              <a:endParaRPr lang="de-DE" sz="1600" b="1" dirty="0">
                <a:solidFill>
                  <a:schemeClr val="bg1"/>
                </a:solidFill>
                <a:latin typeface="Calibri" panose="020F0502020204030204" pitchFamily="34" charset="0"/>
              </a:endParaRPr>
            </a:p>
          </p:txBody>
        </p:sp>
      </p:grpSp>
      <p:grpSp>
        <p:nvGrpSpPr>
          <p:cNvPr id="47" name="Gruppieren 46"/>
          <p:cNvGrpSpPr/>
          <p:nvPr/>
        </p:nvGrpSpPr>
        <p:grpSpPr>
          <a:xfrm>
            <a:off x="-36512" y="1412776"/>
            <a:ext cx="2088232" cy="3384376"/>
            <a:chOff x="-36512" y="1412776"/>
            <a:chExt cx="2088232" cy="3384376"/>
          </a:xfrm>
        </p:grpSpPr>
        <p:grpSp>
          <p:nvGrpSpPr>
            <p:cNvPr id="48" name="Gruppieren 47"/>
            <p:cNvGrpSpPr/>
            <p:nvPr/>
          </p:nvGrpSpPr>
          <p:grpSpPr>
            <a:xfrm>
              <a:off x="12506" y="3729600"/>
              <a:ext cx="2039214" cy="457200"/>
              <a:chOff x="212399" y="1544370"/>
              <a:chExt cx="1368152" cy="457200"/>
            </a:xfrm>
          </p:grpSpPr>
          <p:sp>
            <p:nvSpPr>
              <p:cNvPr id="63" name="Abgerundetes Rechteck 62"/>
              <p:cNvSpPr/>
              <p:nvPr/>
            </p:nvSpPr>
            <p:spPr>
              <a:xfrm>
                <a:off x="251520" y="1544370"/>
                <a:ext cx="1080120" cy="457200"/>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4" name="Textfeld 63">
                <a:hlinkClick r:id="rId12" action="ppaction://hlinksldjump"/>
              </p:cNvPr>
              <p:cNvSpPr txBox="1"/>
              <p:nvPr/>
            </p:nvSpPr>
            <p:spPr>
              <a:xfrm>
                <a:off x="212399" y="1628800"/>
                <a:ext cx="1368152"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Argo Products</a:t>
                </a:r>
                <a:endParaRPr lang="en-US" dirty="0">
                  <a:latin typeface="Calibri" panose="020F0502020204030204" pitchFamily="34" charset="0"/>
                </a:endParaRPr>
              </a:p>
            </p:txBody>
          </p:sp>
        </p:grpSp>
        <p:grpSp>
          <p:nvGrpSpPr>
            <p:cNvPr id="49" name="Gruppieren 48"/>
            <p:cNvGrpSpPr/>
            <p:nvPr/>
          </p:nvGrpSpPr>
          <p:grpSpPr>
            <a:xfrm>
              <a:off x="-36512" y="1412776"/>
              <a:ext cx="2039214" cy="457200"/>
              <a:chOff x="179512" y="1544370"/>
              <a:chExt cx="1368152" cy="457200"/>
            </a:xfrm>
          </p:grpSpPr>
          <p:sp>
            <p:nvSpPr>
              <p:cNvPr id="61" name="Abgerundetes Rechteck 60">
                <a:hlinkClick r:id="rId3" action="ppaction://hlinksldjump"/>
              </p:cNvPr>
              <p:cNvSpPr/>
              <p:nvPr/>
            </p:nvSpPr>
            <p:spPr>
              <a:xfrm>
                <a:off x="251520" y="1544370"/>
                <a:ext cx="1080120" cy="457200"/>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2" name="Textfeld 61">
                <a:hlinkClick r:id="rId3" action="ppaction://hlinksldjump"/>
              </p:cNvPr>
              <p:cNvSpPr txBox="1"/>
              <p:nvPr/>
            </p:nvSpPr>
            <p:spPr>
              <a:xfrm>
                <a:off x="179512" y="1628800"/>
                <a:ext cx="1368152"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Overview</a:t>
                </a:r>
                <a:endParaRPr lang="en-US" dirty="0">
                  <a:latin typeface="Calibri" panose="020F0502020204030204" pitchFamily="34" charset="0"/>
                </a:endParaRPr>
              </a:p>
            </p:txBody>
          </p:sp>
        </p:grpSp>
        <p:grpSp>
          <p:nvGrpSpPr>
            <p:cNvPr id="50" name="Gruppieren 49"/>
            <p:cNvGrpSpPr/>
            <p:nvPr/>
          </p:nvGrpSpPr>
          <p:grpSpPr>
            <a:xfrm>
              <a:off x="-36512" y="2570400"/>
              <a:ext cx="2039214" cy="457200"/>
              <a:chOff x="179512" y="1544370"/>
              <a:chExt cx="1368152" cy="457200"/>
            </a:xfrm>
          </p:grpSpPr>
          <p:sp>
            <p:nvSpPr>
              <p:cNvPr id="59" name="Abgerundetes Rechteck 58"/>
              <p:cNvSpPr/>
              <p:nvPr/>
            </p:nvSpPr>
            <p:spPr>
              <a:xfrm>
                <a:off x="251520" y="1544370"/>
                <a:ext cx="1080120" cy="457200"/>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0" name="Textfeld 59">
                <a:hlinkClick r:id="rId13" action="ppaction://hlinksldjump"/>
              </p:cNvPr>
              <p:cNvSpPr txBox="1"/>
              <p:nvPr/>
            </p:nvSpPr>
            <p:spPr>
              <a:xfrm>
                <a:off x="179512" y="1628800"/>
                <a:ext cx="1368152"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Euro-Argo</a:t>
                </a:r>
                <a:endParaRPr lang="en-US" dirty="0">
                  <a:latin typeface="Calibri" panose="020F0502020204030204" pitchFamily="34" charset="0"/>
                </a:endParaRPr>
              </a:p>
            </p:txBody>
          </p:sp>
        </p:grpSp>
        <p:grpSp>
          <p:nvGrpSpPr>
            <p:cNvPr id="51" name="Gruppieren 50"/>
            <p:cNvGrpSpPr/>
            <p:nvPr/>
          </p:nvGrpSpPr>
          <p:grpSpPr>
            <a:xfrm>
              <a:off x="-36512" y="1988840"/>
              <a:ext cx="2039214" cy="457200"/>
              <a:chOff x="179512" y="1544370"/>
              <a:chExt cx="1368152" cy="457200"/>
            </a:xfrm>
          </p:grpSpPr>
          <p:sp>
            <p:nvSpPr>
              <p:cNvPr id="57" name="Abgerundetes Rechteck 56"/>
              <p:cNvSpPr/>
              <p:nvPr/>
            </p:nvSpPr>
            <p:spPr>
              <a:xfrm>
                <a:off x="251520" y="1544370"/>
                <a:ext cx="1080120" cy="457200"/>
              </a:xfrm>
              <a:prstGeom prst="round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Textfeld 57">
                <a:hlinkClick r:id="rId14" action="ppaction://hlinksldjump"/>
              </p:cNvPr>
              <p:cNvSpPr txBox="1"/>
              <p:nvPr/>
            </p:nvSpPr>
            <p:spPr>
              <a:xfrm>
                <a:off x="179512" y="1628800"/>
                <a:ext cx="1368152"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Data System</a:t>
                </a:r>
                <a:endParaRPr lang="en-US" dirty="0">
                  <a:latin typeface="Calibri" panose="020F0502020204030204" pitchFamily="34" charset="0"/>
                </a:endParaRPr>
              </a:p>
            </p:txBody>
          </p:sp>
        </p:grpSp>
        <p:grpSp>
          <p:nvGrpSpPr>
            <p:cNvPr id="52" name="Gruppieren 51"/>
            <p:cNvGrpSpPr/>
            <p:nvPr/>
          </p:nvGrpSpPr>
          <p:grpSpPr>
            <a:xfrm>
              <a:off x="-36512" y="3150000"/>
              <a:ext cx="2039214" cy="457200"/>
              <a:chOff x="179512" y="1544370"/>
              <a:chExt cx="1368152" cy="457200"/>
            </a:xfrm>
          </p:grpSpPr>
          <p:sp>
            <p:nvSpPr>
              <p:cNvPr id="55" name="Abgerundetes Rechteck 54"/>
              <p:cNvSpPr/>
              <p:nvPr/>
            </p:nvSpPr>
            <p:spPr>
              <a:xfrm>
                <a:off x="251520" y="1544370"/>
                <a:ext cx="1080120" cy="457200"/>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Textfeld 55">
                <a:hlinkClick r:id="rId15" action="ppaction://hlinksldjump"/>
              </p:cNvPr>
              <p:cNvSpPr txBox="1"/>
              <p:nvPr/>
            </p:nvSpPr>
            <p:spPr>
              <a:xfrm>
                <a:off x="179512" y="1628800"/>
                <a:ext cx="1368152"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Pilot Extensions</a:t>
                </a:r>
                <a:endParaRPr lang="en-US" dirty="0">
                  <a:latin typeface="Calibri" panose="020F0502020204030204" pitchFamily="34" charset="0"/>
                </a:endParaRPr>
              </a:p>
            </p:txBody>
          </p:sp>
        </p:grpSp>
        <p:sp>
          <p:nvSpPr>
            <p:cNvPr id="53" name="Abgerundetes Rechteck 52"/>
            <p:cNvSpPr/>
            <p:nvPr/>
          </p:nvSpPr>
          <p:spPr>
            <a:xfrm>
              <a:off x="81774" y="4309200"/>
              <a:ext cx="1609906" cy="457200"/>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4" name="Textfeld 53">
              <a:hlinkClick r:id="rId16" action="ppaction://hlinksldjump"/>
            </p:cNvPr>
            <p:cNvSpPr txBox="1"/>
            <p:nvPr/>
          </p:nvSpPr>
          <p:spPr>
            <a:xfrm>
              <a:off x="12506" y="4427820"/>
              <a:ext cx="2039214"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Argo Science</a:t>
              </a:r>
              <a:endParaRPr lang="en-US" dirty="0">
                <a:latin typeface="Calibri" panose="020F0502020204030204" pitchFamily="34" charset="0"/>
              </a:endParaRPr>
            </a:p>
          </p:txBody>
        </p:sp>
      </p:grpSp>
    </p:spTree>
    <p:extLst>
      <p:ext uri="{BB962C8B-B14F-4D97-AF65-F5344CB8AC3E}">
        <p14:creationId xmlns:p14="http://schemas.microsoft.com/office/powerpoint/2010/main" val="26360259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1259632" y="116632"/>
            <a:ext cx="7776864" cy="500066"/>
          </a:xfrm>
        </p:spPr>
        <p:txBody>
          <a:bodyPr/>
          <a:lstStyle/>
          <a:p>
            <a:pPr algn="l"/>
            <a:r>
              <a:rPr lang="en-GB" sz="2800" dirty="0" smtClean="0">
                <a:latin typeface="Calibri" panose="020F0502020204030204" pitchFamily="34" charset="0"/>
              </a:rPr>
              <a:t>Euro-Argo</a:t>
            </a:r>
            <a:endParaRPr lang="en-GB" sz="2800" dirty="0">
              <a:latin typeface="Calibri" panose="020F0502020204030204" pitchFamily="34" charset="0"/>
            </a:endParaRPr>
          </a:p>
        </p:txBody>
      </p:sp>
      <p:sp>
        <p:nvSpPr>
          <p:cNvPr id="22" name="Interaktive Schaltfläche: Zurück oder Vorherige(r) 21">
            <a:hlinkClick r:id="" action="ppaction://hlinkshowjump?jump=previousslide" highlightClick="1"/>
          </p:cNvPr>
          <p:cNvSpPr/>
          <p:nvPr/>
        </p:nvSpPr>
        <p:spPr>
          <a:xfrm>
            <a:off x="107504" y="6087961"/>
            <a:ext cx="684076" cy="293367"/>
          </a:xfrm>
          <a:prstGeom prst="actionButtonBackPrevious">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Interaktive Schaltfläche: Nächste(r) oder Weiter 22">
            <a:hlinkClick r:id="" action="ppaction://hlinkshowjump?jump=nextslide" highlightClick="1"/>
          </p:cNvPr>
          <p:cNvSpPr>
            <a:spLocks/>
          </p:cNvSpPr>
          <p:nvPr/>
        </p:nvSpPr>
        <p:spPr>
          <a:xfrm>
            <a:off x="863664" y="6093296"/>
            <a:ext cx="684000" cy="288000"/>
          </a:xfrm>
          <a:prstGeom prst="actionButtonForwardNex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4" name="Grafik 23">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261" y="5360151"/>
            <a:ext cx="526355" cy="517121"/>
          </a:xfrm>
          <a:prstGeom prst="rect">
            <a:avLst/>
          </a:prstGeom>
        </p:spPr>
      </p:pic>
      <p:grpSp>
        <p:nvGrpSpPr>
          <p:cNvPr id="25" name="Groupe 15"/>
          <p:cNvGrpSpPr/>
          <p:nvPr/>
        </p:nvGrpSpPr>
        <p:grpSpPr>
          <a:xfrm>
            <a:off x="5004048" y="1038305"/>
            <a:ext cx="4083710" cy="3861052"/>
            <a:chOff x="4520355" y="824249"/>
            <a:chExt cx="4083710" cy="3861052"/>
          </a:xfrm>
        </p:grpSpPr>
        <p:pic>
          <p:nvPicPr>
            <p:cNvPr id="26" name="Image 6"/>
            <p:cNvPicPr>
              <a:picLocks noChangeAspect="1"/>
            </p:cNvPicPr>
            <p:nvPr/>
          </p:nvPicPr>
          <p:blipFill>
            <a:blip r:embed="rId5"/>
            <a:stretch>
              <a:fillRect/>
            </a:stretch>
          </p:blipFill>
          <p:spPr>
            <a:xfrm>
              <a:off x="4572000" y="824249"/>
              <a:ext cx="3960440" cy="2563724"/>
            </a:xfrm>
            <a:prstGeom prst="rect">
              <a:avLst/>
            </a:prstGeom>
          </p:spPr>
        </p:pic>
        <p:sp>
          <p:nvSpPr>
            <p:cNvPr id="27" name="ZoneTexte 7"/>
            <p:cNvSpPr txBox="1"/>
            <p:nvPr/>
          </p:nvSpPr>
          <p:spPr>
            <a:xfrm>
              <a:off x="4520355" y="3361862"/>
              <a:ext cx="4083710" cy="1323439"/>
            </a:xfrm>
            <a:prstGeom prst="rect">
              <a:avLst/>
            </a:prstGeom>
            <a:noFill/>
          </p:spPr>
          <p:txBody>
            <a:bodyPr wrap="square" rtlCol="0">
              <a:spAutoFit/>
            </a:bodyPr>
            <a:lstStyle/>
            <a:p>
              <a:r>
                <a:rPr lang="en-GB" sz="1600" dirty="0" smtClean="0">
                  <a:latin typeface="Calibri" panose="020F0502020204030204" pitchFamily="34" charset="0"/>
                </a:rPr>
                <a:t>Goal is to involve new countries and </a:t>
              </a:r>
              <a:r>
                <a:rPr lang="en-GB" sz="1600" dirty="0">
                  <a:latin typeface="Calibri" panose="020F0502020204030204" pitchFamily="34" charset="0"/>
                </a:rPr>
                <a:t>new </a:t>
              </a:r>
              <a:r>
                <a:rPr lang="en-GB" sz="1600" dirty="0" smtClean="0">
                  <a:latin typeface="Calibri" panose="020F0502020204030204" pitchFamily="34" charset="0"/>
                </a:rPr>
                <a:t>funding (first EC funding received by DG-MARE for MOCCA </a:t>
              </a:r>
              <a:r>
                <a:rPr lang="en-GB" sz="1600" dirty="0">
                  <a:latin typeface="Calibri" panose="020F0502020204030204" pitchFamily="34" charset="0"/>
                </a:rPr>
                <a:t>project ) </a:t>
              </a:r>
              <a:r>
                <a:rPr lang="en-GB" sz="1600" dirty="0" smtClean="0">
                  <a:latin typeface="Calibri" panose="020F0502020204030204" pitchFamily="34" charset="0"/>
                </a:rPr>
                <a:t>to increase </a:t>
              </a:r>
              <a:r>
                <a:rPr lang="en-GB" sz="1600" dirty="0">
                  <a:latin typeface="Calibri" panose="020F0502020204030204" pitchFamily="34" charset="0"/>
                </a:rPr>
                <a:t>of the </a:t>
              </a:r>
              <a:r>
                <a:rPr lang="en-GB" sz="1600" dirty="0" smtClean="0">
                  <a:latin typeface="Calibri" panose="020F0502020204030204" pitchFamily="34" charset="0"/>
                </a:rPr>
                <a:t>European contribution </a:t>
              </a:r>
              <a:r>
                <a:rPr lang="en-GB" sz="1600" dirty="0">
                  <a:latin typeface="Calibri" panose="020F0502020204030204" pitchFamily="34" charset="0"/>
                </a:rPr>
                <a:t>to the international n</a:t>
              </a:r>
              <a:r>
                <a:rPr lang="en-GB" sz="1600" dirty="0" smtClean="0">
                  <a:latin typeface="Calibri" panose="020F0502020204030204" pitchFamily="34" charset="0"/>
                </a:rPr>
                <a:t>etwork to </a:t>
              </a:r>
              <a:r>
                <a:rPr lang="en-GB" sz="1600" dirty="0">
                  <a:latin typeface="Calibri" panose="020F0502020204030204" pitchFamily="34" charset="0"/>
                  <a:sym typeface="Symbol" panose="05050102010706020507" pitchFamily="18" charset="2"/>
                </a:rPr>
                <a:t>~</a:t>
              </a:r>
              <a:r>
                <a:rPr lang="en-GB" sz="1600" dirty="0" smtClean="0">
                  <a:latin typeface="Calibri" panose="020F0502020204030204" pitchFamily="34" charset="0"/>
                  <a:sym typeface="Symbol" panose="05050102010706020507" pitchFamily="18" charset="2"/>
                </a:rPr>
                <a:t>25</a:t>
              </a:r>
              <a:r>
                <a:rPr lang="en-GB" sz="1600" dirty="0" smtClean="0">
                  <a:latin typeface="Calibri" panose="020F0502020204030204" pitchFamily="34" charset="0"/>
                </a:rPr>
                <a:t>%. </a:t>
              </a:r>
              <a:endParaRPr lang="en-GB" sz="1600" dirty="0">
                <a:latin typeface="Calibri" panose="020F0502020204030204" pitchFamily="34" charset="0"/>
              </a:endParaRPr>
            </a:p>
          </p:txBody>
        </p:sp>
      </p:grpSp>
      <p:pic>
        <p:nvPicPr>
          <p:cNvPr id="30" name="Espace réservé du contenu 4"/>
          <p:cNvPicPr>
            <a:picLocks noGrp="1" noChangeAspect="1"/>
          </p:cNvPicPr>
          <p:nvPr>
            <p:ph idx="1"/>
          </p:nvPr>
        </p:nvPicPr>
        <p:blipFill>
          <a:blip r:embed="rId6"/>
          <a:stretch>
            <a:fillRect/>
          </a:stretch>
        </p:blipFill>
        <p:spPr>
          <a:xfrm>
            <a:off x="1745422" y="1052736"/>
            <a:ext cx="3258626" cy="2303976"/>
          </a:xfrm>
          <a:prstGeom prst="rect">
            <a:avLst/>
          </a:prstGeom>
        </p:spPr>
      </p:pic>
      <p:sp>
        <p:nvSpPr>
          <p:cNvPr id="32" name="ZoneTexte 5"/>
          <p:cNvSpPr txBox="1"/>
          <p:nvPr/>
        </p:nvSpPr>
        <p:spPr>
          <a:xfrm>
            <a:off x="1907703" y="3284984"/>
            <a:ext cx="3147989" cy="3539430"/>
          </a:xfrm>
          <a:prstGeom prst="rect">
            <a:avLst/>
          </a:prstGeom>
          <a:noFill/>
        </p:spPr>
        <p:txBody>
          <a:bodyPr wrap="square" rtlCol="0">
            <a:spAutoFit/>
          </a:bodyPr>
          <a:lstStyle/>
          <a:p>
            <a:r>
              <a:rPr lang="en-GB" sz="1600" dirty="0">
                <a:latin typeface="Calibri" panose="020F0502020204030204" pitchFamily="34" charset="0"/>
              </a:rPr>
              <a:t>The ERIC </a:t>
            </a:r>
            <a:r>
              <a:rPr lang="en-GB" sz="1600" dirty="0" smtClean="0">
                <a:latin typeface="Calibri" panose="020F0502020204030204" pitchFamily="34" charset="0"/>
              </a:rPr>
              <a:t>( European Research Infrastructure Consortium) was </a:t>
            </a:r>
            <a:r>
              <a:rPr lang="en-GB" sz="1600" dirty="0">
                <a:latin typeface="Calibri" panose="020F0502020204030204" pitchFamily="34" charset="0"/>
              </a:rPr>
              <a:t>created with 9 countries in May 2014, 2 more joined in </a:t>
            </a:r>
            <a:r>
              <a:rPr lang="en-GB" sz="1600" dirty="0" smtClean="0">
                <a:latin typeface="Calibri" panose="020F0502020204030204" pitchFamily="34" charset="0"/>
              </a:rPr>
              <a:t>2016-2017.</a:t>
            </a:r>
          </a:p>
          <a:p>
            <a:endParaRPr lang="en-GB" sz="1600" dirty="0" smtClean="0">
              <a:latin typeface="Calibri" panose="020F0502020204030204" pitchFamily="34" charset="0"/>
            </a:endParaRPr>
          </a:p>
          <a:p>
            <a:r>
              <a:rPr lang="en-GB" sz="1600" dirty="0" smtClean="0">
                <a:latin typeface="Calibri" panose="020F0502020204030204" pitchFamily="34" charset="0"/>
              </a:rPr>
              <a:t>The main challenges for the coming years are</a:t>
            </a:r>
          </a:p>
          <a:p>
            <a:pPr marL="285750" indent="-285750">
              <a:buFont typeface="Arial" panose="020B0604020202020204" pitchFamily="34" charset="0"/>
              <a:buChar char="•"/>
            </a:pPr>
            <a:r>
              <a:rPr lang="en-GB" sz="1600" dirty="0" smtClean="0">
                <a:latin typeface="Calibri" panose="020F0502020204030204" pitchFamily="34" charset="0"/>
              </a:rPr>
              <a:t>To maintain the RI over the next decades</a:t>
            </a:r>
          </a:p>
          <a:p>
            <a:pPr marL="285750" indent="-285750">
              <a:buFont typeface="Arial" panose="020B0604020202020204" pitchFamily="34" charset="0"/>
              <a:buChar char="•"/>
            </a:pPr>
            <a:r>
              <a:rPr lang="en-GB" sz="1600" dirty="0" smtClean="0">
                <a:latin typeface="Calibri" panose="020F0502020204030204" pitchFamily="34" charset="0"/>
              </a:rPr>
              <a:t>To extend its capacity to the abyssal ocean (4000 to 6000 m), to partially ice covered areas and biogeochemistry</a:t>
            </a:r>
          </a:p>
          <a:p>
            <a:endParaRPr lang="en-GB" sz="1600" dirty="0">
              <a:latin typeface="Calibri" panose="020F0502020204030204" pitchFamily="34" charset="0"/>
            </a:endParaRPr>
          </a:p>
        </p:txBody>
      </p:sp>
      <p:pic>
        <p:nvPicPr>
          <p:cNvPr id="33" name="Image 9"/>
          <p:cNvPicPr>
            <a:picLocks noChangeAspect="1"/>
          </p:cNvPicPr>
          <p:nvPr/>
        </p:nvPicPr>
        <p:blipFill>
          <a:blip r:embed="rId7"/>
          <a:stretch>
            <a:fillRect/>
          </a:stretch>
        </p:blipFill>
        <p:spPr>
          <a:xfrm>
            <a:off x="7812360" y="4908376"/>
            <a:ext cx="1275398" cy="1905000"/>
          </a:xfrm>
          <a:prstGeom prst="rect">
            <a:avLst/>
          </a:prstGeom>
        </p:spPr>
      </p:pic>
      <p:pic>
        <p:nvPicPr>
          <p:cNvPr id="34" name="Image 11"/>
          <p:cNvPicPr>
            <a:picLocks noChangeAspect="1"/>
          </p:cNvPicPr>
          <p:nvPr/>
        </p:nvPicPr>
        <p:blipFill rotWithShape="1">
          <a:blip r:embed="rId8">
            <a:extLst>
              <a:ext uri="{28A0092B-C50C-407E-A947-70E740481C1C}">
                <a14:useLocalDpi xmlns:a14="http://schemas.microsoft.com/office/drawing/2010/main" val="0"/>
              </a:ext>
            </a:extLst>
          </a:blip>
          <a:srcRect l="7169"/>
          <a:stretch/>
        </p:blipFill>
        <p:spPr>
          <a:xfrm>
            <a:off x="6444208" y="4908976"/>
            <a:ext cx="1325905" cy="1904400"/>
          </a:xfrm>
          <a:prstGeom prst="rect">
            <a:avLst/>
          </a:prstGeom>
        </p:spPr>
      </p:pic>
      <p:pic>
        <p:nvPicPr>
          <p:cNvPr id="35" name="Image 10"/>
          <p:cNvPicPr>
            <a:picLocks noChangeAspect="1"/>
          </p:cNvPicPr>
          <p:nvPr/>
        </p:nvPicPr>
        <p:blipFill rotWithShape="1">
          <a:blip r:embed="rId9"/>
          <a:srcRect l="29505" r="24809"/>
          <a:stretch/>
        </p:blipFill>
        <p:spPr>
          <a:xfrm>
            <a:off x="5076056" y="4941168"/>
            <a:ext cx="1305066" cy="1904400"/>
          </a:xfrm>
          <a:prstGeom prst="rect">
            <a:avLst/>
          </a:prstGeom>
        </p:spPr>
      </p:pic>
      <p:grpSp>
        <p:nvGrpSpPr>
          <p:cNvPr id="54" name="Gruppieren 53"/>
          <p:cNvGrpSpPr/>
          <p:nvPr/>
        </p:nvGrpSpPr>
        <p:grpSpPr>
          <a:xfrm>
            <a:off x="-36512" y="1412776"/>
            <a:ext cx="2088232" cy="3384376"/>
            <a:chOff x="-36512" y="1412776"/>
            <a:chExt cx="2088232" cy="3384376"/>
          </a:xfrm>
        </p:grpSpPr>
        <p:grpSp>
          <p:nvGrpSpPr>
            <p:cNvPr id="55" name="Gruppieren 54"/>
            <p:cNvGrpSpPr/>
            <p:nvPr/>
          </p:nvGrpSpPr>
          <p:grpSpPr>
            <a:xfrm>
              <a:off x="12506" y="3729600"/>
              <a:ext cx="2039214" cy="457200"/>
              <a:chOff x="212399" y="1544370"/>
              <a:chExt cx="1368152" cy="457200"/>
            </a:xfrm>
          </p:grpSpPr>
          <p:sp>
            <p:nvSpPr>
              <p:cNvPr id="70" name="Abgerundetes Rechteck 69"/>
              <p:cNvSpPr/>
              <p:nvPr/>
            </p:nvSpPr>
            <p:spPr>
              <a:xfrm>
                <a:off x="251520" y="1544370"/>
                <a:ext cx="1080120" cy="457200"/>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1" name="Textfeld 70">
                <a:hlinkClick r:id="rId10" action="ppaction://hlinksldjump"/>
              </p:cNvPr>
              <p:cNvSpPr txBox="1"/>
              <p:nvPr/>
            </p:nvSpPr>
            <p:spPr>
              <a:xfrm>
                <a:off x="212399" y="1628800"/>
                <a:ext cx="1368152"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Argo Products</a:t>
                </a:r>
                <a:endParaRPr lang="en-US" dirty="0">
                  <a:latin typeface="Calibri" panose="020F0502020204030204" pitchFamily="34" charset="0"/>
                </a:endParaRPr>
              </a:p>
            </p:txBody>
          </p:sp>
        </p:grpSp>
        <p:grpSp>
          <p:nvGrpSpPr>
            <p:cNvPr id="56" name="Gruppieren 55"/>
            <p:cNvGrpSpPr/>
            <p:nvPr/>
          </p:nvGrpSpPr>
          <p:grpSpPr>
            <a:xfrm>
              <a:off x="-36512" y="1412776"/>
              <a:ext cx="2039214" cy="457200"/>
              <a:chOff x="179512" y="1544370"/>
              <a:chExt cx="1368152" cy="457200"/>
            </a:xfrm>
          </p:grpSpPr>
          <p:sp>
            <p:nvSpPr>
              <p:cNvPr id="68" name="Abgerundetes Rechteck 67">
                <a:hlinkClick r:id="rId3" action="ppaction://hlinksldjump"/>
              </p:cNvPr>
              <p:cNvSpPr/>
              <p:nvPr/>
            </p:nvSpPr>
            <p:spPr>
              <a:xfrm>
                <a:off x="251520" y="1544370"/>
                <a:ext cx="1080120" cy="457200"/>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9" name="Textfeld 68">
                <a:hlinkClick r:id="rId3" action="ppaction://hlinksldjump"/>
              </p:cNvPr>
              <p:cNvSpPr txBox="1"/>
              <p:nvPr/>
            </p:nvSpPr>
            <p:spPr>
              <a:xfrm>
                <a:off x="179512" y="1628800"/>
                <a:ext cx="1368152"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Overview</a:t>
                </a:r>
                <a:endParaRPr lang="en-US" dirty="0">
                  <a:latin typeface="Calibri" panose="020F0502020204030204" pitchFamily="34" charset="0"/>
                </a:endParaRPr>
              </a:p>
            </p:txBody>
          </p:sp>
        </p:grpSp>
        <p:grpSp>
          <p:nvGrpSpPr>
            <p:cNvPr id="57" name="Gruppieren 56"/>
            <p:cNvGrpSpPr/>
            <p:nvPr/>
          </p:nvGrpSpPr>
          <p:grpSpPr>
            <a:xfrm>
              <a:off x="-36512" y="2570400"/>
              <a:ext cx="2039214" cy="457200"/>
              <a:chOff x="179512" y="1544370"/>
              <a:chExt cx="1368152" cy="457200"/>
            </a:xfrm>
          </p:grpSpPr>
          <p:sp>
            <p:nvSpPr>
              <p:cNvPr id="66" name="Abgerundetes Rechteck 65"/>
              <p:cNvSpPr/>
              <p:nvPr/>
            </p:nvSpPr>
            <p:spPr>
              <a:xfrm>
                <a:off x="251520" y="1544370"/>
                <a:ext cx="1080120" cy="457200"/>
              </a:xfrm>
              <a:prstGeom prst="round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7" name="Textfeld 66">
                <a:hlinkClick r:id="rId11" action="ppaction://hlinksldjump"/>
              </p:cNvPr>
              <p:cNvSpPr txBox="1"/>
              <p:nvPr/>
            </p:nvSpPr>
            <p:spPr>
              <a:xfrm>
                <a:off x="179512" y="1628800"/>
                <a:ext cx="1368152"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Euro-Argo</a:t>
                </a:r>
                <a:endParaRPr lang="en-US" dirty="0">
                  <a:latin typeface="Calibri" panose="020F0502020204030204" pitchFamily="34" charset="0"/>
                </a:endParaRPr>
              </a:p>
            </p:txBody>
          </p:sp>
        </p:grpSp>
        <p:grpSp>
          <p:nvGrpSpPr>
            <p:cNvPr id="58" name="Gruppieren 57"/>
            <p:cNvGrpSpPr/>
            <p:nvPr/>
          </p:nvGrpSpPr>
          <p:grpSpPr>
            <a:xfrm>
              <a:off x="-36512" y="1988840"/>
              <a:ext cx="2039214" cy="457200"/>
              <a:chOff x="179512" y="1544370"/>
              <a:chExt cx="1368152" cy="457200"/>
            </a:xfrm>
          </p:grpSpPr>
          <p:sp>
            <p:nvSpPr>
              <p:cNvPr id="64" name="Abgerundetes Rechteck 63"/>
              <p:cNvSpPr/>
              <p:nvPr/>
            </p:nvSpPr>
            <p:spPr>
              <a:xfrm>
                <a:off x="251520" y="1544370"/>
                <a:ext cx="1080120" cy="457200"/>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5" name="Textfeld 64">
                <a:hlinkClick r:id="rId12" action="ppaction://hlinksldjump"/>
              </p:cNvPr>
              <p:cNvSpPr txBox="1"/>
              <p:nvPr/>
            </p:nvSpPr>
            <p:spPr>
              <a:xfrm>
                <a:off x="179512" y="1628800"/>
                <a:ext cx="1368152"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Data System</a:t>
                </a:r>
                <a:endParaRPr lang="en-US" dirty="0">
                  <a:latin typeface="Calibri" panose="020F0502020204030204" pitchFamily="34" charset="0"/>
                </a:endParaRPr>
              </a:p>
            </p:txBody>
          </p:sp>
        </p:grpSp>
        <p:grpSp>
          <p:nvGrpSpPr>
            <p:cNvPr id="59" name="Gruppieren 58"/>
            <p:cNvGrpSpPr/>
            <p:nvPr/>
          </p:nvGrpSpPr>
          <p:grpSpPr>
            <a:xfrm>
              <a:off x="-36512" y="3150000"/>
              <a:ext cx="2039214" cy="457200"/>
              <a:chOff x="179512" y="1544370"/>
              <a:chExt cx="1368152" cy="457200"/>
            </a:xfrm>
          </p:grpSpPr>
          <p:sp>
            <p:nvSpPr>
              <p:cNvPr id="62" name="Abgerundetes Rechteck 61"/>
              <p:cNvSpPr/>
              <p:nvPr/>
            </p:nvSpPr>
            <p:spPr>
              <a:xfrm>
                <a:off x="251520" y="1544370"/>
                <a:ext cx="1080120" cy="457200"/>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3" name="Textfeld 62">
                <a:hlinkClick r:id="rId13" action="ppaction://hlinksldjump"/>
              </p:cNvPr>
              <p:cNvSpPr txBox="1"/>
              <p:nvPr/>
            </p:nvSpPr>
            <p:spPr>
              <a:xfrm>
                <a:off x="179512" y="1628800"/>
                <a:ext cx="1368152"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Pilot Extensions</a:t>
                </a:r>
                <a:endParaRPr lang="en-US" dirty="0">
                  <a:latin typeface="Calibri" panose="020F0502020204030204" pitchFamily="34" charset="0"/>
                </a:endParaRPr>
              </a:p>
            </p:txBody>
          </p:sp>
        </p:grpSp>
        <p:sp>
          <p:nvSpPr>
            <p:cNvPr id="60" name="Abgerundetes Rechteck 59"/>
            <p:cNvSpPr/>
            <p:nvPr/>
          </p:nvSpPr>
          <p:spPr>
            <a:xfrm>
              <a:off x="81774" y="4309200"/>
              <a:ext cx="1609906" cy="457200"/>
            </a:xfrm>
            <a:prstGeom prst="roundRect">
              <a:avLst/>
            </a:prstGeom>
            <a:solidFill>
              <a:schemeClr val="bg1">
                <a:lumMod val="8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1" name="Textfeld 60">
              <a:hlinkClick r:id="rId14" action="ppaction://hlinksldjump"/>
            </p:cNvPr>
            <p:cNvSpPr txBox="1"/>
            <p:nvPr/>
          </p:nvSpPr>
          <p:spPr>
            <a:xfrm>
              <a:off x="12506" y="4427820"/>
              <a:ext cx="2039214" cy="369332"/>
            </a:xfrm>
            <a:prstGeom prst="rect">
              <a:avLst/>
            </a:prstGeom>
            <a:noFill/>
          </p:spPr>
          <p:txBody>
            <a:bodyPr wrap="square" rtlCol="0">
              <a:spAutoFit/>
            </a:bodyPr>
            <a:lstStyle/>
            <a:p>
              <a:r>
                <a:rPr lang="en-US" dirty="0" smtClean="0"/>
                <a:t> </a:t>
              </a:r>
              <a:r>
                <a:rPr lang="en-US" dirty="0" smtClean="0">
                  <a:latin typeface="Calibri" panose="020F0502020204030204" pitchFamily="34" charset="0"/>
                </a:rPr>
                <a:t>Argo Science</a:t>
              </a:r>
              <a:endParaRPr lang="en-US" dirty="0">
                <a:latin typeface="Calibri" panose="020F0502020204030204" pitchFamily="34" charset="0"/>
              </a:endParaRPr>
            </a:p>
          </p:txBody>
        </p:sp>
      </p:grpSp>
    </p:spTree>
    <p:extLst>
      <p:ext uri="{BB962C8B-B14F-4D97-AF65-F5344CB8AC3E}">
        <p14:creationId xmlns:p14="http://schemas.microsoft.com/office/powerpoint/2010/main" val="282720650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uro-argo">
  <a:themeElements>
    <a:clrScheme name="Personnalisé 5">
      <a:dk1>
        <a:sysClr val="windowText" lastClr="000000"/>
      </a:dk1>
      <a:lt1>
        <a:sysClr val="window" lastClr="FFFFFF"/>
      </a:lt1>
      <a:dk2>
        <a:srgbClr val="424456"/>
      </a:dk2>
      <a:lt2>
        <a:srgbClr val="DEDEDE"/>
      </a:lt2>
      <a:accent1>
        <a:srgbClr val="428A98"/>
      </a:accent1>
      <a:accent2>
        <a:srgbClr val="2A495D"/>
      </a:accent2>
      <a:accent3>
        <a:srgbClr val="78397A"/>
      </a:accent3>
      <a:accent4>
        <a:srgbClr val="DBB5DC"/>
      </a:accent4>
      <a:accent5>
        <a:srgbClr val="8B5D3D"/>
      </a:accent5>
      <a:accent6>
        <a:srgbClr val="5C92B5"/>
      </a:accent6>
      <a:hlink>
        <a:srgbClr val="67AFBD"/>
      </a:hlink>
      <a:folHlink>
        <a:srgbClr val="C2A874"/>
      </a:folHlink>
    </a:clrScheme>
    <a:fontScheme name="Urbai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i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Conception blanch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onception blanch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euro-argo</Template>
  <TotalTime>0</TotalTime>
  <Words>2187</Words>
  <Application>Microsoft Office PowerPoint</Application>
  <PresentationFormat>Bildschirmpräsentation (4:3)</PresentationFormat>
  <Paragraphs>300</Paragraphs>
  <Slides>24</Slides>
  <Notes>22</Notes>
  <HiddenSlides>0</HiddenSlides>
  <MMClips>0</MMClips>
  <ScaleCrop>false</ScaleCrop>
  <HeadingPairs>
    <vt:vector size="6" baseType="variant">
      <vt:variant>
        <vt:lpstr>Design</vt:lpstr>
      </vt:variant>
      <vt:variant>
        <vt:i4>3</vt:i4>
      </vt:variant>
      <vt:variant>
        <vt:lpstr>Eingebettete OLE-Server</vt:lpstr>
      </vt:variant>
      <vt:variant>
        <vt:i4>1</vt:i4>
      </vt:variant>
      <vt:variant>
        <vt:lpstr>Folientitel</vt:lpstr>
      </vt:variant>
      <vt:variant>
        <vt:i4>24</vt:i4>
      </vt:variant>
    </vt:vector>
  </HeadingPairs>
  <TitlesOfParts>
    <vt:vector size="28" baseType="lpstr">
      <vt:lpstr>euro-argo</vt:lpstr>
      <vt:lpstr>Conception blanche</vt:lpstr>
      <vt:lpstr>1_Conception blanche</vt:lpstr>
      <vt:lpstr>Photo Editor Photo</vt:lpstr>
      <vt:lpstr>New developments in the global ocean observing system Argo and its European component Euro-Argo </vt:lpstr>
      <vt:lpstr>What is Argo?</vt:lpstr>
      <vt:lpstr>What is Argo?</vt:lpstr>
      <vt:lpstr>How do the floats operate?</vt:lpstr>
      <vt:lpstr>Which float types are used within Argo?</vt:lpstr>
      <vt:lpstr>Data flow</vt:lpstr>
      <vt:lpstr>Argo Data centers </vt:lpstr>
      <vt:lpstr>Data management and quality control </vt:lpstr>
      <vt:lpstr>Euro-Argo</vt:lpstr>
      <vt:lpstr>Euro-Argo members</vt:lpstr>
      <vt:lpstr>Governance of the Euro-Argo ERIC</vt:lpstr>
      <vt:lpstr>Pilot extensions: Deep Argo</vt:lpstr>
      <vt:lpstr>Pilot extensions: Biogeochemical Argo</vt:lpstr>
      <vt:lpstr>Pilot extensions: Biogeochemical Argo</vt:lpstr>
      <vt:lpstr>Pilot extensions: Polar Areas</vt:lpstr>
      <vt:lpstr>Pilot extensions: Polar Areas</vt:lpstr>
      <vt:lpstr>Gridded temperature and salinity fields</vt:lpstr>
      <vt:lpstr>Climatological velocity fields</vt:lpstr>
      <vt:lpstr>Increase in data density and spatial coverage</vt:lpstr>
      <vt:lpstr>Closure of sea level budget</vt:lpstr>
      <vt:lpstr>Closure of sea level budget</vt:lpstr>
      <vt:lpstr>Impact of Argo on ocean heat content estimates</vt:lpstr>
      <vt:lpstr>Impact of Argo on ocean heat content estimates </vt:lpstr>
      <vt:lpstr>Conclusions and outlook</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Overview of the Euro-Argo Preparatory Phase</dc:title>
  <dc:creator>fguesnon</dc:creator>
  <cp:lastModifiedBy>Birgit Klein</cp:lastModifiedBy>
  <cp:revision>689</cp:revision>
  <cp:lastPrinted>2017-04-20T14:44:23Z</cp:lastPrinted>
  <dcterms:created xsi:type="dcterms:W3CDTF">2008-03-25T16:58:55Z</dcterms:created>
  <dcterms:modified xsi:type="dcterms:W3CDTF">2017-04-22T11:42:50Z</dcterms:modified>
</cp:coreProperties>
</file>