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372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BF1-A9DE-446F-81F4-03CA7BEB3DB9}" type="datetimeFigureOut">
              <a:rPr lang="it-IT" smtClean="0"/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1BD-786D-43FB-9BC1-7C2DAE78B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72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BF1-A9DE-446F-81F4-03CA7BEB3DB9}" type="datetimeFigureOut">
              <a:rPr lang="it-IT" smtClean="0"/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1BD-786D-43FB-9BC1-7C2DAE78B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73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BF1-A9DE-446F-81F4-03CA7BEB3DB9}" type="datetimeFigureOut">
              <a:rPr lang="it-IT" smtClean="0"/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1BD-786D-43FB-9BC1-7C2DAE78B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52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BF1-A9DE-446F-81F4-03CA7BEB3DB9}" type="datetimeFigureOut">
              <a:rPr lang="it-IT" smtClean="0"/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1BD-786D-43FB-9BC1-7C2DAE78B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57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BF1-A9DE-446F-81F4-03CA7BEB3DB9}" type="datetimeFigureOut">
              <a:rPr lang="it-IT" smtClean="0"/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1BD-786D-43FB-9BC1-7C2DAE78B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21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BF1-A9DE-446F-81F4-03CA7BEB3DB9}" type="datetimeFigureOut">
              <a:rPr lang="it-IT" smtClean="0"/>
              <a:t>24/04/2017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1BD-786D-43FB-9BC1-7C2DAE78B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43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BF1-A9DE-446F-81F4-03CA7BEB3DB9}" type="datetimeFigureOut">
              <a:rPr lang="it-IT" smtClean="0"/>
              <a:t>24/04/2017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1BD-786D-43FB-9BC1-7C2DAE78B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53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BF1-A9DE-446F-81F4-03CA7BEB3DB9}" type="datetimeFigureOut">
              <a:rPr lang="it-IT" smtClean="0"/>
              <a:t>24/04/2017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1BD-786D-43FB-9BC1-7C2DAE78B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68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BF1-A9DE-446F-81F4-03CA7BEB3DB9}" type="datetimeFigureOut">
              <a:rPr lang="it-IT" smtClean="0"/>
              <a:t>24/04/2017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1BD-786D-43FB-9BC1-7C2DAE78B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10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BF1-A9DE-446F-81F4-03CA7BEB3DB9}" type="datetimeFigureOut">
              <a:rPr lang="it-IT" smtClean="0"/>
              <a:t>24/04/2017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1BD-786D-43FB-9BC1-7C2DAE78B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66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BF1-A9DE-446F-81F4-03CA7BEB3DB9}" type="datetimeFigureOut">
              <a:rPr lang="it-IT" smtClean="0"/>
              <a:t>24/04/2017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1BD-786D-43FB-9BC1-7C2DAE78B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38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5BF1-A9DE-446F-81F4-03CA7BEB3DB9}" type="datetimeFigureOut">
              <a:rPr lang="it-IT" smtClean="0"/>
              <a:t>24/04/2017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A1BD-786D-43FB-9BC1-7C2DAE78B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94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gif"/><Relationship Id="rId4" Type="http://schemas.openxmlformats.org/officeDocument/2006/relationships/image" Target="../media/image13.jp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8382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20 </a:t>
            </a:r>
            <a:r>
              <a:rPr lang="it-IT" dirty="0" err="1" smtClean="0"/>
              <a:t>years</a:t>
            </a:r>
            <a:r>
              <a:rPr lang="it-IT" dirty="0" smtClean="0"/>
              <a:t> of </a:t>
            </a:r>
            <a:r>
              <a:rPr lang="it-IT" dirty="0" err="1" smtClean="0"/>
              <a:t>eddy</a:t>
            </a:r>
            <a:r>
              <a:rPr lang="it-IT" dirty="0" smtClean="0"/>
              <a:t> </a:t>
            </a:r>
            <a:r>
              <a:rPr lang="it-IT" dirty="0" err="1" smtClean="0"/>
              <a:t>flux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r>
              <a:rPr lang="it-IT" dirty="0" smtClean="0"/>
              <a:t> in </a:t>
            </a:r>
            <a:r>
              <a:rPr lang="it-IT" dirty="0" err="1" smtClean="0"/>
              <a:t>EuroFlux</a:t>
            </a:r>
            <a:r>
              <a:rPr lang="it-IT" dirty="0" smtClean="0"/>
              <a:t> and </a:t>
            </a:r>
            <a:r>
              <a:rPr lang="it-IT" dirty="0" err="1" smtClean="0"/>
              <a:t>AmeriFlux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Dario Papale – ICOS </a:t>
            </a:r>
            <a:r>
              <a:rPr lang="it-IT" dirty="0" err="1" smtClean="0"/>
              <a:t>Ecosystem</a:t>
            </a:r>
            <a:r>
              <a:rPr lang="it-IT" dirty="0" smtClean="0"/>
              <a:t> </a:t>
            </a:r>
            <a:r>
              <a:rPr lang="it-IT" dirty="0" err="1" smtClean="0"/>
              <a:t>Thematic</a:t>
            </a:r>
            <a:r>
              <a:rPr lang="it-IT" dirty="0" smtClean="0"/>
              <a:t> Centre</a:t>
            </a:r>
          </a:p>
          <a:p>
            <a:r>
              <a:rPr lang="it-IT" dirty="0" smtClean="0"/>
              <a:t>Viterbo, </a:t>
            </a:r>
            <a:r>
              <a:rPr lang="it-IT" dirty="0" err="1" smtClean="0"/>
              <a:t>Italy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426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597" y="89917"/>
            <a:ext cx="10515600" cy="753461"/>
          </a:xfrm>
        </p:spPr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are </a:t>
            </a:r>
            <a:r>
              <a:rPr lang="it-IT" dirty="0" err="1" smtClean="0"/>
              <a:t>EuroFlux</a:t>
            </a:r>
            <a:r>
              <a:rPr lang="it-IT" dirty="0" smtClean="0"/>
              <a:t> and </a:t>
            </a:r>
            <a:r>
              <a:rPr lang="it-IT" dirty="0" err="1" smtClean="0"/>
              <a:t>AmeriFlux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91" y="1170681"/>
            <a:ext cx="4990390" cy="3195378"/>
          </a:xfrm>
          <a:prstGeom prst="rect">
            <a:avLst/>
          </a:prstGeom>
        </p:spPr>
      </p:pic>
      <p:pic>
        <p:nvPicPr>
          <p:cNvPr id="12" name="Picture 14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34" y="1170681"/>
            <a:ext cx="4768571" cy="319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60286" y="4652634"/>
            <a:ext cx="10985376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Aft>
                <a:spcPct val="15000"/>
              </a:spcAft>
            </a:pPr>
            <a:r>
              <a:rPr lang="en-US" altLang="it-IT" sz="2400" dirty="0" smtClean="0">
                <a:latin typeface="Calibri" panose="020F0502020204030204" pitchFamily="34" charset="0"/>
              </a:rPr>
              <a:t>In 1996, a small group of scientists from Europe and USA, following the initiative of Dennis </a:t>
            </a:r>
            <a:r>
              <a:rPr lang="en-US" altLang="it-IT" sz="2400" dirty="0" err="1" smtClean="0">
                <a:latin typeface="Calibri" panose="020F0502020204030204" pitchFamily="34" charset="0"/>
              </a:rPr>
              <a:t>Baldocchi</a:t>
            </a:r>
            <a:r>
              <a:rPr lang="en-US" altLang="it-IT" sz="2400" dirty="0" smtClean="0">
                <a:latin typeface="Calibri" panose="020F0502020204030204" pitchFamily="34" charset="0"/>
              </a:rPr>
              <a:t> and Riccardo </a:t>
            </a:r>
            <a:r>
              <a:rPr lang="en-US" altLang="it-IT" sz="2400" dirty="0" err="1" smtClean="0">
                <a:latin typeface="Calibri" panose="020F0502020204030204" pitchFamily="34" charset="0"/>
              </a:rPr>
              <a:t>Valentini</a:t>
            </a:r>
            <a:r>
              <a:rPr lang="en-US" altLang="it-IT" sz="2400" dirty="0" smtClean="0">
                <a:latin typeface="Calibri" panose="020F0502020204030204" pitchFamily="34" charset="0"/>
              </a:rPr>
              <a:t>, created two continental networks of eddy covariance stations.</a:t>
            </a:r>
          </a:p>
          <a:p>
            <a:pPr marL="0" indent="0">
              <a:spcAft>
                <a:spcPct val="15000"/>
              </a:spcAft>
            </a:pPr>
            <a:r>
              <a:rPr lang="en-US" altLang="it-IT" sz="2400" dirty="0" smtClean="0">
                <a:latin typeface="Calibri" panose="020F0502020204030204" pitchFamily="34" charset="0"/>
              </a:rPr>
              <a:t>Eddy </a:t>
            </a:r>
            <a:r>
              <a:rPr lang="en-US" altLang="it-IT" sz="2400" dirty="0">
                <a:latin typeface="Calibri" panose="020F0502020204030204" pitchFamily="34" charset="0"/>
              </a:rPr>
              <a:t>covariance allows continuous measurements of net ecosystem exchange of CO2, H2O, energy and other GHGs at ecosystem level at time from half-hourly to </a:t>
            </a:r>
            <a:r>
              <a:rPr lang="en-US" altLang="it-IT" sz="2400" dirty="0" err="1">
                <a:latin typeface="Calibri" panose="020F0502020204030204" pitchFamily="34" charset="0"/>
              </a:rPr>
              <a:t>interannual</a:t>
            </a:r>
            <a:endParaRPr lang="en-US" altLang="it-IT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5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597" y="89917"/>
            <a:ext cx="10515600" cy="753461"/>
          </a:xfrm>
        </p:spPr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are the </a:t>
            </a:r>
            <a:r>
              <a:rPr lang="it-IT" dirty="0" err="1" smtClean="0"/>
              <a:t>eddy</a:t>
            </a:r>
            <a:r>
              <a:rPr lang="it-IT" dirty="0" smtClean="0"/>
              <a:t> </a:t>
            </a:r>
            <a:r>
              <a:rPr lang="it-IT" dirty="0" err="1" smtClean="0"/>
              <a:t>covariance</a:t>
            </a:r>
            <a:r>
              <a:rPr lang="it-IT" dirty="0" smtClean="0"/>
              <a:t> data</a:t>
            </a:r>
            <a:endParaRPr lang="it-IT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3597" y="1012789"/>
            <a:ext cx="1192789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Aft>
                <a:spcPct val="15000"/>
              </a:spcAft>
            </a:pPr>
            <a:r>
              <a:rPr lang="en-US" altLang="it-IT" sz="2400" dirty="0" smtClean="0">
                <a:latin typeface="Calibri" panose="020F0502020204030204" pitchFamily="34" charset="0"/>
              </a:rPr>
              <a:t>The first two networks were composed by about 15 sites each (plus few others in Australia and Canada) but the data collected were unique and of high scientific relevance.</a:t>
            </a:r>
            <a:endParaRPr lang="en-US" altLang="it-IT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082026"/>
              </p:ext>
            </p:extLst>
          </p:nvPr>
        </p:nvGraphicFramePr>
        <p:xfrm>
          <a:off x="543043" y="2569763"/>
          <a:ext cx="5175474" cy="385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PW 10.0 Graph" r:id="rId3" imgW="5568696" imgH="4149547" progId="">
                  <p:embed/>
                </p:oleObj>
              </mc:Choice>
              <mc:Fallback>
                <p:oleObj name="SPW 10.0 Graph" r:id="rId3" imgW="5568696" imgH="414954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43" y="2569763"/>
                        <a:ext cx="5175474" cy="3850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/>
          <a:srcRect r="2167"/>
          <a:stretch/>
        </p:blipFill>
        <p:spPr>
          <a:xfrm>
            <a:off x="6354922" y="1967004"/>
            <a:ext cx="5560414" cy="35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1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3597" y="1012789"/>
            <a:ext cx="1192789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Aft>
                <a:spcPct val="15000"/>
              </a:spcAft>
            </a:pPr>
            <a:r>
              <a:rPr lang="en-US" altLang="it-IT" sz="2400" dirty="0" smtClean="0">
                <a:latin typeface="Calibri" panose="020F0502020204030204" pitchFamily="34" charset="0"/>
              </a:rPr>
              <a:t>The first two networks were composed by about 15 sites each (plus few others in Australia and Canada) but the data collected were unique and of high scientific relevance.</a:t>
            </a:r>
            <a:endParaRPr lang="en-US" altLang="it-IT" sz="2400" dirty="0"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0611" y="-568037"/>
            <a:ext cx="4105265" cy="92633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81687" y="4937760"/>
            <a:ext cx="489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-35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776026" y="4937760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20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07377" y="493776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0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62223" y="2902030"/>
            <a:ext cx="9193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Time of</a:t>
            </a:r>
          </a:p>
          <a:p>
            <a:r>
              <a:rPr lang="it-IT" dirty="0"/>
              <a:t>t</a:t>
            </a:r>
            <a:r>
              <a:rPr lang="it-IT" dirty="0" smtClean="0"/>
              <a:t>he </a:t>
            </a:r>
            <a:r>
              <a:rPr lang="it-IT" dirty="0" err="1" smtClean="0"/>
              <a:t>day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644800" y="2967335"/>
            <a:ext cx="9846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IT-Ro1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644799" y="4937760"/>
            <a:ext cx="9846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IT-Ro2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139128" y="5275967"/>
            <a:ext cx="23065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i="1" dirty="0" smtClean="0"/>
              <a:t>NEE (</a:t>
            </a:r>
            <a:r>
              <a:rPr lang="it-IT" i="1" dirty="0" err="1" smtClean="0"/>
              <a:t>umol</a:t>
            </a:r>
            <a:r>
              <a:rPr lang="it-IT" i="1" dirty="0" smtClean="0"/>
              <a:t> CO</a:t>
            </a:r>
            <a:r>
              <a:rPr lang="it-IT" i="1" baseline="-25000" dirty="0" smtClean="0"/>
              <a:t>2</a:t>
            </a:r>
            <a:r>
              <a:rPr lang="it-IT" i="1" dirty="0" smtClean="0"/>
              <a:t> m</a:t>
            </a:r>
            <a:r>
              <a:rPr lang="it-IT" i="1" baseline="30000" dirty="0" smtClean="0"/>
              <a:t>-2</a:t>
            </a:r>
            <a:r>
              <a:rPr lang="it-IT" i="1" dirty="0" smtClean="0"/>
              <a:t> s</a:t>
            </a:r>
            <a:r>
              <a:rPr lang="it-IT" i="1" baseline="30000" dirty="0" smtClean="0"/>
              <a:t>-1</a:t>
            </a:r>
            <a:r>
              <a:rPr lang="it-IT" i="1" dirty="0" smtClean="0"/>
              <a:t>)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83597" y="89917"/>
            <a:ext cx="10515600" cy="753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What are the eddy covariance 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515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3597" y="1012789"/>
            <a:ext cx="1192789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Aft>
                <a:spcPct val="15000"/>
              </a:spcAft>
            </a:pPr>
            <a:r>
              <a:rPr lang="en-US" altLang="it-IT" sz="2400" dirty="0" smtClean="0">
                <a:latin typeface="Calibri" panose="020F0502020204030204" pitchFamily="34" charset="0"/>
              </a:rPr>
              <a:t>In few years it was clear that these data could give much more if shared between groups to look at global patterns and mechanisms.</a:t>
            </a:r>
            <a:endParaRPr lang="en-US" altLang="it-IT" sz="2400" dirty="0">
              <a:latin typeface="Calibri" panose="020F0502020204030204" pitchFamily="34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83597" y="89917"/>
            <a:ext cx="10515600" cy="753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Together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better</a:t>
            </a:r>
            <a:endParaRPr lang="it-IT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1"/>
          <a:stretch>
            <a:fillRect/>
          </a:stretch>
        </p:blipFill>
        <p:spPr bwMode="auto">
          <a:xfrm>
            <a:off x="83597" y="2066131"/>
            <a:ext cx="410527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910526"/>
            <a:ext cx="4191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111" y="1955693"/>
            <a:ext cx="4192376" cy="32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4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3597" y="1012789"/>
            <a:ext cx="1192789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Aft>
                <a:spcPct val="15000"/>
              </a:spcAft>
            </a:pPr>
            <a:r>
              <a:rPr lang="en-US" altLang="it-IT" sz="2400" dirty="0" smtClean="0">
                <a:latin typeface="Calibri" panose="020F0502020204030204" pitchFamily="34" charset="0"/>
              </a:rPr>
              <a:t>Under the push of the </a:t>
            </a:r>
            <a:r>
              <a:rPr lang="en-US" altLang="it-IT" sz="2400" dirty="0" err="1" smtClean="0">
                <a:latin typeface="Calibri" panose="020F0502020204030204" pitchFamily="34" charset="0"/>
              </a:rPr>
              <a:t>EuroFlux</a:t>
            </a:r>
            <a:r>
              <a:rPr lang="en-US" altLang="it-IT" sz="2400" dirty="0" smtClean="0">
                <a:latin typeface="Calibri" panose="020F0502020204030204" pitchFamily="34" charset="0"/>
              </a:rPr>
              <a:t> and </a:t>
            </a:r>
            <a:r>
              <a:rPr lang="en-US" altLang="it-IT" sz="2400" dirty="0" err="1" smtClean="0">
                <a:latin typeface="Calibri" panose="020F0502020204030204" pitchFamily="34" charset="0"/>
              </a:rPr>
              <a:t>AmeriFlux</a:t>
            </a:r>
            <a:r>
              <a:rPr lang="en-US" altLang="it-IT" sz="2400" dirty="0" smtClean="0">
                <a:latin typeface="Calibri" panose="020F0502020204030204" pitchFamily="34" charset="0"/>
              </a:rPr>
              <a:t> community a global, self-organized network of sites has been created and is continuing growing</a:t>
            </a:r>
            <a:endParaRPr lang="en-US" altLang="it-IT" sz="2400" dirty="0">
              <a:latin typeface="Calibri" panose="020F0502020204030204" pitchFamily="34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83597" y="89917"/>
            <a:ext cx="10515600" cy="753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EuroFlux</a:t>
            </a:r>
            <a:r>
              <a:rPr lang="it-IT" dirty="0" smtClean="0"/>
              <a:t> – </a:t>
            </a:r>
            <a:r>
              <a:rPr lang="it-IT" dirty="0" err="1" smtClean="0"/>
              <a:t>AmeriFlux</a:t>
            </a:r>
            <a:r>
              <a:rPr lang="it-IT" dirty="0" smtClean="0"/>
              <a:t> – FLUXNET!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7" y="2743199"/>
            <a:ext cx="4410074" cy="330543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41" y="1849475"/>
            <a:ext cx="7262146" cy="46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8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3597" y="1012789"/>
            <a:ext cx="1192789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Aft>
                <a:spcPct val="15000"/>
              </a:spcAft>
            </a:pPr>
            <a:r>
              <a:rPr lang="en-US" altLang="it-IT" sz="2400" dirty="0" smtClean="0">
                <a:latin typeface="Calibri" panose="020F0502020204030204" pitchFamily="34" charset="0"/>
              </a:rPr>
              <a:t>In Europe the development of the network has been not properly “linear” since funded by different small-medium research projects, with years of gaps. All this ended in ICOS, part of ENVRI…</a:t>
            </a:r>
            <a:endParaRPr lang="en-US" altLang="it-IT" sz="2400" dirty="0">
              <a:latin typeface="Calibri" panose="020F0502020204030204" pitchFamily="34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83597" y="89917"/>
            <a:ext cx="10515600" cy="753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Why</a:t>
            </a:r>
            <a:r>
              <a:rPr lang="it-IT" dirty="0" smtClean="0"/>
              <a:t> in ENVRIPLUS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072" y="2382282"/>
            <a:ext cx="3292125" cy="232277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1" y="5727272"/>
            <a:ext cx="1014066" cy="10711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97" y="3203456"/>
            <a:ext cx="923925" cy="10477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88" y="3465128"/>
            <a:ext cx="1009650" cy="8001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50" y="4480623"/>
            <a:ext cx="991184" cy="109188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16" y="5624247"/>
            <a:ext cx="1572636" cy="75789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1" y="2201027"/>
            <a:ext cx="1333500" cy="7048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26" y="5369853"/>
            <a:ext cx="1884192" cy="48940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38" y="4423843"/>
            <a:ext cx="1477388" cy="91858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21" y="4367632"/>
            <a:ext cx="1251663" cy="100222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64" y="3044459"/>
            <a:ext cx="998425" cy="99842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1"/>
          <a:stretch/>
        </p:blipFill>
        <p:spPr>
          <a:xfrm>
            <a:off x="7278936" y="5045879"/>
            <a:ext cx="4867422" cy="181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5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35550" y="604826"/>
            <a:ext cx="9920899" cy="330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Aft>
                <a:spcPct val="15000"/>
              </a:spcAft>
            </a:pPr>
            <a:r>
              <a:rPr lang="en-US" altLang="it-IT" sz="2400" dirty="0" smtClean="0">
                <a:latin typeface="Calibri" panose="020F0502020204030204" pitchFamily="34" charset="0"/>
              </a:rPr>
              <a:t>If you want to know more about recent developments in the FLUXNET community come to the session…</a:t>
            </a:r>
          </a:p>
          <a:p>
            <a:pPr marL="0" indent="0">
              <a:spcAft>
                <a:spcPct val="15000"/>
              </a:spcAft>
            </a:pPr>
            <a:endParaRPr lang="en-US" altLang="it-IT" sz="2400" dirty="0" smtClean="0">
              <a:latin typeface="Calibri" panose="020F0502020204030204" pitchFamily="34" charset="0"/>
            </a:endParaRPr>
          </a:p>
          <a:p>
            <a:pPr marL="0" indent="0" algn="ctr">
              <a:spcAft>
                <a:spcPct val="15000"/>
              </a:spcAft>
            </a:pPr>
            <a:r>
              <a:rPr lang="en-US" altLang="it-IT" sz="2400" i="1" dirty="0" smtClean="0">
                <a:latin typeface="Calibri" panose="020F0502020204030204" pitchFamily="34" charset="0"/>
              </a:rPr>
              <a:t>“20 years of eddy flux research in </a:t>
            </a:r>
            <a:r>
              <a:rPr lang="en-US" altLang="it-IT" sz="2400" i="1" dirty="0" err="1" smtClean="0">
                <a:latin typeface="Calibri" panose="020F0502020204030204" pitchFamily="34" charset="0"/>
              </a:rPr>
              <a:t>EuroFlux</a:t>
            </a:r>
            <a:r>
              <a:rPr lang="en-US" altLang="it-IT" sz="2400" i="1" dirty="0" smtClean="0">
                <a:latin typeface="Calibri" panose="020F0502020204030204" pitchFamily="34" charset="0"/>
              </a:rPr>
              <a:t> and </a:t>
            </a:r>
            <a:r>
              <a:rPr lang="en-US" altLang="it-IT" sz="2400" i="1" dirty="0" err="1" smtClean="0">
                <a:latin typeface="Calibri" panose="020F0502020204030204" pitchFamily="34" charset="0"/>
              </a:rPr>
              <a:t>AmeriFlux</a:t>
            </a:r>
            <a:r>
              <a:rPr lang="en-US" altLang="it-IT" sz="2400" i="1" dirty="0" smtClean="0">
                <a:latin typeface="Calibri" panose="020F0502020204030204" pitchFamily="34" charset="0"/>
              </a:rPr>
              <a:t>”</a:t>
            </a:r>
          </a:p>
          <a:p>
            <a:pPr marL="0" indent="0">
              <a:spcAft>
                <a:spcPct val="15000"/>
              </a:spcAft>
            </a:pPr>
            <a:endParaRPr lang="en-US" altLang="it-IT" sz="2400" dirty="0" smtClean="0">
              <a:latin typeface="Calibri" panose="020F0502020204030204" pitchFamily="34" charset="0"/>
            </a:endParaRPr>
          </a:p>
          <a:p>
            <a:pPr marL="0" indent="0">
              <a:spcAft>
                <a:spcPct val="15000"/>
              </a:spcAft>
            </a:pPr>
            <a:r>
              <a:rPr lang="en-US" altLang="it-IT" sz="2400" dirty="0" smtClean="0">
                <a:latin typeface="Calibri" panose="020F0502020204030204" pitchFamily="34" charset="0"/>
              </a:rPr>
              <a:t>Oral: Room L1 from 13:30 to 17:00</a:t>
            </a:r>
          </a:p>
          <a:p>
            <a:pPr marL="0" indent="0">
              <a:spcAft>
                <a:spcPct val="15000"/>
              </a:spcAft>
            </a:pPr>
            <a:r>
              <a:rPr lang="en-US" altLang="it-IT" sz="2400" dirty="0" smtClean="0">
                <a:latin typeface="Calibri" panose="020F0502020204030204" pitchFamily="34" charset="0"/>
              </a:rPr>
              <a:t>Poster: Hall A from 17:30 to 19:00</a:t>
            </a:r>
          </a:p>
          <a:p>
            <a:pPr marL="0" indent="0">
              <a:spcAft>
                <a:spcPct val="15000"/>
              </a:spcAft>
            </a:pPr>
            <a:endParaRPr lang="en-US" altLang="it-IT" sz="2400" dirty="0" smtClean="0">
              <a:latin typeface="Calibri" panose="020F0502020204030204" pitchFamily="34" charset="0"/>
            </a:endParaRPr>
          </a:p>
          <a:p>
            <a:pPr marL="0" indent="0">
              <a:spcAft>
                <a:spcPct val="15000"/>
              </a:spcAft>
            </a:pPr>
            <a:endParaRPr lang="en-US" altLang="it-IT" sz="2400" dirty="0">
              <a:latin typeface="Calibri" panose="020F0502020204030204" pitchFamily="34" charset="0"/>
            </a:endParaRPr>
          </a:p>
          <a:p>
            <a:pPr marL="0" indent="0">
              <a:spcAft>
                <a:spcPct val="15000"/>
              </a:spcAft>
            </a:pPr>
            <a:r>
              <a:rPr lang="en-US" altLang="it-IT" sz="2400" dirty="0" smtClean="0">
                <a:latin typeface="Calibri" panose="020F0502020204030204" pitchFamily="34" charset="0"/>
              </a:rPr>
              <a:t>I suggest also a visit to all the companies that produce and sell eddy covariance equipment that have a booth here at EGU!</a:t>
            </a:r>
          </a:p>
          <a:p>
            <a:pPr marL="0" indent="0">
              <a:spcAft>
                <a:spcPct val="15000"/>
              </a:spcAft>
            </a:pPr>
            <a:endParaRPr lang="en-US" altLang="it-IT" sz="2400" dirty="0">
              <a:latin typeface="Calibri" panose="020F0502020204030204" pitchFamily="34" charset="0"/>
            </a:endParaRPr>
          </a:p>
          <a:p>
            <a:pPr marL="0" indent="0">
              <a:spcAft>
                <a:spcPct val="15000"/>
              </a:spcAft>
            </a:pPr>
            <a:endParaRPr lang="en-US" altLang="it-IT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99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344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SPW 10.0 Graph</vt:lpstr>
      <vt:lpstr>20 years of eddy flux research in EuroFlux and AmeriFlux</vt:lpstr>
      <vt:lpstr>What are EuroFlux and AmeriFlux</vt:lpstr>
      <vt:lpstr>What are the eddy covariance data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years of eddy flux research in EuroFlux and AmeriFlux</dc:title>
  <dc:creator>Dario Papale</dc:creator>
  <cp:lastModifiedBy>Dario Papale</cp:lastModifiedBy>
  <cp:revision>5</cp:revision>
  <dcterms:created xsi:type="dcterms:W3CDTF">2017-04-24T08:50:35Z</dcterms:created>
  <dcterms:modified xsi:type="dcterms:W3CDTF">2017-04-24T09:25:16Z</dcterms:modified>
</cp:coreProperties>
</file>