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</p:sldMasterIdLst>
  <p:notesMasterIdLst>
    <p:notesMasterId r:id="rId21"/>
  </p:notesMasterIdLst>
  <p:sldIdLst>
    <p:sldId id="264" r:id="rId7"/>
    <p:sldId id="265" r:id="rId8"/>
    <p:sldId id="271" r:id="rId9"/>
    <p:sldId id="266" r:id="rId10"/>
    <p:sldId id="263" r:id="rId11"/>
    <p:sldId id="267" r:id="rId12"/>
    <p:sldId id="268" r:id="rId13"/>
    <p:sldId id="272" r:id="rId14"/>
    <p:sldId id="269" r:id="rId15"/>
    <p:sldId id="270" r:id="rId16"/>
    <p:sldId id="260" r:id="rId17"/>
    <p:sldId id="262" r:id="rId18"/>
    <p:sldId id="274" r:id="rId19"/>
    <p:sldId id="275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69"/>
    <p:restoredTop sz="94913"/>
  </p:normalViewPr>
  <p:slideViewPr>
    <p:cSldViewPr snapToGrid="0" snapToObjects="1">
      <p:cViewPr varScale="1">
        <p:scale>
          <a:sx n="79" d="100"/>
          <a:sy n="79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CB7C0-7519-6948-845A-1EF36E421963}" type="datetimeFigureOut">
              <a:rPr lang="it-IT" smtClean="0"/>
              <a:t>08/05/17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4002B-3962-5442-94AA-F84D016DEE5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77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defined the target audience and its categories and sub-groups it will be necessary to develop a strategy that will adopt appropriate actions and communication channels to effectively engage with them. 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. </a:t>
            </a:r>
            <a:endParaRPr lang="it-IT" dirty="0" smtClean="0"/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5C95BECA-CF15-3D4A-85E1-003FE3A0F5D8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4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21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388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104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108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42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91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2666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03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61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5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1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788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986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280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64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293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784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6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4677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7951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77185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57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4321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4834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8986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48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809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558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073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100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393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092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9667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625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611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907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644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747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100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3259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823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262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7054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9711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410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549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321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13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178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789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57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169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10530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5322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695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08/05/17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99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05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481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263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CE6F68D-1F31-3C4D-8DC4-A9A1E48FB27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08/05/17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0DFCCF-54DB-3945-B9F5-2EAD0A880E58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58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0" y="1214599"/>
            <a:ext cx="9144000" cy="2985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EPOS progress towards the construction of </a:t>
            </a:r>
            <a:endParaRPr lang="en-US" sz="3200" b="1" dirty="0" smtClean="0"/>
          </a:p>
          <a:p>
            <a:r>
              <a:rPr lang="en-US" sz="3200" b="1" dirty="0" smtClean="0"/>
              <a:t>a </a:t>
            </a:r>
            <a:r>
              <a:rPr lang="en-US" sz="3200" b="1" dirty="0"/>
              <a:t>pan-European delivery framework </a:t>
            </a:r>
            <a:endParaRPr lang="en-US" sz="3200" b="1" dirty="0" smtClean="0"/>
          </a:p>
          <a:p>
            <a:r>
              <a:rPr lang="en-US" sz="3200" b="1" dirty="0" smtClean="0"/>
              <a:t>for </a:t>
            </a:r>
            <a:r>
              <a:rPr lang="en-US" sz="3200" b="1" dirty="0"/>
              <a:t>solid Earth Science</a:t>
            </a:r>
            <a:endParaRPr lang="en-GB" sz="3200" b="1" i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596902" y="4531389"/>
            <a:ext cx="7950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Massimo Cocco, </a:t>
            </a:r>
            <a:r>
              <a:rPr lang="en-GB" sz="2400" b="1" dirty="0" smtClean="0">
                <a:solidFill>
                  <a:prstClr val="black"/>
                </a:solidFill>
              </a:rPr>
              <a:t>Lilli </a:t>
            </a:r>
            <a:r>
              <a:rPr lang="en-GB" sz="2400" b="1" dirty="0">
                <a:solidFill>
                  <a:prstClr val="black"/>
                </a:solidFill>
              </a:rPr>
              <a:t>Freda, </a:t>
            </a:r>
            <a:endParaRPr lang="en-GB" sz="2400" b="1" dirty="0" smtClean="0">
              <a:solidFill>
                <a:prstClr val="black"/>
              </a:solidFill>
              <a:latin typeface="Calibri"/>
            </a:endParaRPr>
          </a:p>
          <a:p>
            <a:pPr marL="0" indent="0" algn="ctr">
              <a:buFont typeface="Arial"/>
              <a:buNone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</a:rPr>
              <a:t>&amp; the EPOS Consortium 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17" y="6155512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www.epos-eu.org</a:t>
            </a:r>
            <a:endParaRPr lang="en-US" sz="1600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6257" y="6155512"/>
            <a:ext cx="130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600" b="1" dirty="0" err="1">
                <a:solidFill>
                  <a:prstClr val="black">
                    <a:tint val="75000"/>
                  </a:prstClr>
                </a:solidFill>
                <a:latin typeface="Calibri"/>
              </a:rPr>
              <a:t>epos@ingv.it</a:t>
            </a:r>
            <a:endParaRPr lang="en-US" sz="1600" b="1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32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"/>
            <a:ext cx="8229600" cy="80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21788"/>
            <a:ext cx="8229600" cy="481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4" descr="EPOS_architecture_3layers_ESFRI_2016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045" y="184636"/>
            <a:ext cx="6145836" cy="56515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16200000">
            <a:off x="4838672" y="1736101"/>
            <a:ext cx="64309" cy="4195577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9477" y="184636"/>
            <a:ext cx="64309" cy="4195577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8892" y="184636"/>
            <a:ext cx="64309" cy="4195577"/>
          </a:xfrm>
          <a:prstGeom prst="line">
            <a:avLst/>
          </a:prstGeom>
          <a:ln w="76200" cmpd="tri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1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Conclusive Remarks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4114" y="1690693"/>
            <a:ext cx="8364956" cy="46740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Key topics for discussion in </a:t>
            </a:r>
            <a:r>
              <a:rPr lang="en-GB" dirty="0" err="1" smtClean="0"/>
              <a:t>ENVRIPlus</a:t>
            </a:r>
            <a:endParaRPr lang="en-GB" dirty="0" smtClean="0"/>
          </a:p>
          <a:p>
            <a:pPr marL="400050" lvl="1" indent="0">
              <a:buNone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Synergies for representing ENV RIs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Cooperation within EOSC and e-science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Discussing Global perspectives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163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188640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it-IT" sz="7400" dirty="0" err="1"/>
              <a:t>Thank</a:t>
            </a:r>
            <a:r>
              <a:rPr lang="it-IT" sz="7400" dirty="0"/>
              <a:t> </a:t>
            </a:r>
            <a:r>
              <a:rPr lang="it-IT" sz="7400" dirty="0" err="1"/>
              <a:t>You</a:t>
            </a:r>
            <a:endParaRPr lang="it-IT" sz="74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43805" y="1302897"/>
            <a:ext cx="1905778" cy="2067590"/>
            <a:chOff x="761718" y="1874826"/>
            <a:chExt cx="2427197" cy="2170486"/>
          </a:xfrm>
        </p:grpSpPr>
        <p:pic>
          <p:nvPicPr>
            <p:cNvPr id="5" name="Picture 4" descr="Schermata 05-2456433 alle 11.54.1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1718" y="2209800"/>
              <a:ext cx="2209800" cy="153074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1718" y="3657600"/>
              <a:ext cx="2427197" cy="387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solidFill>
                    <a:schemeClr val="accent3">
                      <a:lumMod val="75000"/>
                    </a:schemeClr>
                  </a:solidFill>
                </a:rPr>
                <a:t>www.epos-eu.org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1718" y="1874826"/>
              <a:ext cx="1268455" cy="387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err="1"/>
                <a:t>WebSite</a:t>
              </a:r>
              <a:endParaRPr lang="it-IT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71286" y="3717038"/>
            <a:ext cx="2113567" cy="2158649"/>
            <a:chOff x="4800600" y="1738191"/>
            <a:chExt cx="3790958" cy="2437289"/>
          </a:xfrm>
        </p:grpSpPr>
        <p:sp>
          <p:nvSpPr>
            <p:cNvPr id="4" name="TextBox 3"/>
            <p:cNvSpPr txBox="1"/>
            <p:nvPr/>
          </p:nvSpPr>
          <p:spPr>
            <a:xfrm>
              <a:off x="4800600" y="3793225"/>
              <a:ext cx="3790958" cy="382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i="1" dirty="0">
                  <a:solidFill>
                    <a:srgbClr val="77933C"/>
                  </a:solidFill>
                </a:rPr>
                <a:t>www.epos-eu.org/ride</a:t>
              </a:r>
            </a:p>
          </p:txBody>
        </p:sp>
        <p:pic>
          <p:nvPicPr>
            <p:cNvPr id="6" name="Picture 5" descr="Schermata 05-2456433 alle 11.55.28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600" y="2243149"/>
              <a:ext cx="3422815" cy="16650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800600" y="1738191"/>
              <a:ext cx="1441227" cy="382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/>
                <a:t>R.I.D.E.</a:t>
              </a:r>
              <a:endParaRPr lang="it-IT" sz="1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51367" y="1302902"/>
            <a:ext cx="2977999" cy="2296197"/>
            <a:chOff x="228600" y="4050332"/>
            <a:chExt cx="3999944" cy="246849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1" y="4560331"/>
              <a:ext cx="1904985" cy="170193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71943" y="4050332"/>
              <a:ext cx="1665044" cy="39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/>
                <a:t>Newsletter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6121778"/>
              <a:ext cx="3999944" cy="397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i="1" dirty="0">
                  <a:solidFill>
                    <a:srgbClr val="77933C"/>
                  </a:solidFill>
                </a:rPr>
                <a:t>www.epos-eu.org/newsletter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30513" y="3745998"/>
            <a:ext cx="1994776" cy="1481541"/>
            <a:chOff x="7020272" y="3169736"/>
            <a:chExt cx="1325629" cy="775083"/>
          </a:xfrm>
        </p:grpSpPr>
        <p:sp>
          <p:nvSpPr>
            <p:cNvPr id="15" name="TextBox 14"/>
            <p:cNvSpPr txBox="1"/>
            <p:nvPr/>
          </p:nvSpPr>
          <p:spPr>
            <a:xfrm>
              <a:off x="7032217" y="3169736"/>
              <a:ext cx="906863" cy="209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/>
                <a:t>Epos Social 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8704" y="3496409"/>
              <a:ext cx="397197" cy="40411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21476" y="3473295"/>
              <a:ext cx="427229" cy="42722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20272" y="3429000"/>
              <a:ext cx="501204" cy="51581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3161523" y="3789042"/>
            <a:ext cx="184666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936617" y="5888619"/>
            <a:ext cx="294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www.epos-eu.org</a:t>
            </a:r>
          </a:p>
        </p:txBody>
      </p:sp>
    </p:spTree>
    <p:extLst>
      <p:ext uri="{BB962C8B-B14F-4D97-AF65-F5344CB8AC3E}">
        <p14:creationId xmlns:p14="http://schemas.microsoft.com/office/powerpoint/2010/main" val="28228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Schermata 2015-04-10 alle 10.56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4228" r="1652" b="72079"/>
          <a:stretch/>
        </p:blipFill>
        <p:spPr>
          <a:xfrm>
            <a:off x="140832" y="5349907"/>
            <a:ext cx="8921225" cy="106129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589" y="44617"/>
            <a:ext cx="8477619" cy="553757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5300"/>
                </a:solidFill>
                <a:ea typeface="ＭＳ Ｐゴシック" charset="-128"/>
                <a:cs typeface="ＭＳ Ｐゴシック" charset="-128"/>
              </a:rPr>
              <a:t>EPOS TC Services 1/2 </a:t>
            </a:r>
            <a:endParaRPr lang="en-US" sz="4000" b="1" dirty="0">
              <a:solidFill>
                <a:srgbClr val="0053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" name="Picture 1" descr="Schermata 2015-04-10 alle 10.56.5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65616" r="1652"/>
          <a:stretch/>
        </p:blipFill>
        <p:spPr>
          <a:xfrm>
            <a:off x="122917" y="3095746"/>
            <a:ext cx="8921225" cy="1124590"/>
          </a:xfrm>
          <a:prstGeom prst="rect">
            <a:avLst/>
          </a:prstGeom>
        </p:spPr>
      </p:pic>
      <p:pic>
        <p:nvPicPr>
          <p:cNvPr id="12" name="Picture 1" descr="Schermata 2015-04-10 alle 10.56.4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60912" r="803"/>
          <a:stretch/>
        </p:blipFill>
        <p:spPr>
          <a:xfrm>
            <a:off x="151075" y="644039"/>
            <a:ext cx="8921225" cy="1345618"/>
          </a:xfrm>
          <a:prstGeom prst="rect">
            <a:avLst/>
          </a:prstGeom>
        </p:spPr>
      </p:pic>
      <p:pic>
        <p:nvPicPr>
          <p:cNvPr id="13" name="Picture 1" descr="Schermata 2015-04-10 alle 10.56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51068" r="1652" b="24697"/>
          <a:stretch/>
        </p:blipFill>
        <p:spPr>
          <a:xfrm>
            <a:off x="122917" y="1989659"/>
            <a:ext cx="8921225" cy="1085605"/>
          </a:xfrm>
          <a:prstGeom prst="rect">
            <a:avLst/>
          </a:prstGeom>
        </p:spPr>
      </p:pic>
      <p:pic>
        <p:nvPicPr>
          <p:cNvPr id="14" name="Picture 1" descr="Schermata 2015-04-10 alle 10.56.4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" r="2436" b="69134"/>
          <a:stretch/>
        </p:blipFill>
        <p:spPr>
          <a:xfrm>
            <a:off x="122917" y="4192607"/>
            <a:ext cx="8921225" cy="10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Schermata 2015-04-10 alle 10.56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27720" r="1652" b="48273"/>
          <a:stretch/>
        </p:blipFill>
        <p:spPr>
          <a:xfrm>
            <a:off x="122501" y="798839"/>
            <a:ext cx="8921225" cy="1075363"/>
          </a:xfrm>
          <a:prstGeom prst="rect">
            <a:avLst/>
          </a:prstGeom>
        </p:spPr>
      </p:pic>
      <p:pic>
        <p:nvPicPr>
          <p:cNvPr id="12" name="Picture 1" descr="Schermata 2015-04-10 alle 10.56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74188" r="1652"/>
          <a:stretch/>
        </p:blipFill>
        <p:spPr>
          <a:xfrm>
            <a:off x="133160" y="1833241"/>
            <a:ext cx="8921225" cy="1156210"/>
          </a:xfrm>
          <a:prstGeom prst="rect">
            <a:avLst/>
          </a:prstGeom>
        </p:spPr>
      </p:pic>
      <p:pic>
        <p:nvPicPr>
          <p:cNvPr id="14" name="Picture 1" descr="Schermata 2015-04-10 alle 10.56.4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6" r="2436" b="37896"/>
          <a:stretch/>
        </p:blipFill>
        <p:spPr>
          <a:xfrm>
            <a:off x="114502" y="5186817"/>
            <a:ext cx="8921225" cy="1126648"/>
          </a:xfrm>
          <a:prstGeom prst="rect">
            <a:avLst/>
          </a:prstGeom>
        </p:spPr>
      </p:pic>
      <p:pic>
        <p:nvPicPr>
          <p:cNvPr id="15" name="Picture 1" descr="Schermata 2015-04-10 alle 10.56.5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r="1652" b="65771"/>
          <a:stretch/>
        </p:blipFill>
        <p:spPr>
          <a:xfrm>
            <a:off x="114502" y="4103745"/>
            <a:ext cx="8921225" cy="1119517"/>
          </a:xfrm>
          <a:prstGeom prst="rect">
            <a:avLst/>
          </a:prstGeom>
        </p:spPr>
      </p:pic>
      <p:pic>
        <p:nvPicPr>
          <p:cNvPr id="16" name="Picture 1" descr="Schermata 2015-04-10 alle 10.56.5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" t="32700" r="1652" b="33795"/>
          <a:stretch/>
        </p:blipFill>
        <p:spPr>
          <a:xfrm>
            <a:off x="130589" y="3030411"/>
            <a:ext cx="8921225" cy="10958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589" y="44617"/>
            <a:ext cx="8477619" cy="553757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rgbClr val="005300"/>
                </a:solidFill>
                <a:ea typeface="ＭＳ Ｐゴシック" charset="-128"/>
                <a:cs typeface="ＭＳ Ｐゴシック" charset="-128"/>
              </a:rPr>
              <a:t>EPOS TC Services 2/2 </a:t>
            </a:r>
            <a:endParaRPr lang="en-US" sz="4000" b="1" dirty="0">
              <a:solidFill>
                <a:srgbClr val="0053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9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036639" y="45826"/>
            <a:ext cx="5108998" cy="5040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Pan-European dimension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23529" y="661360"/>
            <a:ext cx="8496944" cy="11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53" tIns="45679" rIns="91353" bIns="45679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long-term plan for the integration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of research infrastructures for solid Earth Science in Europe</a:t>
            </a:r>
          </a:p>
        </p:txBody>
      </p:sp>
      <p:sp>
        <p:nvSpPr>
          <p:cNvPr id="5" name="Rectangle 3"/>
          <p:cNvSpPr/>
          <p:nvPr/>
        </p:nvSpPr>
        <p:spPr>
          <a:xfrm>
            <a:off x="244829" y="2386611"/>
            <a:ext cx="3786916" cy="326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EPOS integrates the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existing and future </a:t>
            </a:r>
            <a:r>
              <a:rPr lang="en-US" sz="2000" b="1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advanced European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facilities into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 single, distributed,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sustainable infrastructure 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taking full advantage of new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e-science opportunities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for </a:t>
            </a:r>
            <a:r>
              <a:rPr lang="en-US" sz="2000" b="1" u="sng" dirty="0">
                <a:solidFill>
                  <a:schemeClr val="bg2">
                    <a:lumMod val="50000"/>
                  </a:schemeClr>
                </a:solidFill>
                <a:latin typeface="Calibri"/>
              </a:rPr>
              <a:t>Open Science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460" y="1803400"/>
            <a:ext cx="552554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pos_TCS-ICS_implement17_v3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" b="2356"/>
          <a:stretch/>
        </p:blipFill>
        <p:spPr>
          <a:xfrm>
            <a:off x="1129242" y="637657"/>
            <a:ext cx="6631870" cy="5612188"/>
          </a:xfrm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81460" y="42406"/>
            <a:ext cx="5028014" cy="5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it-IT" sz="3600" b="1" dirty="0">
                <a:solidFill>
                  <a:srgbClr val="4F6228"/>
                </a:solidFill>
                <a:latin typeface="Calibri"/>
                <a:ea typeface="ＭＳ Ｐゴシック" charset="-128"/>
                <a:cs typeface="ＭＳ Ｐゴシック" charset="-128"/>
              </a:rPr>
              <a:t>How EPOS work?</a:t>
            </a:r>
          </a:p>
        </p:txBody>
      </p:sp>
    </p:spTree>
    <p:extLst>
      <p:ext uri="{BB962C8B-B14F-4D97-AF65-F5344CB8AC3E}">
        <p14:creationId xmlns:p14="http://schemas.microsoft.com/office/powerpoint/2010/main" val="3908864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4624104" y="43265"/>
            <a:ext cx="1575043" cy="59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it-IT" sz="2800" b="1" dirty="0" smtClean="0">
                <a:solidFill>
                  <a:srgbClr val="008000"/>
                </a:solidFill>
                <a:latin typeface="Calibri"/>
                <a:ea typeface="ＭＳ Ｐゴシック" charset="-128"/>
                <a:cs typeface="ＭＳ Ｐゴシック" charset="-128"/>
              </a:rPr>
              <a:t>EPOS</a:t>
            </a:r>
            <a:endParaRPr lang="it-IT" sz="2800" b="1" dirty="0">
              <a:solidFill>
                <a:srgbClr val="008000"/>
              </a:solidFill>
              <a:latin typeface="Calibri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263566" y="135283"/>
            <a:ext cx="2863723" cy="659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600" b="1" dirty="0" smtClean="0">
                <a:solidFill>
                  <a:srgbClr val="008000"/>
                </a:solidFill>
                <a:latin typeface="Calibri" charset="0"/>
                <a:ea typeface="Times New Roman" charset="0"/>
              </a:rPr>
              <a:t>Integrates</a:t>
            </a:r>
            <a:r>
              <a:rPr lang="en-GB" sz="1600" dirty="0" smtClean="0">
                <a:solidFill>
                  <a:prstClr val="black"/>
                </a:solidFill>
                <a:latin typeface="Calibri" charset="0"/>
                <a:ea typeface="Times New Roman" charset="0"/>
              </a:rPr>
              <a:t> national and transnational RIs for solid Earth science to provide seamless access to pan-European data &amp; services.</a:t>
            </a:r>
          </a:p>
          <a:p>
            <a:pPr>
              <a:lnSpc>
                <a:spcPct val="115000"/>
              </a:lnSpc>
            </a:pPr>
            <a:r>
              <a:rPr lang="en-GB" sz="1600" b="1" dirty="0">
                <a:solidFill>
                  <a:srgbClr val="008000"/>
                </a:solidFill>
                <a:latin typeface="Calibri" charset="0"/>
                <a:ea typeface="Times New Roman" charset="0"/>
              </a:rPr>
              <a:t>Guarantees</a:t>
            </a:r>
            <a:r>
              <a:rPr lang="en-GB" sz="1600" dirty="0" smtClean="0">
                <a:solidFill>
                  <a:prstClr val="black"/>
                </a:solidFill>
                <a:latin typeface="Calibri" charset="0"/>
                <a:ea typeface="Times New Roman" charset="0"/>
              </a:rPr>
              <a:t> open access to multi-disciplinary RIs for cross-disciplinary and transnational research.</a:t>
            </a:r>
          </a:p>
          <a:p>
            <a:pPr>
              <a:lnSpc>
                <a:spcPct val="115000"/>
              </a:lnSpc>
            </a:pPr>
            <a:r>
              <a:rPr lang="en-GB" sz="1600" b="1" dirty="0">
                <a:solidFill>
                  <a:srgbClr val="008000"/>
                </a:solidFill>
                <a:latin typeface="Calibri" charset="0"/>
                <a:ea typeface="Times New Roman" charset="0"/>
              </a:rPr>
              <a:t>Creates</a:t>
            </a:r>
            <a:r>
              <a:rPr lang="en-GB" sz="1600" dirty="0" smtClean="0">
                <a:solidFill>
                  <a:prstClr val="black"/>
                </a:solidFill>
                <a:latin typeface="Calibri" charset="0"/>
                <a:ea typeface="Times New Roman" charset="0"/>
              </a:rPr>
              <a:t> novel e-Is and integrated core services for a multidisciplinary community of users.</a:t>
            </a:r>
          </a:p>
          <a:p>
            <a:pPr>
              <a:lnSpc>
                <a:spcPct val="115000"/>
              </a:lnSpc>
            </a:pPr>
            <a:r>
              <a:rPr lang="en-GB" sz="1600" b="1" dirty="0">
                <a:solidFill>
                  <a:srgbClr val="008000"/>
                </a:solidFill>
                <a:latin typeface="Calibri" charset="0"/>
                <a:ea typeface="Times New Roman" charset="0"/>
              </a:rPr>
              <a:t>Fosters</a:t>
            </a:r>
            <a:r>
              <a:rPr lang="en-GB" sz="1600" dirty="0" smtClean="0">
                <a:solidFill>
                  <a:prstClr val="black"/>
                </a:solidFill>
                <a:latin typeface="Calibri" charset="0"/>
                <a:ea typeface="Times New Roman" charset="0"/>
              </a:rPr>
              <a:t> scientific, technological and ICT innovation for successfully addressing global grand challenges in Earth sciences.</a:t>
            </a:r>
          </a:p>
          <a:p>
            <a:pPr>
              <a:lnSpc>
                <a:spcPct val="115000"/>
              </a:lnSpc>
            </a:pPr>
            <a:r>
              <a:rPr lang="en-GB" sz="1600" b="1" dirty="0">
                <a:solidFill>
                  <a:srgbClr val="008000"/>
                </a:solidFill>
                <a:latin typeface="Calibri" charset="0"/>
                <a:ea typeface="Times New Roman" charset="0"/>
              </a:rPr>
              <a:t>Improve</a:t>
            </a:r>
            <a:r>
              <a:rPr lang="en-GB" sz="1600" dirty="0" smtClean="0">
                <a:solidFill>
                  <a:prstClr val="black"/>
                </a:solidFill>
                <a:latin typeface="Calibri" charset="0"/>
                <a:ea typeface="Times New Roman" charset="0"/>
              </a:rPr>
              <a:t> geo-hazard assessment and sustainable management of geo-resources for a safe and prosperous society.</a:t>
            </a:r>
          </a:p>
          <a:p>
            <a:pPr>
              <a:lnSpc>
                <a:spcPct val="115000"/>
              </a:lnSpc>
            </a:pPr>
            <a:endParaRPr lang="en-GB" sz="1600" dirty="0" smtClean="0">
              <a:solidFill>
                <a:prstClr val="black"/>
              </a:solidFill>
              <a:latin typeface="Calibri" charset="0"/>
              <a:ea typeface="Times New Roman" charset="0"/>
            </a:endParaRPr>
          </a:p>
        </p:txBody>
      </p:sp>
      <p:pic>
        <p:nvPicPr>
          <p:cNvPr id="4" name="Picture 4" descr="EPOS_architecture_3layers_ESFRI_2016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55" y="576988"/>
            <a:ext cx="6145836" cy="5651576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276398" y="43262"/>
            <a:ext cx="3754371" cy="4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EPOS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8940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"/>
            <a:ext cx="8229600" cy="80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21788"/>
            <a:ext cx="8229600" cy="481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4" descr="EPOS_architecture_3layers_ESFRI_2016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124" y="184636"/>
            <a:ext cx="6145836" cy="565157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9393" y="184636"/>
            <a:ext cx="5080446" cy="3771433"/>
            <a:chOff x="289393" y="184636"/>
            <a:chExt cx="5080446" cy="3771433"/>
          </a:xfrm>
        </p:grpSpPr>
        <p:sp>
          <p:nvSpPr>
            <p:cNvPr id="2" name="Rounded Rectangle 1"/>
            <p:cNvSpPr/>
            <p:nvPr/>
          </p:nvSpPr>
          <p:spPr>
            <a:xfrm>
              <a:off x="289393" y="184636"/>
              <a:ext cx="5080446" cy="3771433"/>
            </a:xfrm>
            <a:prstGeom prst="roundRect">
              <a:avLst/>
            </a:prstGeom>
            <a:noFill/>
            <a:ln w="57150" cmpd="thickThin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57200" y="422668"/>
              <a:ext cx="3031588" cy="3226359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sz="2200" b="1" dirty="0" smtClean="0">
                  <a:solidFill>
                    <a:srgbClr val="FF0000"/>
                  </a:solidFill>
                </a:rPr>
                <a:t>1 - Community level integration</a:t>
              </a:r>
            </a:p>
            <a:p>
              <a:endParaRPr lang="en-US" sz="2200" b="1" dirty="0">
                <a:solidFill>
                  <a:srgbClr val="FF0000"/>
                </a:solidFill>
              </a:endParaRP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Multidisciplinary data &amp; 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	</a:t>
              </a:r>
              <a:r>
                <a:rPr lang="en-US" b="1" dirty="0" smtClean="0">
                  <a:solidFill>
                    <a:srgbClr val="FF0000"/>
                  </a:solidFill>
                </a:rPr>
                <a:t>	services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Data Harmonization, to 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      foster standardization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Metadata standards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Data Management Plans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Interoperability 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</a:rPr>
                <a:t>New products &amp; services</a:t>
              </a:r>
            </a:p>
            <a:p>
              <a:pPr marL="285750" indent="-285750">
                <a:buFont typeface="Arial"/>
                <a:buChar char="•"/>
              </a:pPr>
              <a:endParaRPr lang="en-US" b="1" dirty="0" smtClean="0">
                <a:solidFill>
                  <a:srgbClr val="FF0000"/>
                </a:solidFill>
              </a:endParaRPr>
            </a:p>
            <a:p>
              <a:pPr marL="285750" indent="-285750">
                <a:buFontTx/>
                <a:buChar char="-"/>
              </a:pPr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 smtClean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941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"/>
            <a:ext cx="8229600" cy="80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21788"/>
            <a:ext cx="8229600" cy="481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4" descr="EPOS_architecture_3layers_ESFRI_2016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805" y="808075"/>
            <a:ext cx="6145836" cy="56515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88788" y="337575"/>
            <a:ext cx="2331217" cy="3841927"/>
          </a:xfrm>
          <a:prstGeom prst="roundRect">
            <a:avLst/>
          </a:prstGeom>
          <a:noFill/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8788" y="484909"/>
            <a:ext cx="245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 – Data level </a:t>
            </a:r>
            <a:r>
              <a:rPr lang="en-US" b="1" dirty="0">
                <a:solidFill>
                  <a:srgbClr val="FF0000"/>
                </a:solidFill>
              </a:rPr>
              <a:t>integration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4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"/>
            <a:ext cx="8229600" cy="80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21788"/>
            <a:ext cx="8229600" cy="481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4" descr="EPOS_architecture_3layers_ESFRI_2016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805" y="8"/>
            <a:ext cx="6145836" cy="56515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829617" y="3588213"/>
            <a:ext cx="4099726" cy="2664965"/>
          </a:xfrm>
          <a:prstGeom prst="roundRect">
            <a:avLst/>
          </a:prstGeom>
          <a:noFill/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22543" y="5513046"/>
            <a:ext cx="340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 – Exploitation of Results &amp; Impact Assessment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6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421030" y="1059455"/>
            <a:ext cx="7983998" cy="5165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10000"/>
              </a:lnSpc>
            </a:pPr>
            <a:r>
              <a:rPr lang="en-US" sz="2000" b="1" dirty="0">
                <a:solidFill>
                  <a:srgbClr val="FF6600"/>
                </a:solidFill>
                <a:latin typeface="Calibri"/>
              </a:rPr>
              <a:t>SCIENTISTS 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Data providers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Data users within the solid Earth community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Data users outside the solid Earth community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IT experts</a:t>
            </a:r>
          </a:p>
          <a:p>
            <a:pPr algn="just" defTabSz="457200">
              <a:lnSpc>
                <a:spcPct val="110000"/>
              </a:lnSpc>
            </a:pPr>
            <a:r>
              <a:rPr lang="en-US" sz="2000" b="1" dirty="0">
                <a:solidFill>
                  <a:srgbClr val="E6E114"/>
                </a:solidFill>
                <a:latin typeface="Calibri"/>
              </a:rPr>
              <a:t>GOVERNMENTS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/>
              </a:rPr>
              <a:t>National governments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/>
              </a:rPr>
              <a:t>Funding agencies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Calibri"/>
              </a:rPr>
              <a:t>European Commission</a:t>
            </a:r>
          </a:p>
          <a:p>
            <a:pPr algn="just" defTabSz="457200">
              <a:lnSpc>
                <a:spcPct val="110000"/>
              </a:lnSpc>
              <a:tabLst>
                <a:tab pos="806450" algn="l"/>
              </a:tabLst>
            </a:pPr>
            <a:r>
              <a:rPr lang="en-US" sz="2000" b="1" dirty="0" smtClean="0">
                <a:solidFill>
                  <a:srgbClr val="389B3F"/>
                </a:solidFill>
                <a:latin typeface="Calibri"/>
              </a:rPr>
              <a:t>PRIVATE </a:t>
            </a:r>
            <a:r>
              <a:rPr lang="en-US" sz="2000" b="1" dirty="0">
                <a:solidFill>
                  <a:srgbClr val="389B3F"/>
                </a:solidFill>
                <a:latin typeface="Calibri"/>
              </a:rPr>
              <a:t>SECTOR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Industry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Small Medium Enterprises </a:t>
            </a:r>
          </a:p>
          <a:p>
            <a:pPr algn="just" defTabSz="457200">
              <a:lnSpc>
                <a:spcPct val="110000"/>
              </a:lnSpc>
            </a:pPr>
            <a:r>
              <a:rPr lang="en-US" sz="2000" b="1" dirty="0" smtClean="0">
                <a:solidFill>
                  <a:srgbClr val="660066"/>
                </a:solidFill>
                <a:latin typeface="Calibri"/>
              </a:rPr>
              <a:t>SOCIETY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Students at any level</a:t>
            </a:r>
          </a:p>
          <a:p>
            <a:pPr marL="560388" indent="-342900" algn="just" defTabSz="457200">
              <a:lnSpc>
                <a:spcPct val="110000"/>
              </a:lnSpc>
              <a:buFont typeface="Arial"/>
              <a:buChar char="•"/>
              <a:tabLst>
                <a:tab pos="80645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General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public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-403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Target Audience</a:t>
            </a:r>
            <a:br>
              <a:rPr lang="en-US" sz="3200" b="1" dirty="0">
                <a:solidFill>
                  <a:srgbClr val="800000"/>
                </a:solidFill>
                <a:latin typeface="Calibri" charset="0"/>
              </a:rPr>
            </a:br>
            <a:r>
              <a:rPr lang="en-US" sz="2600" b="1" dirty="0" smtClean="0">
                <a:solidFill>
                  <a:srgbClr val="800000"/>
                </a:solidFill>
                <a:latin typeface="Calibri" charset="0"/>
              </a:rPr>
              <a:t>(</a:t>
            </a:r>
            <a:r>
              <a:rPr lang="en-US" sz="2600" b="1" dirty="0">
                <a:solidFill>
                  <a:srgbClr val="800000"/>
                </a:solidFill>
                <a:latin typeface="Calibri" charset="0"/>
              </a:rPr>
              <a:t>EPOS IP stakeholders)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0206" y="-55362"/>
            <a:ext cx="47043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3200" b="1" dirty="0" smtClean="0">
                <a:solidFill>
                  <a:srgbClr val="4F6228"/>
                </a:solidFill>
                <a:latin typeface="Calibri"/>
              </a:rPr>
              <a:t>EPOS </a:t>
            </a:r>
            <a:r>
              <a:rPr lang="en-GB" sz="3200" b="1" dirty="0">
                <a:solidFill>
                  <a:srgbClr val="4F6228"/>
                </a:solidFill>
                <a:latin typeface="Calibri"/>
              </a:rPr>
              <a:t>Communication Plan</a:t>
            </a:r>
            <a:r>
              <a:rPr lang="en-GB" sz="3200" dirty="0">
                <a:solidFill>
                  <a:srgbClr val="4F6228"/>
                </a:solidFill>
                <a:latin typeface="Calibri"/>
              </a:rPr>
              <a:t> </a:t>
            </a:r>
            <a:endParaRPr lang="it-IT" sz="3200" dirty="0">
              <a:solidFill>
                <a:srgbClr val="4F6228"/>
              </a:solidFill>
              <a:latin typeface="Calibri"/>
            </a:endParaRPr>
          </a:p>
        </p:txBody>
      </p:sp>
      <p:pic>
        <p:nvPicPr>
          <p:cNvPr id="9" name="Picture 8" descr="AA0207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59" y="52781"/>
            <a:ext cx="512933" cy="525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63244" y="6392801"/>
            <a:ext cx="6072557" cy="3180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762" lvl="1" defTabSz="457200">
              <a:lnSpc>
                <a:spcPct val="90000"/>
              </a:lnSpc>
            </a:pP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Objectives </a:t>
            </a:r>
            <a:r>
              <a:rPr lang="en-GB" sz="1600" b="1" dirty="0" smtClean="0">
                <a:solidFill>
                  <a:srgbClr val="FF0000"/>
                </a:solidFill>
                <a:latin typeface="Calibri"/>
              </a:rPr>
              <a:t>Target </a:t>
            </a:r>
            <a:r>
              <a:rPr lang="en-GB" sz="1600" b="1" dirty="0">
                <a:solidFill>
                  <a:srgbClr val="FF0000"/>
                </a:solidFill>
                <a:latin typeface="Calibri"/>
              </a:rPr>
              <a:t>audience </a:t>
            </a:r>
            <a:r>
              <a:rPr lang="en-GB" sz="1600" b="1" dirty="0" smtClean="0">
                <a:solidFill>
                  <a:srgbClr val="7F7F7F"/>
                </a:solidFill>
                <a:latin typeface="Calibri"/>
              </a:rPr>
              <a:t>Strategy</a:t>
            </a:r>
            <a:r>
              <a:rPr lang="en-GB" sz="16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GB" sz="16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Activity Plan Impact </a:t>
            </a:r>
            <a:r>
              <a:rPr lang="en-GB" sz="1600" b="1" dirty="0">
                <a:solidFill>
                  <a:prstClr val="white">
                    <a:lumMod val="50000"/>
                  </a:prstClr>
                </a:solidFill>
                <a:latin typeface="Calibri"/>
              </a:rPr>
              <a:t>assessment</a:t>
            </a:r>
            <a:endParaRPr lang="it-IT" sz="16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2" name="Picture 1" descr="EPOS_IP_Stakeholder_grid_2016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08" y="2406914"/>
            <a:ext cx="4979873" cy="381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3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8"/>
            <a:ext cx="8229600" cy="80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9BBB59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21788"/>
            <a:ext cx="8229600" cy="481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4" descr="EPOS_architecture_3layers_ESFRI_2016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11" y="518725"/>
            <a:ext cx="6145836" cy="56515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5385917" y="324159"/>
            <a:ext cx="2877847" cy="4165093"/>
          </a:xfrm>
          <a:prstGeom prst="roundRect">
            <a:avLst/>
          </a:prstGeom>
          <a:noFill/>
          <a:ln w="57150" cmpd="thinThick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30613" y="346410"/>
            <a:ext cx="245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 – Procurement of IT resources &amp; services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7509" y="1396860"/>
            <a:ext cx="1114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Service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Portfolio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epos_ip_ppt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epos_ip_ppt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EPOS_I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EPOS_I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EPOS_IP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Words>356</Words>
  <Application>Microsoft Macintosh PowerPoint</Application>
  <PresentationFormat>On-screen Show (4:3)</PresentationFormat>
  <Paragraphs>83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1_Tema di Office</vt:lpstr>
      <vt:lpstr>4_epos_ip_ppt_template_1</vt:lpstr>
      <vt:lpstr>5_epos_ip_ppt_template_1</vt:lpstr>
      <vt:lpstr>EPOS_IP_template</vt:lpstr>
      <vt:lpstr>1_EPOS_IP_template</vt:lpstr>
      <vt:lpstr>3_EPOS_IP_template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Conclusive Remarks</vt:lpstr>
      <vt:lpstr>Thank You</vt:lpstr>
      <vt:lpstr>EPOS TC Services 1/2 </vt:lpstr>
      <vt:lpstr>EPOS TC Services 2/2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‘EPOS vision on data, metadata and access to computational research: a cooperative  approach within ENVRIplus’</dc:title>
  <dc:creator>Daniele Bailo</dc:creator>
  <cp:lastModifiedBy>Massimo Cocco</cp:lastModifiedBy>
  <cp:revision>14</cp:revision>
  <dcterms:created xsi:type="dcterms:W3CDTF">2017-04-11T10:27:12Z</dcterms:created>
  <dcterms:modified xsi:type="dcterms:W3CDTF">2017-05-08T14:22:58Z</dcterms:modified>
</cp:coreProperties>
</file>