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82"/>
    <p:restoredTop sz="94640"/>
  </p:normalViewPr>
  <p:slideViewPr>
    <p:cSldViewPr snapToGrid="0" snapToObjects="1">
      <p:cViewPr varScale="1">
        <p:scale>
          <a:sx n="97" d="100"/>
          <a:sy n="97" d="100"/>
        </p:scale>
        <p:origin x="8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22F30-C69F-5041-9323-411A8B852C86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4E196-18C4-6F4D-9BF5-DBC7708726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41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4CE4-E3C4-6749-8A7C-E1821BA50A52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9F9E-0966-B945-A35E-E9F460CA3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007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4CE4-E3C4-6749-8A7C-E1821BA50A52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9F9E-0966-B945-A35E-E9F460CA3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52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4CE4-E3C4-6749-8A7C-E1821BA50A52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9F9E-0966-B945-A35E-E9F460CA3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08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4CE4-E3C4-6749-8A7C-E1821BA50A52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9F9E-0966-B945-A35E-E9F460CA3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782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4CE4-E3C4-6749-8A7C-E1821BA50A52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9F9E-0966-B945-A35E-E9F460CA3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94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4CE4-E3C4-6749-8A7C-E1821BA50A52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9F9E-0966-B945-A35E-E9F460CA3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0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4CE4-E3C4-6749-8A7C-E1821BA50A52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9F9E-0966-B945-A35E-E9F460CA3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837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4CE4-E3C4-6749-8A7C-E1821BA50A52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9F9E-0966-B945-A35E-E9F460CA3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582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4CE4-E3C4-6749-8A7C-E1821BA50A52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9F9E-0966-B945-A35E-E9F460CA3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811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4CE4-E3C4-6749-8A7C-E1821BA50A52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9F9E-0966-B945-A35E-E9F460CA3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11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4CE4-E3C4-6749-8A7C-E1821BA50A52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9F9E-0966-B945-A35E-E9F460CA3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24CE4-E3C4-6749-8A7C-E1821BA50A52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A9F9E-0966-B945-A35E-E9F460CA3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3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10.jpeg"/><Relationship Id="rId5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5326" y="528805"/>
            <a:ext cx="9144000" cy="2387600"/>
          </a:xfrm>
        </p:spPr>
        <p:txBody>
          <a:bodyPr/>
          <a:lstStyle/>
          <a:p>
            <a:r>
              <a:rPr lang="en-GB" dirty="0" err="1" smtClean="0"/>
              <a:t>Townhall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5967" y="2555880"/>
            <a:ext cx="5502443" cy="394159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Eric A. Davidson </a:t>
            </a:r>
            <a:r>
              <a:rPr lang="en-GB" b="1" dirty="0" smtClean="0"/>
              <a:t>AGU</a:t>
            </a:r>
          </a:p>
          <a:p>
            <a:r>
              <a:rPr lang="en-GB" dirty="0" smtClean="0"/>
              <a:t>Wolfgang Wagner </a:t>
            </a:r>
            <a:r>
              <a:rPr lang="en-GB" b="1" dirty="0" smtClean="0"/>
              <a:t>GCOS</a:t>
            </a:r>
          </a:p>
          <a:p>
            <a:r>
              <a:rPr lang="en-GB" dirty="0" smtClean="0"/>
              <a:t>Barbara Ryan </a:t>
            </a:r>
            <a:r>
              <a:rPr lang="en-GB" b="1" dirty="0" smtClean="0"/>
              <a:t>GEO</a:t>
            </a:r>
          </a:p>
          <a:p>
            <a:r>
              <a:rPr lang="en-GB" dirty="0" smtClean="0"/>
              <a:t>Johannes Fleming </a:t>
            </a:r>
            <a:r>
              <a:rPr lang="en-GB" b="1" dirty="0" smtClean="0"/>
              <a:t>Copernicus</a:t>
            </a:r>
          </a:p>
          <a:p>
            <a:endParaRPr lang="en-GB" b="1" dirty="0"/>
          </a:p>
          <a:p>
            <a:endParaRPr lang="en-GB" b="1" dirty="0" smtClean="0"/>
          </a:p>
          <a:p>
            <a:r>
              <a:rPr lang="en-GB" i="1" dirty="0" smtClean="0"/>
              <a:t>Conveners</a:t>
            </a:r>
          </a:p>
          <a:p>
            <a:r>
              <a:rPr lang="en-GB" sz="2000" dirty="0" smtClean="0"/>
              <a:t>Ari Asmi  </a:t>
            </a:r>
            <a:r>
              <a:rPr lang="en-GB" sz="1200" dirty="0" err="1" smtClean="0"/>
              <a:t>U.Helsinki</a:t>
            </a:r>
            <a:r>
              <a:rPr lang="en-GB" sz="1200" dirty="0" smtClean="0"/>
              <a:t> / Cluster of European Research Infrastructures</a:t>
            </a:r>
            <a:endParaRPr lang="en-GB" sz="2000" dirty="0" smtClean="0"/>
          </a:p>
          <a:p>
            <a:r>
              <a:rPr lang="en-GB" sz="2000" dirty="0" smtClean="0"/>
              <a:t>Werner </a:t>
            </a:r>
            <a:r>
              <a:rPr lang="en-GB" sz="2000" dirty="0" err="1" smtClean="0"/>
              <a:t>Kutsch</a:t>
            </a:r>
            <a:r>
              <a:rPr lang="en-GB" sz="2000" dirty="0" smtClean="0"/>
              <a:t>, </a:t>
            </a:r>
            <a:r>
              <a:rPr lang="en-GB" sz="1100" dirty="0" smtClean="0"/>
              <a:t>ICOS</a:t>
            </a:r>
            <a:endParaRPr lang="en-GB" sz="2000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22439"/>
            <a:ext cx="6175967" cy="875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07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368417"/>
            <a:ext cx="6081753" cy="43513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8560"/>
            <a:ext cx="8356600" cy="382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61860" y="3545717"/>
            <a:ext cx="8115300" cy="3467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00336" y="6596390"/>
            <a:ext cx="16930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smtClean="0"/>
              <a:t> picture: </a:t>
            </a:r>
            <a:r>
              <a:rPr lang="en-GB" sz="1100" dirty="0" err="1" smtClean="0"/>
              <a:t>TaxRebate.org.uk</a:t>
            </a:r>
            <a:endParaRPr lang="en-GB" sz="11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355" y="128560"/>
            <a:ext cx="6299200" cy="2120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888" y="2271542"/>
            <a:ext cx="838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78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218" y="326874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a typeface="Futura Condensed ExtraBold" charset="0"/>
                <a:cs typeface="Futura Condensed ExtraBold" charset="0"/>
              </a:rPr>
              <a:t>Global problems need global observations</a:t>
            </a:r>
            <a:br>
              <a:rPr lang="en-US" b="1" dirty="0" smtClean="0">
                <a:solidFill>
                  <a:schemeClr val="bg1"/>
                </a:solidFill>
                <a:ea typeface="Futura Condensed ExtraBold" charset="0"/>
                <a:cs typeface="Futura Condensed ExtraBold" charset="0"/>
              </a:rPr>
            </a:br>
            <a:r>
              <a:rPr lang="en-US" b="1" dirty="0">
                <a:solidFill>
                  <a:schemeClr val="bg1"/>
                </a:solidFill>
                <a:ea typeface="Futura Condensed ExtraBold" charset="0"/>
                <a:cs typeface="Futura Condensed ExtraBold" charset="0"/>
              </a:rPr>
              <a:t/>
            </a:r>
            <a:br>
              <a:rPr lang="en-US" b="1" dirty="0">
                <a:solidFill>
                  <a:schemeClr val="bg1"/>
                </a:solidFill>
                <a:ea typeface="Futura Condensed ExtraBold" charset="0"/>
                <a:cs typeface="Futura Condensed ExtraBold" charset="0"/>
              </a:rPr>
            </a:br>
            <a:r>
              <a:rPr lang="en-US" b="1" dirty="0" smtClean="0">
                <a:solidFill>
                  <a:schemeClr val="bg1"/>
                </a:solidFill>
                <a:ea typeface="Futura Condensed ExtraBold" charset="0"/>
                <a:cs typeface="Futura Condensed ExtraBold" charset="0"/>
              </a:rPr>
              <a:t>Long time series are needed to understand Earth</a:t>
            </a:r>
            <a:br>
              <a:rPr lang="en-US" b="1" dirty="0" smtClean="0">
                <a:solidFill>
                  <a:schemeClr val="bg1"/>
                </a:solidFill>
                <a:ea typeface="Futura Condensed ExtraBold" charset="0"/>
                <a:cs typeface="Futura Condensed ExtraBold" charset="0"/>
              </a:rPr>
            </a:br>
            <a:r>
              <a:rPr lang="en-US" b="1" dirty="0" smtClean="0">
                <a:solidFill>
                  <a:schemeClr val="bg1"/>
                </a:solidFill>
                <a:ea typeface="Futura Condensed ExtraBold" charset="0"/>
                <a:cs typeface="Futura Condensed ExtraBold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ea typeface="Futura Condensed ExtraBold" charset="0"/>
                <a:cs typeface="Futura Condensed ExtraBold" charset="0"/>
              </a:rPr>
            </a:br>
            <a:r>
              <a:rPr lang="en-US" b="1" dirty="0" smtClean="0">
                <a:solidFill>
                  <a:schemeClr val="bg1"/>
                </a:solidFill>
                <a:ea typeface="Futura Condensed ExtraBold" charset="0"/>
                <a:cs typeface="Futura Condensed ExtraBold" charset="0"/>
              </a:rPr>
              <a:t>Geographic or method gaps make solving</a:t>
            </a:r>
            <a:br>
              <a:rPr lang="en-US" b="1" dirty="0" smtClean="0">
                <a:solidFill>
                  <a:schemeClr val="bg1"/>
                </a:solidFill>
                <a:ea typeface="Futura Condensed ExtraBold" charset="0"/>
                <a:cs typeface="Futura Condensed ExtraBold" charset="0"/>
              </a:rPr>
            </a:br>
            <a:r>
              <a:rPr lang="en-US" b="1" dirty="0">
                <a:solidFill>
                  <a:schemeClr val="bg1"/>
                </a:solidFill>
                <a:ea typeface="Futura Condensed ExtraBold" charset="0"/>
                <a:cs typeface="Futura Condensed ExtraBold" charset="0"/>
              </a:rPr>
              <a:t/>
            </a:r>
            <a:br>
              <a:rPr lang="en-US" b="1" dirty="0">
                <a:solidFill>
                  <a:schemeClr val="bg1"/>
                </a:solidFill>
                <a:ea typeface="Futura Condensed ExtraBold" charset="0"/>
                <a:cs typeface="Futura Condensed ExtraBold" charset="0"/>
              </a:rPr>
            </a:br>
            <a:r>
              <a:rPr lang="en-US" b="1" dirty="0" smtClean="0">
                <a:solidFill>
                  <a:schemeClr val="bg1"/>
                </a:solidFill>
                <a:ea typeface="Futura Condensed ExtraBold" charset="0"/>
                <a:cs typeface="Futura Condensed ExtraBold" charset="0"/>
              </a:rPr>
              <a:t>	global challenges will be very difficult</a:t>
            </a:r>
            <a:endParaRPr lang="en-GB" b="1" dirty="0">
              <a:solidFill>
                <a:schemeClr val="bg1"/>
              </a:solidFill>
              <a:ea typeface="Futura Condensed ExtraBold" charset="0"/>
              <a:cs typeface="Futura Condensed Extra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4218" y="311776"/>
            <a:ext cx="18101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WHY?</a:t>
            </a:r>
            <a:endParaRPr lang="en-GB" sz="4400" dirty="0">
              <a:solidFill>
                <a:schemeClr val="bg1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362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tp://www.euractiv.com/wp-content/uploads/sites/2/2015/12/cop21_agreement_creditunclimatechange_flickr.j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8148" cy="816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937" y="4010170"/>
            <a:ext cx="10515600" cy="132556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Sustainability of the observations </a:t>
            </a:r>
            <a:br>
              <a:rPr lang="en-US" sz="2800" b="1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</a:br>
            <a:r>
              <a:rPr lang="en-US" sz="2800" b="1" dirty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Global responsibility for supporting Earth System observations </a:t>
            </a:r>
            <a:br>
              <a:rPr lang="en-US" sz="2800" b="1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</a:br>
            <a:r>
              <a:rPr lang="en-US" sz="2800" b="1" dirty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Are there international actors who can help us with this?</a:t>
            </a:r>
            <a:br>
              <a:rPr lang="en-US" sz="2800" b="1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</a:br>
            <a:endParaRPr lang="en-GB" sz="2800" b="1" dirty="0">
              <a:solidFill>
                <a:schemeClr val="bg1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4716" y="513348"/>
            <a:ext cx="4718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Short term question</a:t>
            </a:r>
            <a:endParaRPr lang="en-GB" sz="4000" dirty="0">
              <a:solidFill>
                <a:schemeClr val="bg1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568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522" y="1878634"/>
            <a:ext cx="9761446" cy="4376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+mj-lt"/>
                <a:ea typeface="Futura Condensed ExtraBold" charset="0"/>
                <a:cs typeface="Futura Condensed ExtraBold" charset="0"/>
              </a:rPr>
              <a:t>Why it is easy to cut from EO?</a:t>
            </a:r>
          </a:p>
          <a:p>
            <a:pPr marL="0" indent="0">
              <a:buNone/>
            </a:pPr>
            <a:endParaRPr lang="en-US" sz="4000" b="1" dirty="0">
              <a:solidFill>
                <a:schemeClr val="bg1"/>
              </a:solidFill>
              <a:latin typeface="+mj-lt"/>
              <a:ea typeface="Futura Condensed ExtraBold" charset="0"/>
              <a:cs typeface="Futura Condensed ExtraBold" charset="0"/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+mj-lt"/>
                <a:ea typeface="Futura Condensed ExtraBold" charset="0"/>
                <a:cs typeface="Futura Condensed ExtraBold" charset="0"/>
              </a:rPr>
              <a:t>Their value is not understood?</a:t>
            </a:r>
            <a:endParaRPr lang="en-US" sz="4000" b="1" dirty="0">
              <a:solidFill>
                <a:schemeClr val="bg1"/>
              </a:solidFill>
              <a:latin typeface="+mj-lt"/>
              <a:ea typeface="Futura Condensed ExtraBold" charset="0"/>
              <a:cs typeface="Futura Condensed ExtraBold" charset="0"/>
            </a:endParaRPr>
          </a:p>
          <a:p>
            <a:pPr marL="0" indent="0">
              <a:buNone/>
            </a:pPr>
            <a:endParaRPr lang="en-US" sz="4000" b="1" dirty="0">
              <a:solidFill>
                <a:schemeClr val="bg1"/>
              </a:solidFill>
              <a:latin typeface="+mj-lt"/>
              <a:ea typeface="Futura Condensed ExtraBold" charset="0"/>
              <a:cs typeface="Futura Condensed ExtraBold" charset="0"/>
            </a:endParaRPr>
          </a:p>
          <a:p>
            <a:pPr marL="0" indent="0">
              <a:buNone/>
            </a:pPr>
            <a:endParaRPr lang="en-US" sz="4000" b="1" dirty="0" smtClean="0">
              <a:solidFill>
                <a:schemeClr val="bg1"/>
              </a:solidFill>
              <a:latin typeface="+mj-lt"/>
              <a:ea typeface="Futura Condensed ExtraBold" charset="0"/>
              <a:cs typeface="Futura Condensed ExtraBold" charset="0"/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+mj-lt"/>
                <a:ea typeface="Futura Condensed ExtraBold" charset="0"/>
                <a:cs typeface="Futura Condensed ExtraBold" charset="0"/>
              </a:rPr>
              <a:t>Communication of EO value to society</a:t>
            </a:r>
          </a:p>
          <a:p>
            <a:pPr marL="0" indent="0">
              <a:buNone/>
            </a:pPr>
            <a:endParaRPr lang="en-US" sz="4000" b="1" dirty="0">
              <a:solidFill>
                <a:schemeClr val="bg1"/>
              </a:solidFill>
              <a:latin typeface="+mj-lt"/>
              <a:ea typeface="Futura Condensed ExtraBold" charset="0"/>
              <a:cs typeface="Futura Condensed ExtraBold" charset="0"/>
            </a:endParaRPr>
          </a:p>
          <a:p>
            <a:pPr marL="0" indent="0">
              <a:buNone/>
            </a:pPr>
            <a:endParaRPr lang="en-US" sz="4000" b="1" dirty="0">
              <a:solidFill>
                <a:schemeClr val="bg1"/>
              </a:solidFill>
              <a:latin typeface="+mj-lt"/>
              <a:ea typeface="Futura Condensed ExtraBold" charset="0"/>
              <a:cs typeface="Futura Condensed ExtraBol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Long term question</a:t>
            </a:r>
            <a:endParaRPr lang="en-GB" dirty="0">
              <a:solidFill>
                <a:schemeClr val="bg1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760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5326" y="528805"/>
            <a:ext cx="9144000" cy="2387600"/>
          </a:xfrm>
        </p:spPr>
        <p:txBody>
          <a:bodyPr/>
          <a:lstStyle/>
          <a:p>
            <a:r>
              <a:rPr lang="en-GB" dirty="0" err="1" smtClean="0"/>
              <a:t>Townhall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5967" y="2555880"/>
            <a:ext cx="5502443" cy="394159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Eric A. Davidson </a:t>
            </a:r>
            <a:r>
              <a:rPr lang="en-GB" b="1" dirty="0" smtClean="0"/>
              <a:t>AGU</a:t>
            </a:r>
          </a:p>
          <a:p>
            <a:r>
              <a:rPr lang="en-GB" dirty="0" smtClean="0"/>
              <a:t>Wolfgang Wagner </a:t>
            </a:r>
            <a:r>
              <a:rPr lang="en-GB" b="1" dirty="0" smtClean="0"/>
              <a:t>GCOS</a:t>
            </a:r>
          </a:p>
          <a:p>
            <a:r>
              <a:rPr lang="en-GB" dirty="0" smtClean="0"/>
              <a:t>Barbara Ryan </a:t>
            </a:r>
            <a:r>
              <a:rPr lang="en-GB" b="1" dirty="0" smtClean="0"/>
              <a:t>GEO</a:t>
            </a:r>
          </a:p>
          <a:p>
            <a:r>
              <a:rPr lang="en-GB" dirty="0" smtClean="0"/>
              <a:t>Johannes Fleming </a:t>
            </a:r>
            <a:r>
              <a:rPr lang="en-GB" b="1" dirty="0" smtClean="0"/>
              <a:t>Copernicus</a:t>
            </a:r>
          </a:p>
          <a:p>
            <a:endParaRPr lang="en-GB" b="1" dirty="0"/>
          </a:p>
          <a:p>
            <a:endParaRPr lang="en-GB" b="1" dirty="0" smtClean="0"/>
          </a:p>
          <a:p>
            <a:r>
              <a:rPr lang="en-GB" i="1" dirty="0" smtClean="0"/>
              <a:t>Conveners</a:t>
            </a:r>
          </a:p>
          <a:p>
            <a:r>
              <a:rPr lang="en-GB" sz="2000" dirty="0" smtClean="0"/>
              <a:t>Ari Asmi  </a:t>
            </a:r>
            <a:r>
              <a:rPr lang="en-GB" sz="1200" dirty="0" err="1" smtClean="0"/>
              <a:t>U.Helsinki</a:t>
            </a:r>
            <a:r>
              <a:rPr lang="en-GB" sz="1200" dirty="0" smtClean="0"/>
              <a:t> / Cluster of European Research Infrastructures</a:t>
            </a:r>
            <a:endParaRPr lang="en-GB" sz="2000" dirty="0" smtClean="0"/>
          </a:p>
          <a:p>
            <a:r>
              <a:rPr lang="en-GB" sz="2000" dirty="0" smtClean="0"/>
              <a:t>Werner </a:t>
            </a:r>
            <a:r>
              <a:rPr lang="en-GB" sz="2000" dirty="0" err="1" smtClean="0"/>
              <a:t>Kutsch</a:t>
            </a:r>
            <a:r>
              <a:rPr lang="en-GB" sz="2000" dirty="0" smtClean="0"/>
              <a:t>, </a:t>
            </a:r>
            <a:r>
              <a:rPr lang="en-GB" sz="1100" dirty="0" smtClean="0"/>
              <a:t>ICOS</a:t>
            </a:r>
            <a:endParaRPr lang="en-GB" sz="2000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0812"/>
          <a:stretch/>
        </p:blipFill>
        <p:spPr>
          <a:xfrm>
            <a:off x="0" y="0"/>
            <a:ext cx="6175967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68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100</Words>
  <Application>Microsoft Macintosh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Calibri Light</vt:lpstr>
      <vt:lpstr>Futura Condensed ExtraBold</vt:lpstr>
      <vt:lpstr>Futura Medium</vt:lpstr>
      <vt:lpstr>Arial</vt:lpstr>
      <vt:lpstr>Office Theme</vt:lpstr>
      <vt:lpstr>Townhall </vt:lpstr>
      <vt:lpstr>PowerPoint Presentation</vt:lpstr>
      <vt:lpstr>Global problems need global observations  Long time series are needed to understand Earth  Geographic or method gaps make solving   global challenges will be very difficult</vt:lpstr>
      <vt:lpstr>Sustainability of the observations     Global responsibility for supporting Earth System observations     Are there international actors who can help us with this?   </vt:lpstr>
      <vt:lpstr>Long term question</vt:lpstr>
      <vt:lpstr>Townhall 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Townhall: </dc:title>
  <dc:creator>Asmi, Ari J</dc:creator>
  <cp:lastModifiedBy>Asmi, Ari J</cp:lastModifiedBy>
  <cp:revision>12</cp:revision>
  <dcterms:created xsi:type="dcterms:W3CDTF">2017-04-26T06:06:15Z</dcterms:created>
  <dcterms:modified xsi:type="dcterms:W3CDTF">2017-04-27T09:05:48Z</dcterms:modified>
</cp:coreProperties>
</file>